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26"/>
  </p:notesMasterIdLst>
  <p:handoutMasterIdLst>
    <p:handoutMasterId r:id="rId27"/>
  </p:handoutMasterIdLst>
  <p:sldIdLst>
    <p:sldId id="256" r:id="rId5"/>
    <p:sldId id="264" r:id="rId6"/>
    <p:sldId id="280" r:id="rId7"/>
    <p:sldId id="281" r:id="rId8"/>
    <p:sldId id="282" r:id="rId9"/>
    <p:sldId id="261" r:id="rId10"/>
    <p:sldId id="259" r:id="rId11"/>
    <p:sldId id="267" r:id="rId12"/>
    <p:sldId id="268" r:id="rId13"/>
    <p:sldId id="270" r:id="rId14"/>
    <p:sldId id="271" r:id="rId15"/>
    <p:sldId id="279" r:id="rId16"/>
    <p:sldId id="275" r:id="rId17"/>
    <p:sldId id="286" r:id="rId18"/>
    <p:sldId id="276" r:id="rId19"/>
    <p:sldId id="277" r:id="rId20"/>
    <p:sldId id="278" r:id="rId21"/>
    <p:sldId id="284" r:id="rId22"/>
    <p:sldId id="285" r:id="rId23"/>
    <p:sldId id="260" r:id="rId24"/>
    <p:sldId id="283" r:id="rId25"/>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186" autoAdjust="0"/>
  </p:normalViewPr>
  <p:slideViewPr>
    <p:cSldViewPr snapToGrid="0">
      <p:cViewPr varScale="1">
        <p:scale>
          <a:sx n="71" d="100"/>
          <a:sy n="71" d="100"/>
        </p:scale>
        <p:origin x="113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29F7A-2C2D-494F-9F17-93B672851F00}" type="doc">
      <dgm:prSet loTypeId="urn:microsoft.com/office/officeart/2005/8/layout/cycle3" loCatId="cycle" qsTypeId="urn:microsoft.com/office/officeart/2005/8/quickstyle/3d2" qsCatId="3D" csTypeId="urn:microsoft.com/office/officeart/2005/8/colors/colorful4" csCatId="colorful" phldr="1"/>
      <dgm:spPr/>
      <dgm:t>
        <a:bodyPr/>
        <a:lstStyle/>
        <a:p>
          <a:endParaRPr lang="en-US"/>
        </a:p>
      </dgm:t>
    </dgm:pt>
    <dgm:pt modelId="{2B707FC9-8A60-4AB6-81D7-9EA9EDA8A63F}">
      <dgm:prSet phldrT="[Text]"/>
      <dgm:spPr/>
      <dgm:t>
        <a:bodyPr/>
        <a:lstStyle/>
        <a:p>
          <a:r>
            <a:rPr lang="en-US" dirty="0"/>
            <a:t>Prioritization</a:t>
          </a:r>
        </a:p>
      </dgm:t>
    </dgm:pt>
    <dgm:pt modelId="{5D79F582-5AC3-4479-9C3A-A90277647BEE}" type="parTrans" cxnId="{36D866A4-2F2D-4B89-81A7-3CF9A5AF8726}">
      <dgm:prSet/>
      <dgm:spPr/>
      <dgm:t>
        <a:bodyPr/>
        <a:lstStyle/>
        <a:p>
          <a:endParaRPr lang="en-US"/>
        </a:p>
      </dgm:t>
    </dgm:pt>
    <dgm:pt modelId="{BD2846CE-D816-4783-92AF-B019FB9CA4B1}" type="sibTrans" cxnId="{36D866A4-2F2D-4B89-81A7-3CF9A5AF8726}">
      <dgm:prSet/>
      <dgm:spPr/>
      <dgm:t>
        <a:bodyPr/>
        <a:lstStyle/>
        <a:p>
          <a:endParaRPr lang="en-US"/>
        </a:p>
      </dgm:t>
    </dgm:pt>
    <dgm:pt modelId="{A8317BA9-F1B6-4191-A13B-5D71D1276462}">
      <dgm:prSet phldrT="[Text]"/>
      <dgm:spPr/>
      <dgm:t>
        <a:bodyPr/>
        <a:lstStyle/>
        <a:p>
          <a:r>
            <a:rPr lang="en-US" dirty="0"/>
            <a:t>Story Workshop</a:t>
          </a:r>
        </a:p>
      </dgm:t>
    </dgm:pt>
    <dgm:pt modelId="{0E053C43-1512-4822-9BFE-4E4AC516DFA6}" type="parTrans" cxnId="{7FEB5A78-C434-4BF2-9F4C-18A155A23BC7}">
      <dgm:prSet/>
      <dgm:spPr/>
      <dgm:t>
        <a:bodyPr/>
        <a:lstStyle/>
        <a:p>
          <a:endParaRPr lang="en-US"/>
        </a:p>
      </dgm:t>
    </dgm:pt>
    <dgm:pt modelId="{6B79A516-0B6B-49A0-B358-55E7FCF7C71D}" type="sibTrans" cxnId="{7FEB5A78-C434-4BF2-9F4C-18A155A23BC7}">
      <dgm:prSet/>
      <dgm:spPr/>
      <dgm:t>
        <a:bodyPr/>
        <a:lstStyle/>
        <a:p>
          <a:endParaRPr lang="en-US"/>
        </a:p>
      </dgm:t>
    </dgm:pt>
    <dgm:pt modelId="{8F506849-684B-4B54-8361-ED1C6A583B2E}">
      <dgm:prSet phldrT="[Text]"/>
      <dgm:spPr/>
      <dgm:t>
        <a:bodyPr/>
        <a:lstStyle/>
        <a:p>
          <a:r>
            <a:rPr lang="en-US" dirty="0"/>
            <a:t>Refinement</a:t>
          </a:r>
        </a:p>
      </dgm:t>
    </dgm:pt>
    <dgm:pt modelId="{F8C4B8BB-7A4E-407A-B475-425D7515B00A}" type="parTrans" cxnId="{533E5652-2C58-438C-863F-C14A6F1F038A}">
      <dgm:prSet/>
      <dgm:spPr/>
      <dgm:t>
        <a:bodyPr/>
        <a:lstStyle/>
        <a:p>
          <a:endParaRPr lang="en-US"/>
        </a:p>
      </dgm:t>
    </dgm:pt>
    <dgm:pt modelId="{BBABEC7C-2E18-41CF-81AC-F579A46E05C3}" type="sibTrans" cxnId="{533E5652-2C58-438C-863F-C14A6F1F038A}">
      <dgm:prSet/>
      <dgm:spPr/>
      <dgm:t>
        <a:bodyPr/>
        <a:lstStyle/>
        <a:p>
          <a:endParaRPr lang="en-US"/>
        </a:p>
      </dgm:t>
    </dgm:pt>
    <dgm:pt modelId="{03AD9400-3308-4346-965B-79BF074C9234}">
      <dgm:prSet phldrT="[Text]"/>
      <dgm:spPr/>
      <dgm:t>
        <a:bodyPr/>
        <a:lstStyle/>
        <a:p>
          <a:r>
            <a:rPr lang="en-US" dirty="0"/>
            <a:t>Sprint Planning</a:t>
          </a:r>
        </a:p>
      </dgm:t>
    </dgm:pt>
    <dgm:pt modelId="{7F3913B5-1145-4C3F-8807-CC96D1B3BAD5}" type="parTrans" cxnId="{62527D49-5994-4926-B2E8-B9028707AEAD}">
      <dgm:prSet/>
      <dgm:spPr/>
      <dgm:t>
        <a:bodyPr/>
        <a:lstStyle/>
        <a:p>
          <a:endParaRPr lang="en-US"/>
        </a:p>
      </dgm:t>
    </dgm:pt>
    <dgm:pt modelId="{B51B9BEB-DA46-42FA-9760-CEC09C36E20C}" type="sibTrans" cxnId="{62527D49-5994-4926-B2E8-B9028707AEAD}">
      <dgm:prSet/>
      <dgm:spPr/>
      <dgm:t>
        <a:bodyPr/>
        <a:lstStyle/>
        <a:p>
          <a:endParaRPr lang="en-US"/>
        </a:p>
      </dgm:t>
    </dgm:pt>
    <dgm:pt modelId="{6B768FFD-D9EA-47A1-B3BA-2F0D2792E5FE}">
      <dgm:prSet phldrT="[Text]"/>
      <dgm:spPr/>
      <dgm:t>
        <a:bodyPr/>
        <a:lstStyle/>
        <a:p>
          <a:r>
            <a:rPr lang="en-US" dirty="0"/>
            <a:t>Implementation</a:t>
          </a:r>
        </a:p>
      </dgm:t>
    </dgm:pt>
    <dgm:pt modelId="{730F3899-4F29-4B66-BC00-70D0F37F86FD}" type="parTrans" cxnId="{26C663AB-F1B4-454D-B45D-71F393C2CBB7}">
      <dgm:prSet/>
      <dgm:spPr/>
      <dgm:t>
        <a:bodyPr/>
        <a:lstStyle/>
        <a:p>
          <a:endParaRPr lang="en-US"/>
        </a:p>
      </dgm:t>
    </dgm:pt>
    <dgm:pt modelId="{8BDFB0C5-F75E-4008-95B1-F7B3FCB18265}" type="sibTrans" cxnId="{26C663AB-F1B4-454D-B45D-71F393C2CBB7}">
      <dgm:prSet/>
      <dgm:spPr/>
      <dgm:t>
        <a:bodyPr/>
        <a:lstStyle/>
        <a:p>
          <a:endParaRPr lang="en-US"/>
        </a:p>
      </dgm:t>
    </dgm:pt>
    <dgm:pt modelId="{CEFEFD22-BF59-429C-BF90-1AA1284E1433}" type="pres">
      <dgm:prSet presAssocID="{E5229F7A-2C2D-494F-9F17-93B672851F00}" presName="Name0" presStyleCnt="0">
        <dgm:presLayoutVars>
          <dgm:dir/>
          <dgm:resizeHandles val="exact"/>
        </dgm:presLayoutVars>
      </dgm:prSet>
      <dgm:spPr/>
    </dgm:pt>
    <dgm:pt modelId="{2524F7BC-F12E-4C7D-B432-D38EA1ECFAA8}" type="pres">
      <dgm:prSet presAssocID="{E5229F7A-2C2D-494F-9F17-93B672851F00}" presName="cycle" presStyleCnt="0"/>
      <dgm:spPr/>
    </dgm:pt>
    <dgm:pt modelId="{87883417-F13A-4E20-BCBD-B710F0F1F1EA}" type="pres">
      <dgm:prSet presAssocID="{2B707FC9-8A60-4AB6-81D7-9EA9EDA8A63F}" presName="nodeFirstNode" presStyleLbl="node1" presStyleIdx="0" presStyleCnt="5">
        <dgm:presLayoutVars>
          <dgm:bulletEnabled val="1"/>
        </dgm:presLayoutVars>
      </dgm:prSet>
      <dgm:spPr/>
    </dgm:pt>
    <dgm:pt modelId="{A862E75B-3DB0-4F8D-AADC-6D9D06DD935C}" type="pres">
      <dgm:prSet presAssocID="{BD2846CE-D816-4783-92AF-B019FB9CA4B1}" presName="sibTransFirstNode" presStyleLbl="bgShp" presStyleIdx="0" presStyleCnt="1"/>
      <dgm:spPr/>
    </dgm:pt>
    <dgm:pt modelId="{7DC3B4EC-9115-4E1A-A0D5-E7E6B7B066E4}" type="pres">
      <dgm:prSet presAssocID="{A8317BA9-F1B6-4191-A13B-5D71D1276462}" presName="nodeFollowingNodes" presStyleLbl="node1" presStyleIdx="1" presStyleCnt="5">
        <dgm:presLayoutVars>
          <dgm:bulletEnabled val="1"/>
        </dgm:presLayoutVars>
      </dgm:prSet>
      <dgm:spPr/>
    </dgm:pt>
    <dgm:pt modelId="{719B52FA-0564-47F5-B6E3-0CC319CB8F23}" type="pres">
      <dgm:prSet presAssocID="{8F506849-684B-4B54-8361-ED1C6A583B2E}" presName="nodeFollowingNodes" presStyleLbl="node1" presStyleIdx="2" presStyleCnt="5">
        <dgm:presLayoutVars>
          <dgm:bulletEnabled val="1"/>
        </dgm:presLayoutVars>
      </dgm:prSet>
      <dgm:spPr/>
    </dgm:pt>
    <dgm:pt modelId="{19919373-1A08-430F-B3A6-10568D87EFBB}" type="pres">
      <dgm:prSet presAssocID="{03AD9400-3308-4346-965B-79BF074C9234}" presName="nodeFollowingNodes" presStyleLbl="node1" presStyleIdx="3" presStyleCnt="5">
        <dgm:presLayoutVars>
          <dgm:bulletEnabled val="1"/>
        </dgm:presLayoutVars>
      </dgm:prSet>
      <dgm:spPr/>
    </dgm:pt>
    <dgm:pt modelId="{00BDB4EF-F986-4285-89F7-68BD283C5F82}" type="pres">
      <dgm:prSet presAssocID="{6B768FFD-D9EA-47A1-B3BA-2F0D2792E5FE}" presName="nodeFollowingNodes" presStyleLbl="node1" presStyleIdx="4" presStyleCnt="5">
        <dgm:presLayoutVars>
          <dgm:bulletEnabled val="1"/>
        </dgm:presLayoutVars>
      </dgm:prSet>
      <dgm:spPr/>
    </dgm:pt>
  </dgm:ptLst>
  <dgm:cxnLst>
    <dgm:cxn modelId="{15856E63-7BDB-4FDD-A130-F42D3A2B66DD}" type="presOf" srcId="{A8317BA9-F1B6-4191-A13B-5D71D1276462}" destId="{7DC3B4EC-9115-4E1A-A0D5-E7E6B7B066E4}" srcOrd="0" destOrd="0" presId="urn:microsoft.com/office/officeart/2005/8/layout/cycle3"/>
    <dgm:cxn modelId="{62527D49-5994-4926-B2E8-B9028707AEAD}" srcId="{E5229F7A-2C2D-494F-9F17-93B672851F00}" destId="{03AD9400-3308-4346-965B-79BF074C9234}" srcOrd="3" destOrd="0" parTransId="{7F3913B5-1145-4C3F-8807-CC96D1B3BAD5}" sibTransId="{B51B9BEB-DA46-42FA-9760-CEC09C36E20C}"/>
    <dgm:cxn modelId="{A8F28E6B-0312-46D3-958B-DC01367FF5B7}" type="presOf" srcId="{03AD9400-3308-4346-965B-79BF074C9234}" destId="{19919373-1A08-430F-B3A6-10568D87EFBB}" srcOrd="0" destOrd="0" presId="urn:microsoft.com/office/officeart/2005/8/layout/cycle3"/>
    <dgm:cxn modelId="{533E5652-2C58-438C-863F-C14A6F1F038A}" srcId="{E5229F7A-2C2D-494F-9F17-93B672851F00}" destId="{8F506849-684B-4B54-8361-ED1C6A583B2E}" srcOrd="2" destOrd="0" parTransId="{F8C4B8BB-7A4E-407A-B475-425D7515B00A}" sibTransId="{BBABEC7C-2E18-41CF-81AC-F579A46E05C3}"/>
    <dgm:cxn modelId="{7FEB5A78-C434-4BF2-9F4C-18A155A23BC7}" srcId="{E5229F7A-2C2D-494F-9F17-93B672851F00}" destId="{A8317BA9-F1B6-4191-A13B-5D71D1276462}" srcOrd="1" destOrd="0" parTransId="{0E053C43-1512-4822-9BFE-4E4AC516DFA6}" sibTransId="{6B79A516-0B6B-49A0-B358-55E7FCF7C71D}"/>
    <dgm:cxn modelId="{5AD7698F-B48F-4025-A5D5-95BF6DFF7C82}" type="presOf" srcId="{BD2846CE-D816-4783-92AF-B019FB9CA4B1}" destId="{A862E75B-3DB0-4F8D-AADC-6D9D06DD935C}" srcOrd="0" destOrd="0" presId="urn:microsoft.com/office/officeart/2005/8/layout/cycle3"/>
    <dgm:cxn modelId="{36D866A4-2F2D-4B89-81A7-3CF9A5AF8726}" srcId="{E5229F7A-2C2D-494F-9F17-93B672851F00}" destId="{2B707FC9-8A60-4AB6-81D7-9EA9EDA8A63F}" srcOrd="0" destOrd="0" parTransId="{5D79F582-5AC3-4479-9C3A-A90277647BEE}" sibTransId="{BD2846CE-D816-4783-92AF-B019FB9CA4B1}"/>
    <dgm:cxn modelId="{26C663AB-F1B4-454D-B45D-71F393C2CBB7}" srcId="{E5229F7A-2C2D-494F-9F17-93B672851F00}" destId="{6B768FFD-D9EA-47A1-B3BA-2F0D2792E5FE}" srcOrd="4" destOrd="0" parTransId="{730F3899-4F29-4B66-BC00-70D0F37F86FD}" sibTransId="{8BDFB0C5-F75E-4008-95B1-F7B3FCB18265}"/>
    <dgm:cxn modelId="{C6ECE1C3-AD5E-4859-A7E8-3EDC9153A1EC}" type="presOf" srcId="{8F506849-684B-4B54-8361-ED1C6A583B2E}" destId="{719B52FA-0564-47F5-B6E3-0CC319CB8F23}" srcOrd="0" destOrd="0" presId="urn:microsoft.com/office/officeart/2005/8/layout/cycle3"/>
    <dgm:cxn modelId="{CAD77DD2-AC30-4584-9DC8-63B8C6B911AA}" type="presOf" srcId="{2B707FC9-8A60-4AB6-81D7-9EA9EDA8A63F}" destId="{87883417-F13A-4E20-BCBD-B710F0F1F1EA}" srcOrd="0" destOrd="0" presId="urn:microsoft.com/office/officeart/2005/8/layout/cycle3"/>
    <dgm:cxn modelId="{4763C6E1-DFD9-43C5-A007-B7C95843ECB9}" type="presOf" srcId="{6B768FFD-D9EA-47A1-B3BA-2F0D2792E5FE}" destId="{00BDB4EF-F986-4285-89F7-68BD283C5F82}" srcOrd="0" destOrd="0" presId="urn:microsoft.com/office/officeart/2005/8/layout/cycle3"/>
    <dgm:cxn modelId="{0F03E1F6-E1D1-4EA2-B043-F17622489E27}" type="presOf" srcId="{E5229F7A-2C2D-494F-9F17-93B672851F00}" destId="{CEFEFD22-BF59-429C-BF90-1AA1284E1433}" srcOrd="0" destOrd="0" presId="urn:microsoft.com/office/officeart/2005/8/layout/cycle3"/>
    <dgm:cxn modelId="{1E0B8CF7-45AF-462D-83F2-52BBB7CFD581}" type="presParOf" srcId="{CEFEFD22-BF59-429C-BF90-1AA1284E1433}" destId="{2524F7BC-F12E-4C7D-B432-D38EA1ECFAA8}" srcOrd="0" destOrd="0" presId="urn:microsoft.com/office/officeart/2005/8/layout/cycle3"/>
    <dgm:cxn modelId="{BCFD468D-C75B-4713-8293-2EC60D311AF8}" type="presParOf" srcId="{2524F7BC-F12E-4C7D-B432-D38EA1ECFAA8}" destId="{87883417-F13A-4E20-BCBD-B710F0F1F1EA}" srcOrd="0" destOrd="0" presId="urn:microsoft.com/office/officeart/2005/8/layout/cycle3"/>
    <dgm:cxn modelId="{5FD21B59-4537-44AB-AC35-E91A145F88CB}" type="presParOf" srcId="{2524F7BC-F12E-4C7D-B432-D38EA1ECFAA8}" destId="{A862E75B-3DB0-4F8D-AADC-6D9D06DD935C}" srcOrd="1" destOrd="0" presId="urn:microsoft.com/office/officeart/2005/8/layout/cycle3"/>
    <dgm:cxn modelId="{F80E2147-4CD6-45D9-9B32-D3D4E9AE3187}" type="presParOf" srcId="{2524F7BC-F12E-4C7D-B432-D38EA1ECFAA8}" destId="{7DC3B4EC-9115-4E1A-A0D5-E7E6B7B066E4}" srcOrd="2" destOrd="0" presId="urn:microsoft.com/office/officeart/2005/8/layout/cycle3"/>
    <dgm:cxn modelId="{FEF9CEBB-71C2-4C81-96F7-3260254DB3E2}" type="presParOf" srcId="{2524F7BC-F12E-4C7D-B432-D38EA1ECFAA8}" destId="{719B52FA-0564-47F5-B6E3-0CC319CB8F23}" srcOrd="3" destOrd="0" presId="urn:microsoft.com/office/officeart/2005/8/layout/cycle3"/>
    <dgm:cxn modelId="{EC7BD0C8-77FD-4C4B-8FCE-728AB2849979}" type="presParOf" srcId="{2524F7BC-F12E-4C7D-B432-D38EA1ECFAA8}" destId="{19919373-1A08-430F-B3A6-10568D87EFBB}" srcOrd="4" destOrd="0" presId="urn:microsoft.com/office/officeart/2005/8/layout/cycle3"/>
    <dgm:cxn modelId="{03D74F45-B295-467E-BF39-9B1D05722E3F}" type="presParOf" srcId="{2524F7BC-F12E-4C7D-B432-D38EA1ECFAA8}" destId="{00BDB4EF-F986-4285-89F7-68BD283C5F8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pt>
    <dgm:pt modelId="{701D68F5-42F8-47BC-8FED-84C50F595DF0}">
      <dgm:prSet phldrT="[Text]"/>
      <dgm:spPr/>
      <dgm:t>
        <a:bodyPr/>
        <a:lstStyle/>
        <a:p>
          <a:r>
            <a:rPr lang="en-US" dirty="0"/>
            <a:t>Testing Driven Process Flows</a:t>
          </a:r>
        </a:p>
      </dgm:t>
    </dgm:pt>
    <dgm:pt modelId="{9617668C-C38C-4017-8DDF-37855B15D110}" type="parTrans" cxnId="{C4BA385D-31ED-40EF-A5D6-98DFBA64E71A}">
      <dgm:prSet/>
      <dgm:spPr/>
      <dgm:t>
        <a:bodyPr/>
        <a:lstStyle/>
        <a:p>
          <a:endParaRPr lang="en-US"/>
        </a:p>
      </dgm:t>
    </dgm:pt>
    <dgm:pt modelId="{0C95B389-AC0C-4055-9AA3-38815EFC8B0A}" type="sibTrans" cxnId="{C4BA385D-31ED-40EF-A5D6-98DFBA64E71A}">
      <dgm:prSet/>
      <dgm:spPr/>
      <dgm:t>
        <a:bodyPr/>
        <a:lstStyle/>
        <a:p>
          <a:endParaRPr lang="en-US"/>
        </a:p>
      </dgm:t>
    </dgm:pt>
    <dgm:pt modelId="{91A66877-AC1C-46D9-BF2C-6024B638DEA9}">
      <dgm:prSet phldrT="[Text]"/>
      <dgm:spPr/>
      <dgm:t>
        <a:bodyPr/>
        <a:lstStyle/>
        <a:p>
          <a:r>
            <a:rPr lang="en-US" dirty="0"/>
            <a:t>Testable Acceptance Criteria</a:t>
          </a:r>
        </a:p>
      </dgm:t>
    </dgm:pt>
    <dgm:pt modelId="{913FED05-DF41-48A7-B1F8-81937A468EF9}" type="parTrans" cxnId="{7F0DAB6F-9257-4F2D-B31A-3418F73F6952}">
      <dgm:prSet/>
      <dgm:spPr/>
      <dgm:t>
        <a:bodyPr/>
        <a:lstStyle/>
        <a:p>
          <a:endParaRPr lang="en-US"/>
        </a:p>
      </dgm:t>
    </dgm:pt>
    <dgm:pt modelId="{BFCE4A28-C381-46FF-935A-B11534EF7D87}" type="sibTrans" cxnId="{7F0DAB6F-9257-4F2D-B31A-3418F73F6952}">
      <dgm:prSet/>
      <dgm:spPr/>
      <dgm:t>
        <a:bodyPr/>
        <a:lstStyle/>
        <a:p>
          <a:endParaRPr lang="en-US"/>
        </a:p>
      </dgm:t>
    </dgm:pt>
    <dgm:pt modelId="{76CC3289-2662-43F0-A3C6-BA04A135F08C}">
      <dgm:prSet phldrT="[Text]"/>
      <dgm:spPr/>
      <dgm:t>
        <a:bodyPr/>
        <a:lstStyle/>
        <a:p>
          <a:r>
            <a:rPr lang="en-US" dirty="0"/>
            <a:t>Testing Focused Refinement</a:t>
          </a:r>
        </a:p>
      </dgm:t>
    </dgm:pt>
    <dgm:pt modelId="{D46DB4DA-1442-4ECE-89FE-BBB1E3489E3D}" type="parTrans" cxnId="{0400886E-8A1A-44C2-95A7-DB0EF4911494}">
      <dgm:prSet/>
      <dgm:spPr/>
      <dgm:t>
        <a:bodyPr/>
        <a:lstStyle/>
        <a:p>
          <a:endParaRPr lang="en-US"/>
        </a:p>
      </dgm:t>
    </dgm:pt>
    <dgm:pt modelId="{FA28C9D6-476E-43CD-BA23-D6D990FD78D0}" type="sibTrans" cxnId="{0400886E-8A1A-44C2-95A7-DB0EF4911494}">
      <dgm:prSet/>
      <dgm:spPr/>
      <dgm:t>
        <a:bodyPr/>
        <a:lstStyle/>
        <a:p>
          <a:endParaRPr lang="en-US"/>
        </a:p>
      </dgm:t>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3" custScaleX="157625" custScaleY="157625"/>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dgm:spPr>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3">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3" custScaleX="157625" custScaleY="157625"/>
      <dgm:spPr>
        <a:blipFill>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dgm:spPr>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3">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3" custScaleX="157625" custScaleY="157625"/>
      <dgm:spPr>
        <a:blipFill>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dgm:spPr>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3">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EC5C6E85-C523-4B60-976B-342F12E3A6CB}" type="presOf" srcId="{91A66877-AC1C-46D9-BF2C-6024B638DEA9}" destId="{55120873-6F5C-4053-8EAD-6287A7F1097E}" srcOrd="0" destOrd="0" presId="urn:microsoft.com/office/officeart/2018/2/layout/IconLabelList"/>
    <dgm:cxn modelId="{6E31C6AB-C9E6-448F-A8CC-566A63619D4D}" type="presOf" srcId="{76CC3289-2662-43F0-A3C6-BA04A135F08C}" destId="{133097FC-B1F8-4953-B0AB-E8E73D968D1C}" srcOrd="0" destOrd="0" presId="urn:microsoft.com/office/officeart/2018/2/layout/IconLabelList"/>
    <dgm:cxn modelId="{2AD6E781-3ED2-484E-B438-73386D2C583D}" type="presParOf" srcId="{8994D886-A75F-411A-A9D7-D31991FF12BD}" destId="{E1DBA6D5-BD14-4CD2-A0CC-80F867FEFA81}" srcOrd="0" destOrd="0" presId="urn:microsoft.com/office/officeart/2018/2/layout/IconLabelList"/>
    <dgm:cxn modelId="{10B2B212-528C-471D-ABD0-D66ED992B833}" type="presParOf" srcId="{E1DBA6D5-BD14-4CD2-A0CC-80F867FEFA81}" destId="{19A8DC21-3E65-409D-AD53-DA51BB9198A0}" srcOrd="0" destOrd="0" presId="urn:microsoft.com/office/officeart/2018/2/layout/IconLabelList"/>
    <dgm:cxn modelId="{2A8FB3D0-F98B-4F5A-BACA-4315E38776FB}" type="presParOf" srcId="{E1DBA6D5-BD14-4CD2-A0CC-80F867FEFA81}" destId="{B9F90A48-FF94-4C94-A587-0190406F6FD3}" srcOrd="1" destOrd="0" presId="urn:microsoft.com/office/officeart/2018/2/layout/IconLabelList"/>
    <dgm:cxn modelId="{95FEF629-9884-451C-89B4-41B897ABE3D6}" type="presParOf" srcId="{E1DBA6D5-BD14-4CD2-A0CC-80F867FEFA81}" destId="{A99B5DD6-89E9-4537-B415-4205CEB9323A}" srcOrd="2" destOrd="0" presId="urn:microsoft.com/office/officeart/2018/2/layout/IconLabelList"/>
    <dgm:cxn modelId="{0FE6827F-DE80-4F8A-8E9D-7F88C0F7EF29}" type="presParOf" srcId="{8994D886-A75F-411A-A9D7-D31991FF12BD}" destId="{8B391436-B9B0-45BD-A57F-792D6376D868}" srcOrd="1" destOrd="0" presId="urn:microsoft.com/office/officeart/2018/2/layout/IconLabelList"/>
    <dgm:cxn modelId="{4857BE3A-D518-473D-AC79-7B9BF18B9824}" type="presParOf" srcId="{8994D886-A75F-411A-A9D7-D31991FF12BD}" destId="{95872155-C45D-46D3-874C-D838089A06F8}" srcOrd="2" destOrd="0" presId="urn:microsoft.com/office/officeart/2018/2/layout/IconLabelList"/>
    <dgm:cxn modelId="{B4B325C4-81F2-4B3E-8CBF-4532B0BFA343}" type="presParOf" srcId="{95872155-C45D-46D3-874C-D838089A06F8}" destId="{CE9DF0E8-B0DE-4E1E-9FF4-6006AD8428DB}" srcOrd="0" destOrd="0" presId="urn:microsoft.com/office/officeart/2018/2/layout/IconLabelList"/>
    <dgm:cxn modelId="{0AE6D335-6E55-47E1-BAD8-0368620AB8F6}" type="presParOf" srcId="{95872155-C45D-46D3-874C-D838089A06F8}" destId="{AA0423A1-55B2-45E9-BFE7-3FBE5BDA65ED}" srcOrd="1" destOrd="0" presId="urn:microsoft.com/office/officeart/2018/2/layout/IconLabelList"/>
    <dgm:cxn modelId="{AFEE8CCD-97FE-4EFA-A584-DF6AFDAD2B20}" type="presParOf" srcId="{95872155-C45D-46D3-874C-D838089A06F8}" destId="{55120873-6F5C-4053-8EAD-6287A7F1097E}" srcOrd="2" destOrd="0" presId="urn:microsoft.com/office/officeart/2018/2/layout/IconLabelList"/>
    <dgm:cxn modelId="{26649F18-C204-4047-8300-905486AB3755}" type="presParOf" srcId="{8994D886-A75F-411A-A9D7-D31991FF12BD}" destId="{F679C986-30E4-4F0A-A3A6-CAE528BFED76}" srcOrd="3" destOrd="0" presId="urn:microsoft.com/office/officeart/2018/2/layout/IconLabelList"/>
    <dgm:cxn modelId="{898D629F-DA37-435F-A0B2-0617605D711A}" type="presParOf" srcId="{8994D886-A75F-411A-A9D7-D31991FF12BD}" destId="{2EC2FDE3-8908-45C7-A3FD-EB370213FE69}" srcOrd="4" destOrd="0" presId="urn:microsoft.com/office/officeart/2018/2/layout/IconLabelList"/>
    <dgm:cxn modelId="{2BDADB1C-15B1-4763-9B35-3792147F8F87}" type="presParOf" srcId="{2EC2FDE3-8908-45C7-A3FD-EB370213FE69}" destId="{6DB1FE51-13D0-4A38-AD6E-48D4371A1AF3}" srcOrd="0" destOrd="0" presId="urn:microsoft.com/office/officeart/2018/2/layout/IconLabelList"/>
    <dgm:cxn modelId="{F692F1E6-C6EC-4391-8432-EB6C34194240}" type="presParOf" srcId="{2EC2FDE3-8908-45C7-A3FD-EB370213FE69}" destId="{0928538A-05CC-4A79-BD5D-92F985D1EEE5}" srcOrd="1" destOrd="0" presId="urn:microsoft.com/office/officeart/2018/2/layout/IconLabelList"/>
    <dgm:cxn modelId="{0E6AF6C4-A4E5-4234-9E16-F9F2334264CD}" type="presParOf" srcId="{2EC2FDE3-8908-45C7-A3FD-EB370213FE69}" destId="{133097FC-B1F8-4953-B0AB-E8E73D968D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dgm:spPr/>
      <dgm:t>
        <a:bodyPr/>
        <a:lstStyle/>
        <a:p>
          <a:pPr>
            <a:lnSpc>
              <a:spcPct val="100000"/>
            </a:lnSpc>
          </a:pPr>
          <a:r>
            <a:rPr lang="en-US" dirty="0"/>
            <a:t>Normal (Happy Path)	</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dgm:spPr/>
      <dgm:t>
        <a:bodyPr/>
        <a:lstStyle/>
        <a:p>
          <a:pPr>
            <a:lnSpc>
              <a:spcPct val="100000"/>
            </a:lnSpc>
          </a:pPr>
          <a:r>
            <a:rPr lang="en-US" dirty="0"/>
            <a:t>Alternate Path</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605D28D-2CE6-4513-8566-952984E21E14}">
      <dgm:prSet phldrT="[Text]"/>
      <dgm:spPr/>
      <dgm:t>
        <a:bodyPr/>
        <a:lstStyle/>
        <a:p>
          <a:pPr>
            <a:lnSpc>
              <a:spcPct val="100000"/>
            </a:lnSpc>
          </a:pPr>
          <a:r>
            <a:rPr lang="en-US" dirty="0"/>
            <a:t>Exception (Negative Path)</a:t>
          </a:r>
        </a:p>
      </dgm:t>
    </dgm:pt>
    <dgm:pt modelId="{EB15AB98-362B-4E70-A3DA-995FC3E8BA79}" type="parTrans" cxnId="{FAF3F884-F0CF-440F-8CB1-B7648AB1B138}">
      <dgm:prSet/>
      <dgm:spPr/>
      <dgm:t>
        <a:bodyPr/>
        <a:lstStyle/>
        <a:p>
          <a:endParaRPr lang="en-US"/>
        </a:p>
      </dgm:t>
    </dgm:pt>
    <dgm:pt modelId="{823D1971-2C4D-4EC5-A874-2F463DE37109}" type="sibTrans" cxnId="{FAF3F884-F0CF-440F-8CB1-B7648AB1B138}">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B36E1A-11F1-41A5-997C-F5D66DC68581}" type="doc">
      <dgm:prSet loTypeId="urn:microsoft.com/office/officeart/2005/8/layout/chart3" loCatId="cycle" qsTypeId="urn:microsoft.com/office/officeart/2005/8/quickstyle/simple1" qsCatId="simple" csTypeId="urn:microsoft.com/office/officeart/2005/8/colors/colorful1" csCatId="colorful" phldr="1"/>
      <dgm:spPr/>
    </dgm:pt>
    <dgm:pt modelId="{C37358D8-490E-4F94-9B44-A00F6361F5B1}">
      <dgm:prSet phldrT="[Text]"/>
      <dgm:spPr/>
      <dgm:t>
        <a:bodyPr/>
        <a:lstStyle/>
        <a:p>
          <a:r>
            <a:rPr lang="en-US" dirty="0"/>
            <a:t>Atomic (Small)</a:t>
          </a:r>
        </a:p>
      </dgm:t>
    </dgm:pt>
    <dgm:pt modelId="{15D04BAE-E6AB-4EC2-BB29-7B05E1D6AD95}" type="parTrans" cxnId="{9E2FF2BF-DC14-44C1-BA47-E5B64D81EBE8}">
      <dgm:prSet/>
      <dgm:spPr/>
      <dgm:t>
        <a:bodyPr/>
        <a:lstStyle/>
        <a:p>
          <a:endParaRPr lang="en-US"/>
        </a:p>
      </dgm:t>
    </dgm:pt>
    <dgm:pt modelId="{8BEC909B-750C-4966-A2F0-D9A4EEF18A87}" type="sibTrans" cxnId="{9E2FF2BF-DC14-44C1-BA47-E5B64D81EBE8}">
      <dgm:prSet/>
      <dgm:spPr/>
      <dgm:t>
        <a:bodyPr/>
        <a:lstStyle/>
        <a:p>
          <a:endParaRPr lang="en-US"/>
        </a:p>
      </dgm:t>
    </dgm:pt>
    <dgm:pt modelId="{01EBFD13-C5FE-4F94-BE24-36A0D58F1836}">
      <dgm:prSet phldrT="[Text]"/>
      <dgm:spPr/>
      <dgm:t>
        <a:bodyPr/>
        <a:lstStyle/>
        <a:p>
          <a:r>
            <a:rPr lang="en-US" dirty="0"/>
            <a:t>Uniquely Identified (Non-Compound)</a:t>
          </a:r>
        </a:p>
      </dgm:t>
    </dgm:pt>
    <dgm:pt modelId="{D0D69713-7FF2-47E6-BBF4-4CFC00F231EC}" type="parTrans" cxnId="{FF98CECD-4751-4641-8BA6-A3235885D90F}">
      <dgm:prSet/>
      <dgm:spPr/>
      <dgm:t>
        <a:bodyPr/>
        <a:lstStyle/>
        <a:p>
          <a:endParaRPr lang="en-US"/>
        </a:p>
      </dgm:t>
    </dgm:pt>
    <dgm:pt modelId="{4D8CB751-0587-47AD-A022-65775A0A79FD}" type="sibTrans" cxnId="{FF98CECD-4751-4641-8BA6-A3235885D90F}">
      <dgm:prSet/>
      <dgm:spPr/>
      <dgm:t>
        <a:bodyPr/>
        <a:lstStyle/>
        <a:p>
          <a:endParaRPr lang="en-US"/>
        </a:p>
      </dgm:t>
    </dgm:pt>
    <dgm:pt modelId="{952D9932-7089-4B2D-9F6B-640DE8492872}">
      <dgm:prSet phldrT="[Text]"/>
      <dgm:spPr/>
      <dgm:t>
        <a:bodyPr/>
        <a:lstStyle/>
        <a:p>
          <a:r>
            <a:rPr lang="en-US" dirty="0"/>
            <a:t>Complete</a:t>
          </a:r>
        </a:p>
      </dgm:t>
    </dgm:pt>
    <dgm:pt modelId="{DA0C8511-AFD3-4205-9E22-31E91FCF9C25}" type="parTrans" cxnId="{B4AB6709-63F9-4507-8AF6-CC4FB7A69FDA}">
      <dgm:prSet/>
      <dgm:spPr/>
      <dgm:t>
        <a:bodyPr/>
        <a:lstStyle/>
        <a:p>
          <a:endParaRPr lang="en-US"/>
        </a:p>
      </dgm:t>
    </dgm:pt>
    <dgm:pt modelId="{0CCB0A58-E5FA-4931-9F58-4920A76486E4}" type="sibTrans" cxnId="{B4AB6709-63F9-4507-8AF6-CC4FB7A69FDA}">
      <dgm:prSet/>
      <dgm:spPr/>
      <dgm:t>
        <a:bodyPr/>
        <a:lstStyle/>
        <a:p>
          <a:endParaRPr lang="en-US"/>
        </a:p>
      </dgm:t>
    </dgm:pt>
    <dgm:pt modelId="{F596A6F6-CF4C-4DDD-A13D-8F5B8143F03D}">
      <dgm:prSet phldrT="[Text]"/>
      <dgm:spPr/>
      <dgm:t>
        <a:bodyPr/>
        <a:lstStyle/>
        <a:p>
          <a:r>
            <a:rPr lang="en-US" dirty="0"/>
            <a:t>Consistent</a:t>
          </a:r>
        </a:p>
      </dgm:t>
    </dgm:pt>
    <dgm:pt modelId="{B161B996-AB94-49F1-BB68-97AB0FCA3C5D}" type="parTrans" cxnId="{719EC177-68CE-48B0-9666-97D59706F8D6}">
      <dgm:prSet/>
      <dgm:spPr/>
      <dgm:t>
        <a:bodyPr/>
        <a:lstStyle/>
        <a:p>
          <a:endParaRPr lang="en-US"/>
        </a:p>
      </dgm:t>
    </dgm:pt>
    <dgm:pt modelId="{8B07DB72-F889-4B24-A8B1-AEF018EA6851}" type="sibTrans" cxnId="{719EC177-68CE-48B0-9666-97D59706F8D6}">
      <dgm:prSet/>
      <dgm:spPr/>
      <dgm:t>
        <a:bodyPr/>
        <a:lstStyle/>
        <a:p>
          <a:endParaRPr lang="en-US"/>
        </a:p>
      </dgm:t>
    </dgm:pt>
    <dgm:pt modelId="{E7E6A3A4-FED9-4997-81F1-BB8E71C69DEF}">
      <dgm:prSet phldrT="[Text]"/>
      <dgm:spPr/>
      <dgm:t>
        <a:bodyPr/>
        <a:lstStyle/>
        <a:p>
          <a:r>
            <a:rPr lang="en-US" dirty="0"/>
            <a:t>Correct and Clear (Unambiguous)</a:t>
          </a:r>
        </a:p>
      </dgm:t>
    </dgm:pt>
    <dgm:pt modelId="{08A2840B-1EC5-4546-B0C5-E912D5356BF3}" type="parTrans" cxnId="{EAA58D45-E507-4855-BF74-3F8B59C2AC5E}">
      <dgm:prSet/>
      <dgm:spPr/>
      <dgm:t>
        <a:bodyPr/>
        <a:lstStyle/>
        <a:p>
          <a:endParaRPr lang="en-US"/>
        </a:p>
      </dgm:t>
    </dgm:pt>
    <dgm:pt modelId="{4F68EA2E-F5BE-44EA-A7B3-244416AC00B5}" type="sibTrans" cxnId="{EAA58D45-E507-4855-BF74-3F8B59C2AC5E}">
      <dgm:prSet/>
      <dgm:spPr/>
      <dgm:t>
        <a:bodyPr/>
        <a:lstStyle/>
        <a:p>
          <a:endParaRPr lang="en-US"/>
        </a:p>
      </dgm:t>
    </dgm:pt>
    <dgm:pt modelId="{13DEF277-DEB8-4A14-AD8C-4746D1951D9D}">
      <dgm:prSet phldrT="[Text]"/>
      <dgm:spPr/>
      <dgm:t>
        <a:bodyPr/>
        <a:lstStyle/>
        <a:p>
          <a:r>
            <a:rPr lang="en-US" dirty="0"/>
            <a:t>Prioritized</a:t>
          </a:r>
        </a:p>
      </dgm:t>
    </dgm:pt>
    <dgm:pt modelId="{F7DA640B-695A-413E-913B-C6E197A0F998}" type="parTrans" cxnId="{14525FDE-0A9D-46A1-A974-26757B3272EA}">
      <dgm:prSet/>
      <dgm:spPr/>
      <dgm:t>
        <a:bodyPr/>
        <a:lstStyle/>
        <a:p>
          <a:endParaRPr lang="en-US"/>
        </a:p>
      </dgm:t>
    </dgm:pt>
    <dgm:pt modelId="{78154EBD-FB70-48BF-A6F1-30A2C05875B8}" type="sibTrans" cxnId="{14525FDE-0A9D-46A1-A974-26757B3272EA}">
      <dgm:prSet/>
      <dgm:spPr/>
      <dgm:t>
        <a:bodyPr/>
        <a:lstStyle/>
        <a:p>
          <a:endParaRPr lang="en-US"/>
        </a:p>
      </dgm:t>
    </dgm:pt>
    <dgm:pt modelId="{90BC9CDD-23C8-428F-A100-ED529B25B069}">
      <dgm:prSet phldrT="[Text]"/>
      <dgm:spPr/>
      <dgm:t>
        <a:bodyPr/>
        <a:lstStyle/>
        <a:p>
          <a:r>
            <a:rPr lang="en-US" dirty="0"/>
            <a:t>Traceable</a:t>
          </a:r>
        </a:p>
      </dgm:t>
    </dgm:pt>
    <dgm:pt modelId="{8EA8B2B0-2964-482B-A790-709ED24A93D5}" type="parTrans" cxnId="{BD013033-F0E4-4352-99C8-B050AE7E0704}">
      <dgm:prSet/>
      <dgm:spPr/>
      <dgm:t>
        <a:bodyPr/>
        <a:lstStyle/>
        <a:p>
          <a:endParaRPr lang="en-US"/>
        </a:p>
      </dgm:t>
    </dgm:pt>
    <dgm:pt modelId="{D0054D9D-17FB-40A0-86B3-F7EC2A433AED}" type="sibTrans" cxnId="{BD013033-F0E4-4352-99C8-B050AE7E0704}">
      <dgm:prSet/>
      <dgm:spPr/>
      <dgm:t>
        <a:bodyPr/>
        <a:lstStyle/>
        <a:p>
          <a:endParaRPr lang="en-US"/>
        </a:p>
      </dgm:t>
    </dgm:pt>
    <dgm:pt modelId="{9C69B887-F110-4FC8-A27D-4C21216642C6}" type="pres">
      <dgm:prSet presAssocID="{3DB36E1A-11F1-41A5-997C-F5D66DC68581}" presName="compositeShape" presStyleCnt="0">
        <dgm:presLayoutVars>
          <dgm:chMax val="7"/>
          <dgm:dir/>
          <dgm:resizeHandles val="exact"/>
        </dgm:presLayoutVars>
      </dgm:prSet>
      <dgm:spPr/>
    </dgm:pt>
    <dgm:pt modelId="{ECA8EC2F-B7F1-4B3F-A916-B4981A5C14B4}" type="pres">
      <dgm:prSet presAssocID="{3DB36E1A-11F1-41A5-997C-F5D66DC68581}" presName="wedge1" presStyleLbl="node1" presStyleIdx="0" presStyleCnt="7" custLinFactNeighborX="-1905" custLinFactNeighborY="5835"/>
      <dgm:spPr/>
    </dgm:pt>
    <dgm:pt modelId="{B745B8F2-54BD-4E8B-98A0-378935CD3769}" type="pres">
      <dgm:prSet presAssocID="{3DB36E1A-11F1-41A5-997C-F5D66DC68581}" presName="wedge1Tx" presStyleLbl="node1" presStyleIdx="0" presStyleCnt="7">
        <dgm:presLayoutVars>
          <dgm:chMax val="0"/>
          <dgm:chPref val="0"/>
          <dgm:bulletEnabled val="1"/>
        </dgm:presLayoutVars>
      </dgm:prSet>
      <dgm:spPr/>
    </dgm:pt>
    <dgm:pt modelId="{4BA6F4EC-EFE2-4A46-8529-D1840BA59F34}" type="pres">
      <dgm:prSet presAssocID="{3DB36E1A-11F1-41A5-997C-F5D66DC68581}" presName="wedge2" presStyleLbl="node1" presStyleIdx="1" presStyleCnt="7"/>
      <dgm:spPr/>
    </dgm:pt>
    <dgm:pt modelId="{3CE89F67-9E4D-4962-8687-7776A6F4A65E}" type="pres">
      <dgm:prSet presAssocID="{3DB36E1A-11F1-41A5-997C-F5D66DC68581}" presName="wedge2Tx" presStyleLbl="node1" presStyleIdx="1" presStyleCnt="7">
        <dgm:presLayoutVars>
          <dgm:chMax val="0"/>
          <dgm:chPref val="0"/>
          <dgm:bulletEnabled val="1"/>
        </dgm:presLayoutVars>
      </dgm:prSet>
      <dgm:spPr/>
    </dgm:pt>
    <dgm:pt modelId="{D70C6A5F-CE68-40B8-AA27-23DF0D53C179}" type="pres">
      <dgm:prSet presAssocID="{3DB36E1A-11F1-41A5-997C-F5D66DC68581}" presName="wedge3" presStyleLbl="node1" presStyleIdx="2" presStyleCnt="7"/>
      <dgm:spPr/>
    </dgm:pt>
    <dgm:pt modelId="{DD958F87-D3A4-41F6-85EA-0406D79CB1B6}" type="pres">
      <dgm:prSet presAssocID="{3DB36E1A-11F1-41A5-997C-F5D66DC68581}" presName="wedge3Tx" presStyleLbl="node1" presStyleIdx="2" presStyleCnt="7">
        <dgm:presLayoutVars>
          <dgm:chMax val="0"/>
          <dgm:chPref val="0"/>
          <dgm:bulletEnabled val="1"/>
        </dgm:presLayoutVars>
      </dgm:prSet>
      <dgm:spPr/>
    </dgm:pt>
    <dgm:pt modelId="{EBA4D101-8985-404A-B889-B81B73D2478D}" type="pres">
      <dgm:prSet presAssocID="{3DB36E1A-11F1-41A5-997C-F5D66DC68581}" presName="wedge4" presStyleLbl="node1" presStyleIdx="3" presStyleCnt="7"/>
      <dgm:spPr/>
    </dgm:pt>
    <dgm:pt modelId="{ABDE70D6-A8AC-4C98-B4E1-30A9319D0EE9}" type="pres">
      <dgm:prSet presAssocID="{3DB36E1A-11F1-41A5-997C-F5D66DC68581}" presName="wedge4Tx" presStyleLbl="node1" presStyleIdx="3" presStyleCnt="7">
        <dgm:presLayoutVars>
          <dgm:chMax val="0"/>
          <dgm:chPref val="0"/>
          <dgm:bulletEnabled val="1"/>
        </dgm:presLayoutVars>
      </dgm:prSet>
      <dgm:spPr/>
    </dgm:pt>
    <dgm:pt modelId="{3B9204E2-A4EF-40FC-BE55-A18949FB5050}" type="pres">
      <dgm:prSet presAssocID="{3DB36E1A-11F1-41A5-997C-F5D66DC68581}" presName="wedge5" presStyleLbl="node1" presStyleIdx="4" presStyleCnt="7"/>
      <dgm:spPr/>
    </dgm:pt>
    <dgm:pt modelId="{07BC3D35-0CF4-480F-AD0F-70198B78A4EB}" type="pres">
      <dgm:prSet presAssocID="{3DB36E1A-11F1-41A5-997C-F5D66DC68581}" presName="wedge5Tx" presStyleLbl="node1" presStyleIdx="4" presStyleCnt="7">
        <dgm:presLayoutVars>
          <dgm:chMax val="0"/>
          <dgm:chPref val="0"/>
          <dgm:bulletEnabled val="1"/>
        </dgm:presLayoutVars>
      </dgm:prSet>
      <dgm:spPr/>
    </dgm:pt>
    <dgm:pt modelId="{1D5C1447-C62E-40EE-97E0-D899B3AC2E86}" type="pres">
      <dgm:prSet presAssocID="{3DB36E1A-11F1-41A5-997C-F5D66DC68581}" presName="wedge6" presStyleLbl="node1" presStyleIdx="5" presStyleCnt="7"/>
      <dgm:spPr/>
    </dgm:pt>
    <dgm:pt modelId="{F781BA79-D545-4EE5-86AA-D904A7029B56}" type="pres">
      <dgm:prSet presAssocID="{3DB36E1A-11F1-41A5-997C-F5D66DC68581}" presName="wedge6Tx" presStyleLbl="node1" presStyleIdx="5" presStyleCnt="7">
        <dgm:presLayoutVars>
          <dgm:chMax val="0"/>
          <dgm:chPref val="0"/>
          <dgm:bulletEnabled val="1"/>
        </dgm:presLayoutVars>
      </dgm:prSet>
      <dgm:spPr/>
    </dgm:pt>
    <dgm:pt modelId="{D07CE0FD-E195-48F0-97BA-F16E07EF3F69}" type="pres">
      <dgm:prSet presAssocID="{3DB36E1A-11F1-41A5-997C-F5D66DC68581}" presName="wedge7" presStyleLbl="node1" presStyleIdx="6" presStyleCnt="7"/>
      <dgm:spPr/>
    </dgm:pt>
    <dgm:pt modelId="{9C33158E-415C-4628-93D1-7C6CF1F443A7}" type="pres">
      <dgm:prSet presAssocID="{3DB36E1A-11F1-41A5-997C-F5D66DC68581}" presName="wedge7Tx" presStyleLbl="node1" presStyleIdx="6" presStyleCnt="7">
        <dgm:presLayoutVars>
          <dgm:chMax val="0"/>
          <dgm:chPref val="0"/>
          <dgm:bulletEnabled val="1"/>
        </dgm:presLayoutVars>
      </dgm:prSet>
      <dgm:spPr/>
    </dgm:pt>
  </dgm:ptLst>
  <dgm:cxnLst>
    <dgm:cxn modelId="{B4AB6709-63F9-4507-8AF6-CC4FB7A69FDA}" srcId="{3DB36E1A-11F1-41A5-997C-F5D66DC68581}" destId="{952D9932-7089-4B2D-9F6B-640DE8492872}" srcOrd="2" destOrd="0" parTransId="{DA0C8511-AFD3-4205-9E22-31E91FCF9C25}" sibTransId="{0CCB0A58-E5FA-4931-9F58-4920A76486E4}"/>
    <dgm:cxn modelId="{8459E00B-EA98-4CC7-8CB7-7A9EE6F6D4B2}" type="presOf" srcId="{90BC9CDD-23C8-428F-A100-ED529B25B069}" destId="{D07CE0FD-E195-48F0-97BA-F16E07EF3F69}" srcOrd="0" destOrd="0" presId="urn:microsoft.com/office/officeart/2005/8/layout/chart3"/>
    <dgm:cxn modelId="{BE08C614-41A1-4AC7-8A80-EFC577EF29E8}" type="presOf" srcId="{3DB36E1A-11F1-41A5-997C-F5D66DC68581}" destId="{9C69B887-F110-4FC8-A27D-4C21216642C6}" srcOrd="0" destOrd="0" presId="urn:microsoft.com/office/officeart/2005/8/layout/chart3"/>
    <dgm:cxn modelId="{0D56F619-570C-488C-B5A3-E76842BDC587}" type="presOf" srcId="{01EBFD13-C5FE-4F94-BE24-36A0D58F1836}" destId="{4BA6F4EC-EFE2-4A46-8529-D1840BA59F34}" srcOrd="0" destOrd="0" presId="urn:microsoft.com/office/officeart/2005/8/layout/chart3"/>
    <dgm:cxn modelId="{F287921F-524A-45BC-A688-31CE646BE716}" type="presOf" srcId="{C37358D8-490E-4F94-9B44-A00F6361F5B1}" destId="{B745B8F2-54BD-4E8B-98A0-378935CD3769}" srcOrd="1" destOrd="0" presId="urn:microsoft.com/office/officeart/2005/8/layout/chart3"/>
    <dgm:cxn modelId="{CB55FC25-783A-4274-A143-7C03BCFB0D67}" type="presOf" srcId="{13DEF277-DEB8-4A14-AD8C-4746D1951D9D}" destId="{F781BA79-D545-4EE5-86AA-D904A7029B56}" srcOrd="1" destOrd="0" presId="urn:microsoft.com/office/officeart/2005/8/layout/chart3"/>
    <dgm:cxn modelId="{BD013033-F0E4-4352-99C8-B050AE7E0704}" srcId="{3DB36E1A-11F1-41A5-997C-F5D66DC68581}" destId="{90BC9CDD-23C8-428F-A100-ED529B25B069}" srcOrd="6" destOrd="0" parTransId="{8EA8B2B0-2964-482B-A790-709ED24A93D5}" sibTransId="{D0054D9D-17FB-40A0-86B3-F7EC2A433AED}"/>
    <dgm:cxn modelId="{EAA58D45-E507-4855-BF74-3F8B59C2AC5E}" srcId="{3DB36E1A-11F1-41A5-997C-F5D66DC68581}" destId="{E7E6A3A4-FED9-4997-81F1-BB8E71C69DEF}" srcOrd="4" destOrd="0" parTransId="{08A2840B-1EC5-4546-B0C5-E912D5356BF3}" sibTransId="{4F68EA2E-F5BE-44EA-A7B3-244416AC00B5}"/>
    <dgm:cxn modelId="{B3596E68-D01C-459A-A991-3CA1C93E3339}" type="presOf" srcId="{E7E6A3A4-FED9-4997-81F1-BB8E71C69DEF}" destId="{07BC3D35-0CF4-480F-AD0F-70198B78A4EB}" srcOrd="1" destOrd="0" presId="urn:microsoft.com/office/officeart/2005/8/layout/chart3"/>
    <dgm:cxn modelId="{CF5D894A-88C2-4072-81C0-5BAF18D3FC2E}" type="presOf" srcId="{C37358D8-490E-4F94-9B44-A00F6361F5B1}" destId="{ECA8EC2F-B7F1-4B3F-A916-B4981A5C14B4}" srcOrd="0" destOrd="0" presId="urn:microsoft.com/office/officeart/2005/8/layout/chart3"/>
    <dgm:cxn modelId="{719EC177-68CE-48B0-9666-97D59706F8D6}" srcId="{3DB36E1A-11F1-41A5-997C-F5D66DC68581}" destId="{F596A6F6-CF4C-4DDD-A13D-8F5B8143F03D}" srcOrd="3" destOrd="0" parTransId="{B161B996-AB94-49F1-BB68-97AB0FCA3C5D}" sibTransId="{8B07DB72-F889-4B24-A8B1-AEF018EA6851}"/>
    <dgm:cxn modelId="{107B3A83-E708-43DA-BFAF-22C2D14B42B6}" type="presOf" srcId="{90BC9CDD-23C8-428F-A100-ED529B25B069}" destId="{9C33158E-415C-4628-93D1-7C6CF1F443A7}" srcOrd="1" destOrd="0" presId="urn:microsoft.com/office/officeart/2005/8/layout/chart3"/>
    <dgm:cxn modelId="{9E2FF2BF-DC14-44C1-BA47-E5B64D81EBE8}" srcId="{3DB36E1A-11F1-41A5-997C-F5D66DC68581}" destId="{C37358D8-490E-4F94-9B44-A00F6361F5B1}" srcOrd="0" destOrd="0" parTransId="{15D04BAE-E6AB-4EC2-BB29-7B05E1D6AD95}" sibTransId="{8BEC909B-750C-4966-A2F0-D9A4EEF18A87}"/>
    <dgm:cxn modelId="{8A08BECB-699A-4E68-9F24-7B93BA8C8CD1}" type="presOf" srcId="{952D9932-7089-4B2D-9F6B-640DE8492872}" destId="{D70C6A5F-CE68-40B8-AA27-23DF0D53C179}" srcOrd="0" destOrd="0" presId="urn:microsoft.com/office/officeart/2005/8/layout/chart3"/>
    <dgm:cxn modelId="{8EC0C3CB-DA4B-47A0-9BD1-B13E05AFCBA8}" type="presOf" srcId="{F596A6F6-CF4C-4DDD-A13D-8F5B8143F03D}" destId="{ABDE70D6-A8AC-4C98-B4E1-30A9319D0EE9}" srcOrd="1" destOrd="0" presId="urn:microsoft.com/office/officeart/2005/8/layout/chart3"/>
    <dgm:cxn modelId="{FF98CECD-4751-4641-8BA6-A3235885D90F}" srcId="{3DB36E1A-11F1-41A5-997C-F5D66DC68581}" destId="{01EBFD13-C5FE-4F94-BE24-36A0D58F1836}" srcOrd="1" destOrd="0" parTransId="{D0D69713-7FF2-47E6-BBF4-4CFC00F231EC}" sibTransId="{4D8CB751-0587-47AD-A022-65775A0A79FD}"/>
    <dgm:cxn modelId="{615606D3-3538-4D20-8238-F1A6BCD30DBA}" type="presOf" srcId="{E7E6A3A4-FED9-4997-81F1-BB8E71C69DEF}" destId="{3B9204E2-A4EF-40FC-BE55-A18949FB5050}" srcOrd="0" destOrd="0" presId="urn:microsoft.com/office/officeart/2005/8/layout/chart3"/>
    <dgm:cxn modelId="{14525FDE-0A9D-46A1-A974-26757B3272EA}" srcId="{3DB36E1A-11F1-41A5-997C-F5D66DC68581}" destId="{13DEF277-DEB8-4A14-AD8C-4746D1951D9D}" srcOrd="5" destOrd="0" parTransId="{F7DA640B-695A-413E-913B-C6E197A0F998}" sibTransId="{78154EBD-FB70-48BF-A6F1-30A2C05875B8}"/>
    <dgm:cxn modelId="{58DA8FED-E423-4E38-A2D0-016FB0D8FD1D}" type="presOf" srcId="{01EBFD13-C5FE-4F94-BE24-36A0D58F1836}" destId="{3CE89F67-9E4D-4962-8687-7776A6F4A65E}" srcOrd="1" destOrd="0" presId="urn:microsoft.com/office/officeart/2005/8/layout/chart3"/>
    <dgm:cxn modelId="{F696F1F6-0ACD-485F-8E59-B604800C484F}" type="presOf" srcId="{952D9932-7089-4B2D-9F6B-640DE8492872}" destId="{DD958F87-D3A4-41F6-85EA-0406D79CB1B6}" srcOrd="1" destOrd="0" presId="urn:microsoft.com/office/officeart/2005/8/layout/chart3"/>
    <dgm:cxn modelId="{7EFE81F7-A47D-44A8-BA28-DDA8F449821B}" type="presOf" srcId="{13DEF277-DEB8-4A14-AD8C-4746D1951D9D}" destId="{1D5C1447-C62E-40EE-97E0-D899B3AC2E86}" srcOrd="0" destOrd="0" presId="urn:microsoft.com/office/officeart/2005/8/layout/chart3"/>
    <dgm:cxn modelId="{73FE8EF9-E1F2-4DD4-9EF0-3A93B4551BC8}" type="presOf" srcId="{F596A6F6-CF4C-4DDD-A13D-8F5B8143F03D}" destId="{EBA4D101-8985-404A-B889-B81B73D2478D}" srcOrd="0" destOrd="0" presId="urn:microsoft.com/office/officeart/2005/8/layout/chart3"/>
    <dgm:cxn modelId="{1548AC82-41CA-4282-83CA-81AE4D33B910}" type="presParOf" srcId="{9C69B887-F110-4FC8-A27D-4C21216642C6}" destId="{ECA8EC2F-B7F1-4B3F-A916-B4981A5C14B4}" srcOrd="0" destOrd="0" presId="urn:microsoft.com/office/officeart/2005/8/layout/chart3"/>
    <dgm:cxn modelId="{1509C574-4150-4B7A-B80A-212C406F799D}" type="presParOf" srcId="{9C69B887-F110-4FC8-A27D-4C21216642C6}" destId="{B745B8F2-54BD-4E8B-98A0-378935CD3769}" srcOrd="1" destOrd="0" presId="urn:microsoft.com/office/officeart/2005/8/layout/chart3"/>
    <dgm:cxn modelId="{FA83A424-0549-4731-88E2-CFAD639314DD}" type="presParOf" srcId="{9C69B887-F110-4FC8-A27D-4C21216642C6}" destId="{4BA6F4EC-EFE2-4A46-8529-D1840BA59F34}" srcOrd="2" destOrd="0" presId="urn:microsoft.com/office/officeart/2005/8/layout/chart3"/>
    <dgm:cxn modelId="{12DD8BCF-1E1D-4CD5-8C76-7DE31B8BFC6A}" type="presParOf" srcId="{9C69B887-F110-4FC8-A27D-4C21216642C6}" destId="{3CE89F67-9E4D-4962-8687-7776A6F4A65E}" srcOrd="3" destOrd="0" presId="urn:microsoft.com/office/officeart/2005/8/layout/chart3"/>
    <dgm:cxn modelId="{035AB7C7-30F6-4C0D-9353-3930D5A15063}" type="presParOf" srcId="{9C69B887-F110-4FC8-A27D-4C21216642C6}" destId="{D70C6A5F-CE68-40B8-AA27-23DF0D53C179}" srcOrd="4" destOrd="0" presId="urn:microsoft.com/office/officeart/2005/8/layout/chart3"/>
    <dgm:cxn modelId="{3400363F-B469-4E9A-96A6-D226C51BB79F}" type="presParOf" srcId="{9C69B887-F110-4FC8-A27D-4C21216642C6}" destId="{DD958F87-D3A4-41F6-85EA-0406D79CB1B6}" srcOrd="5" destOrd="0" presId="urn:microsoft.com/office/officeart/2005/8/layout/chart3"/>
    <dgm:cxn modelId="{D1C6B945-AD16-4087-8246-54EA8A1CF033}" type="presParOf" srcId="{9C69B887-F110-4FC8-A27D-4C21216642C6}" destId="{EBA4D101-8985-404A-B889-B81B73D2478D}" srcOrd="6" destOrd="0" presId="urn:microsoft.com/office/officeart/2005/8/layout/chart3"/>
    <dgm:cxn modelId="{F8C58802-7179-4FF5-9978-5C629DA139C1}" type="presParOf" srcId="{9C69B887-F110-4FC8-A27D-4C21216642C6}" destId="{ABDE70D6-A8AC-4C98-B4E1-30A9319D0EE9}" srcOrd="7" destOrd="0" presId="urn:microsoft.com/office/officeart/2005/8/layout/chart3"/>
    <dgm:cxn modelId="{545EF7C4-1546-445D-8EE5-9B480513A3E3}" type="presParOf" srcId="{9C69B887-F110-4FC8-A27D-4C21216642C6}" destId="{3B9204E2-A4EF-40FC-BE55-A18949FB5050}" srcOrd="8" destOrd="0" presId="urn:microsoft.com/office/officeart/2005/8/layout/chart3"/>
    <dgm:cxn modelId="{E36C8C74-0254-4A20-A114-0AF3B993F772}" type="presParOf" srcId="{9C69B887-F110-4FC8-A27D-4C21216642C6}" destId="{07BC3D35-0CF4-480F-AD0F-70198B78A4EB}" srcOrd="9" destOrd="0" presId="urn:microsoft.com/office/officeart/2005/8/layout/chart3"/>
    <dgm:cxn modelId="{96F2F6DF-6548-4150-A686-4FB040208333}" type="presParOf" srcId="{9C69B887-F110-4FC8-A27D-4C21216642C6}" destId="{1D5C1447-C62E-40EE-97E0-D899B3AC2E86}" srcOrd="10" destOrd="0" presId="urn:microsoft.com/office/officeart/2005/8/layout/chart3"/>
    <dgm:cxn modelId="{1C706ABD-B752-48B6-97CA-12308FB61801}" type="presParOf" srcId="{9C69B887-F110-4FC8-A27D-4C21216642C6}" destId="{F781BA79-D545-4EE5-86AA-D904A7029B56}" srcOrd="11" destOrd="0" presId="urn:microsoft.com/office/officeart/2005/8/layout/chart3"/>
    <dgm:cxn modelId="{71AD8C62-C285-45AC-A2F1-2CE875542A5B}" type="presParOf" srcId="{9C69B887-F110-4FC8-A27D-4C21216642C6}" destId="{D07CE0FD-E195-48F0-97BA-F16E07EF3F69}" srcOrd="12" destOrd="0" presId="urn:microsoft.com/office/officeart/2005/8/layout/chart3"/>
    <dgm:cxn modelId="{402162A8-377A-48F5-8440-876C0B042BE2}" type="presParOf" srcId="{9C69B887-F110-4FC8-A27D-4C21216642C6}" destId="{9C33158E-415C-4628-93D1-7C6CF1F443A7}" srcOrd="13"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E75B-3DB0-4F8D-AADC-6D9D06DD935C}">
      <dsp:nvSpPr>
        <dsp:cNvPr id="0" name=""/>
        <dsp:cNvSpPr/>
      </dsp:nvSpPr>
      <dsp:spPr>
        <a:xfrm>
          <a:off x="1539309" y="-27383"/>
          <a:ext cx="4560583" cy="4560583"/>
        </a:xfrm>
        <a:prstGeom prst="circularArrow">
          <a:avLst>
            <a:gd name="adj1" fmla="val 5544"/>
            <a:gd name="adj2" fmla="val 330680"/>
            <a:gd name="adj3" fmla="val 13778040"/>
            <a:gd name="adj4" fmla="val 17384677"/>
            <a:gd name="adj5" fmla="val 5757"/>
          </a:avLst>
        </a:prstGeom>
        <a:gradFill rotWithShape="0">
          <a:gsLst>
            <a:gs pos="0">
              <a:schemeClr val="accent4">
                <a:tint val="40000"/>
                <a:hueOff val="0"/>
                <a:satOff val="0"/>
                <a:lumOff val="0"/>
                <a:alphaOff val="0"/>
                <a:tint val="98000"/>
                <a:lumMod val="110000"/>
              </a:schemeClr>
            </a:gs>
            <a:gs pos="84000">
              <a:schemeClr val="accent4">
                <a:tint val="40000"/>
                <a:hueOff val="0"/>
                <a:satOff val="0"/>
                <a:lumOff val="0"/>
                <a:alphaOff val="0"/>
                <a:shade val="90000"/>
                <a:lumMod val="8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7883417-F13A-4E20-BCBD-B710F0F1F1EA}">
      <dsp:nvSpPr>
        <dsp:cNvPr id="0" name=""/>
        <dsp:cNvSpPr/>
      </dsp:nvSpPr>
      <dsp:spPr>
        <a:xfrm>
          <a:off x="2752798" y="1117"/>
          <a:ext cx="2133605" cy="1066802"/>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Prioritization</a:t>
          </a:r>
        </a:p>
      </dsp:txBody>
      <dsp:txXfrm>
        <a:off x="2804875" y="53194"/>
        <a:ext cx="2029451" cy="962648"/>
      </dsp:txXfrm>
    </dsp:sp>
    <dsp:sp modelId="{7DC3B4EC-9115-4E1A-A0D5-E7E6B7B066E4}">
      <dsp:nvSpPr>
        <dsp:cNvPr id="0" name=""/>
        <dsp:cNvSpPr/>
      </dsp:nvSpPr>
      <dsp:spPr>
        <a:xfrm>
          <a:off x="4602424" y="1344949"/>
          <a:ext cx="2133605" cy="1066802"/>
        </a:xfrm>
        <a:prstGeom prst="roundRect">
          <a:avLst/>
        </a:prstGeom>
        <a:gradFill rotWithShape="0">
          <a:gsLst>
            <a:gs pos="0">
              <a:schemeClr val="accent4">
                <a:hueOff val="-1807362"/>
                <a:satOff val="8215"/>
                <a:lumOff val="49"/>
                <a:alphaOff val="0"/>
                <a:tint val="98000"/>
                <a:lumMod val="110000"/>
              </a:schemeClr>
            </a:gs>
            <a:gs pos="84000">
              <a:schemeClr val="accent4">
                <a:hueOff val="-1807362"/>
                <a:satOff val="8215"/>
                <a:lumOff val="49"/>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Story Workshop</a:t>
          </a:r>
        </a:p>
      </dsp:txBody>
      <dsp:txXfrm>
        <a:off x="4654501" y="1397026"/>
        <a:ext cx="2029451" cy="962648"/>
      </dsp:txXfrm>
    </dsp:sp>
    <dsp:sp modelId="{719B52FA-0564-47F5-B6E3-0CC319CB8F23}">
      <dsp:nvSpPr>
        <dsp:cNvPr id="0" name=""/>
        <dsp:cNvSpPr/>
      </dsp:nvSpPr>
      <dsp:spPr>
        <a:xfrm>
          <a:off x="3895930" y="3519315"/>
          <a:ext cx="2133605" cy="1066802"/>
        </a:xfrm>
        <a:prstGeom prst="roundRect">
          <a:avLst/>
        </a:prstGeom>
        <a:gradFill rotWithShape="0">
          <a:gsLst>
            <a:gs pos="0">
              <a:schemeClr val="accent4">
                <a:hueOff val="-3614724"/>
                <a:satOff val="16430"/>
                <a:lumOff val="98"/>
                <a:alphaOff val="0"/>
                <a:tint val="98000"/>
                <a:lumMod val="110000"/>
              </a:schemeClr>
            </a:gs>
            <a:gs pos="84000">
              <a:schemeClr val="accent4">
                <a:hueOff val="-3614724"/>
                <a:satOff val="16430"/>
                <a:lumOff val="98"/>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Refinement</a:t>
          </a:r>
        </a:p>
      </dsp:txBody>
      <dsp:txXfrm>
        <a:off x="3948007" y="3571392"/>
        <a:ext cx="2029451" cy="962648"/>
      </dsp:txXfrm>
    </dsp:sp>
    <dsp:sp modelId="{19919373-1A08-430F-B3A6-10568D87EFBB}">
      <dsp:nvSpPr>
        <dsp:cNvPr id="0" name=""/>
        <dsp:cNvSpPr/>
      </dsp:nvSpPr>
      <dsp:spPr>
        <a:xfrm>
          <a:off x="1609667" y="3519315"/>
          <a:ext cx="2133605" cy="1066802"/>
        </a:xfrm>
        <a:prstGeom prst="roundRect">
          <a:avLst/>
        </a:prstGeom>
        <a:gradFill rotWithShape="0">
          <a:gsLst>
            <a:gs pos="0">
              <a:schemeClr val="accent4">
                <a:hueOff val="-5422086"/>
                <a:satOff val="24644"/>
                <a:lumOff val="146"/>
                <a:alphaOff val="0"/>
                <a:tint val="98000"/>
                <a:lumMod val="110000"/>
              </a:schemeClr>
            </a:gs>
            <a:gs pos="84000">
              <a:schemeClr val="accent4">
                <a:hueOff val="-5422086"/>
                <a:satOff val="24644"/>
                <a:lumOff val="146"/>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Sprint Planning</a:t>
          </a:r>
        </a:p>
      </dsp:txBody>
      <dsp:txXfrm>
        <a:off x="1661744" y="3571392"/>
        <a:ext cx="2029451" cy="962648"/>
      </dsp:txXfrm>
    </dsp:sp>
    <dsp:sp modelId="{00BDB4EF-F986-4285-89F7-68BD283C5F82}">
      <dsp:nvSpPr>
        <dsp:cNvPr id="0" name=""/>
        <dsp:cNvSpPr/>
      </dsp:nvSpPr>
      <dsp:spPr>
        <a:xfrm>
          <a:off x="903172" y="1344949"/>
          <a:ext cx="2133605" cy="1066802"/>
        </a:xfrm>
        <a:prstGeom prst="roundRect">
          <a:avLst/>
        </a:prstGeom>
        <a:gradFill rotWithShape="0">
          <a:gsLst>
            <a:gs pos="0">
              <a:schemeClr val="accent4">
                <a:hueOff val="-7229448"/>
                <a:satOff val="32859"/>
                <a:lumOff val="195"/>
                <a:alphaOff val="0"/>
                <a:tint val="98000"/>
                <a:lumMod val="110000"/>
              </a:schemeClr>
            </a:gs>
            <a:gs pos="84000">
              <a:schemeClr val="accent4">
                <a:hueOff val="-7229448"/>
                <a:satOff val="32859"/>
                <a:lumOff val="195"/>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Implementation</a:t>
          </a:r>
        </a:p>
      </dsp:txBody>
      <dsp:txXfrm>
        <a:off x="955249" y="1397026"/>
        <a:ext cx="2029451" cy="962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523237" y="494935"/>
          <a:ext cx="2285995" cy="2285995"/>
        </a:xfrm>
        <a:prstGeom prst="rect">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9B5DD6-89E9-4537-B415-4205CEB9323A}">
      <dsp:nvSpPr>
        <dsp:cNvPr id="0" name=""/>
        <dsp:cNvSpPr/>
      </dsp:nvSpPr>
      <dsp:spPr>
        <a:xfrm>
          <a:off x="54818"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Testing Driven Process Flows</a:t>
          </a:r>
        </a:p>
      </dsp:txBody>
      <dsp:txXfrm>
        <a:off x="54818" y="2746269"/>
        <a:ext cx="3222832" cy="720000"/>
      </dsp:txXfrm>
    </dsp:sp>
    <dsp:sp modelId="{CE9DF0E8-B0DE-4E1E-9FF4-6006AD8428DB}">
      <dsp:nvSpPr>
        <dsp:cNvPr id="0" name=""/>
        <dsp:cNvSpPr/>
      </dsp:nvSpPr>
      <dsp:spPr>
        <a:xfrm>
          <a:off x="4310064" y="494935"/>
          <a:ext cx="2285995" cy="2285995"/>
        </a:xfrm>
        <a:prstGeom prst="rect">
          <a:avLst/>
        </a:prstGeom>
        <a:blipFill>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120873-6F5C-4053-8EAD-6287A7F1097E}">
      <dsp:nvSpPr>
        <dsp:cNvPr id="0" name=""/>
        <dsp:cNvSpPr/>
      </dsp:nvSpPr>
      <dsp:spPr>
        <a:xfrm>
          <a:off x="3841646"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Testable Acceptance Criteria</a:t>
          </a:r>
        </a:p>
      </dsp:txBody>
      <dsp:txXfrm>
        <a:off x="3841646" y="2746269"/>
        <a:ext cx="3222832" cy="720000"/>
      </dsp:txXfrm>
    </dsp:sp>
    <dsp:sp modelId="{6DB1FE51-13D0-4A38-AD6E-48D4371A1AF3}">
      <dsp:nvSpPr>
        <dsp:cNvPr id="0" name=""/>
        <dsp:cNvSpPr/>
      </dsp:nvSpPr>
      <dsp:spPr>
        <a:xfrm>
          <a:off x="8096892" y="494935"/>
          <a:ext cx="2285995" cy="2285995"/>
        </a:xfrm>
        <a:prstGeom prst="rect">
          <a:avLst/>
        </a:prstGeom>
        <a:blipFill>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3097FC-B1F8-4953-B0AB-E8E73D968D1C}">
      <dsp:nvSpPr>
        <dsp:cNvPr id="0" name=""/>
        <dsp:cNvSpPr/>
      </dsp:nvSpPr>
      <dsp:spPr>
        <a:xfrm>
          <a:off x="7628474"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Testing Focused Refinement</a:t>
          </a:r>
        </a:p>
      </dsp:txBody>
      <dsp:txXfrm>
        <a:off x="7628474" y="2746269"/>
        <a:ext cx="322283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anchor="ctr" anchorCtr="0">
          <a:noAutofit/>
        </a:bodyPr>
        <a:lstStyle/>
        <a:p>
          <a:pPr marL="0" lvl="0" indent="0" algn="l" defTabSz="1555750">
            <a:lnSpc>
              <a:spcPct val="100000"/>
            </a:lnSpc>
            <a:spcBef>
              <a:spcPct val="0"/>
            </a:spcBef>
            <a:spcAft>
              <a:spcPct val="35000"/>
            </a:spcAft>
            <a:buNone/>
          </a:pPr>
          <a:r>
            <a:rPr lang="en-US" sz="3500" kern="1200" dirty="0"/>
            <a:t>Normal (Happy Path)	</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2557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anchor="ctr" anchorCtr="0">
          <a:noAutofit/>
        </a:bodyPr>
        <a:lstStyle/>
        <a:p>
          <a:pPr marL="0" lvl="0" indent="0" algn="l" defTabSz="1555750">
            <a:lnSpc>
              <a:spcPct val="100000"/>
            </a:lnSpc>
            <a:spcBef>
              <a:spcPct val="0"/>
            </a:spcBef>
            <a:spcAft>
              <a:spcPct val="35000"/>
            </a:spcAft>
            <a:buNone/>
          </a:pPr>
          <a:r>
            <a:rPr lang="en-US" sz="3500" kern="1200" dirty="0"/>
            <a:t>Alternate Path</a:t>
          </a:r>
        </a:p>
      </dsp:txBody>
      <dsp:txXfrm>
        <a:off x="755666" y="142557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anchor="ctr" anchorCtr="0">
          <a:noAutofit/>
        </a:bodyPr>
        <a:lstStyle/>
        <a:p>
          <a:pPr marL="0" lvl="0" indent="0" algn="l" defTabSz="1555750">
            <a:lnSpc>
              <a:spcPct val="100000"/>
            </a:lnSpc>
            <a:spcBef>
              <a:spcPct val="0"/>
            </a:spcBef>
            <a:spcAft>
              <a:spcPct val="35000"/>
            </a:spcAft>
            <a:buNone/>
          </a:pPr>
          <a:r>
            <a:rPr lang="en-US" sz="3500" kern="1200" dirty="0"/>
            <a:t>Exception (Negative Path)</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8EC2F-B7F1-4B3F-A916-B4981A5C14B4}">
      <dsp:nvSpPr>
        <dsp:cNvPr id="0" name=""/>
        <dsp:cNvSpPr/>
      </dsp:nvSpPr>
      <dsp:spPr>
        <a:xfrm>
          <a:off x="1760242" y="577163"/>
          <a:ext cx="4551680" cy="4551680"/>
        </a:xfrm>
        <a:prstGeom prst="pie">
          <a:avLst>
            <a:gd name="adj1" fmla="val 16200000"/>
            <a:gd name="adj2" fmla="val 19285716"/>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Atomic (Small)</a:t>
          </a:r>
        </a:p>
      </dsp:txBody>
      <dsp:txXfrm>
        <a:off x="4081057" y="1010657"/>
        <a:ext cx="1246293" cy="785706"/>
      </dsp:txXfrm>
    </dsp:sp>
    <dsp:sp modelId="{4BA6F4EC-EFE2-4A46-8529-D1840BA59F34}">
      <dsp:nvSpPr>
        <dsp:cNvPr id="0" name=""/>
        <dsp:cNvSpPr/>
      </dsp:nvSpPr>
      <dsp:spPr>
        <a:xfrm>
          <a:off x="1729367" y="555413"/>
          <a:ext cx="4551680" cy="4551680"/>
        </a:xfrm>
        <a:prstGeom prst="pie">
          <a:avLst>
            <a:gd name="adj1" fmla="val 19285716"/>
            <a:gd name="adj2" fmla="val 771428"/>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Uniquely Identified (Non-Compound)</a:t>
          </a:r>
        </a:p>
      </dsp:txBody>
      <dsp:txXfrm>
        <a:off x="4845100" y="2181013"/>
        <a:ext cx="1322154" cy="839893"/>
      </dsp:txXfrm>
    </dsp:sp>
    <dsp:sp modelId="{D70C6A5F-CE68-40B8-AA27-23DF0D53C179}">
      <dsp:nvSpPr>
        <dsp:cNvPr id="0" name=""/>
        <dsp:cNvSpPr/>
      </dsp:nvSpPr>
      <dsp:spPr>
        <a:xfrm>
          <a:off x="1729367" y="555413"/>
          <a:ext cx="4551680" cy="4551680"/>
        </a:xfrm>
        <a:prstGeom prst="pie">
          <a:avLst>
            <a:gd name="adj1" fmla="val 771428"/>
            <a:gd name="adj2" fmla="val 3857143"/>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Complete</a:t>
          </a:r>
        </a:p>
      </dsp:txBody>
      <dsp:txXfrm>
        <a:off x="4655447" y="3264746"/>
        <a:ext cx="1192106" cy="866986"/>
      </dsp:txXfrm>
    </dsp:sp>
    <dsp:sp modelId="{EBA4D101-8985-404A-B889-B81B73D2478D}">
      <dsp:nvSpPr>
        <dsp:cNvPr id="0" name=""/>
        <dsp:cNvSpPr/>
      </dsp:nvSpPr>
      <dsp:spPr>
        <a:xfrm>
          <a:off x="1729367" y="555413"/>
          <a:ext cx="4551680" cy="4551680"/>
        </a:xfrm>
        <a:prstGeom prst="pie">
          <a:avLst>
            <a:gd name="adj1" fmla="val 3857226"/>
            <a:gd name="adj2" fmla="val 6942858"/>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Consistent</a:t>
          </a:r>
        </a:p>
      </dsp:txBody>
      <dsp:txXfrm>
        <a:off x="3395607" y="4131733"/>
        <a:ext cx="1219200" cy="866986"/>
      </dsp:txXfrm>
    </dsp:sp>
    <dsp:sp modelId="{3B9204E2-A4EF-40FC-BE55-A18949FB5050}">
      <dsp:nvSpPr>
        <dsp:cNvPr id="0" name=""/>
        <dsp:cNvSpPr/>
      </dsp:nvSpPr>
      <dsp:spPr>
        <a:xfrm>
          <a:off x="1729367" y="555413"/>
          <a:ext cx="4551680" cy="4551680"/>
        </a:xfrm>
        <a:prstGeom prst="pie">
          <a:avLst>
            <a:gd name="adj1" fmla="val 6942858"/>
            <a:gd name="adj2" fmla="val 10028574"/>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Correct and Clear (Unambiguous)</a:t>
          </a:r>
        </a:p>
      </dsp:txBody>
      <dsp:txXfrm>
        <a:off x="2162860" y="3264746"/>
        <a:ext cx="1192106" cy="866986"/>
      </dsp:txXfrm>
    </dsp:sp>
    <dsp:sp modelId="{1D5C1447-C62E-40EE-97E0-D899B3AC2E86}">
      <dsp:nvSpPr>
        <dsp:cNvPr id="0" name=""/>
        <dsp:cNvSpPr/>
      </dsp:nvSpPr>
      <dsp:spPr>
        <a:xfrm>
          <a:off x="1729367" y="555413"/>
          <a:ext cx="4551680" cy="4551680"/>
        </a:xfrm>
        <a:prstGeom prst="pie">
          <a:avLst>
            <a:gd name="adj1" fmla="val 10028574"/>
            <a:gd name="adj2" fmla="val 13114284"/>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Prioritized</a:t>
          </a:r>
        </a:p>
      </dsp:txBody>
      <dsp:txXfrm>
        <a:off x="1843159" y="2181013"/>
        <a:ext cx="1322154" cy="839893"/>
      </dsp:txXfrm>
    </dsp:sp>
    <dsp:sp modelId="{D07CE0FD-E195-48F0-97BA-F16E07EF3F69}">
      <dsp:nvSpPr>
        <dsp:cNvPr id="0" name=""/>
        <dsp:cNvSpPr/>
      </dsp:nvSpPr>
      <dsp:spPr>
        <a:xfrm>
          <a:off x="1729367" y="555413"/>
          <a:ext cx="4551680" cy="4551680"/>
        </a:xfrm>
        <a:prstGeom prst="pie">
          <a:avLst>
            <a:gd name="adj1" fmla="val 13114284"/>
            <a:gd name="adj2" fmla="val 1620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Traceable</a:t>
          </a:r>
        </a:p>
      </dsp:txBody>
      <dsp:txXfrm>
        <a:off x="2715564" y="988906"/>
        <a:ext cx="1246293" cy="78570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4014100" y="0"/>
            <a:ext cx="3070860" cy="470258"/>
          </a:xfrm>
          <a:prstGeom prst="rect">
            <a:avLst/>
          </a:prstGeom>
        </p:spPr>
        <p:txBody>
          <a:bodyPr vert="horz" lIns="94046" tIns="47023" rIns="94046" bIns="47023" rtlCol="0"/>
          <a:lstStyle>
            <a:lvl1pPr algn="r">
              <a:defRPr sz="1200"/>
            </a:lvl1pPr>
          </a:lstStyle>
          <a:p>
            <a:fld id="{AF869721-F543-4A6C-BF9D-65D7CC540427}" type="datetimeFigureOut">
              <a:rPr lang="en-US" smtClean="0"/>
              <a:t>7/20/2022</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4014100" y="8902344"/>
            <a:ext cx="3070860" cy="470257"/>
          </a:xfrm>
          <a:prstGeom prst="rect">
            <a:avLst/>
          </a:prstGeom>
        </p:spPr>
        <p:txBody>
          <a:bodyPr vert="horz" lIns="94046" tIns="47023" rIns="94046" bIns="47023"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C732326A-4C88-4AFB-AA5B-5919D81DFF5B}" type="datetimeFigureOut">
              <a:rPr lang="en-US" smtClean="0"/>
              <a:t>7/20/2022</a:t>
            </a:fld>
            <a:endParaRPr lang="en-US" dirty="0"/>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Source</a:t>
            </a:r>
            <a:r>
              <a:rPr lang="en-US" dirty="0"/>
              <a:t>:  On-Track Requirements:  How to evaluate requirements for testability (Free Template)</a:t>
            </a:r>
          </a:p>
          <a:p>
            <a:r>
              <a:rPr lang="en-US" dirty="0"/>
              <a:t>User Story Testability Scorecard (Free Template)</a:t>
            </a:r>
          </a:p>
        </p:txBody>
      </p:sp>
      <p:sp>
        <p:nvSpPr>
          <p:cNvPr id="4" name="Slide Number Placeholder 3"/>
          <p:cNvSpPr>
            <a:spLocks noGrp="1"/>
          </p:cNvSpPr>
          <p:nvPr>
            <p:ph type="sldNum" sz="quarter" idx="5"/>
          </p:nvPr>
        </p:nvSpPr>
        <p:spPr/>
        <p:txBody>
          <a:bodyPr/>
          <a:lstStyle/>
          <a:p>
            <a:fld id="{C6B3AB32-59DF-41F1-9618-EDFBF5049629}" type="slidenum">
              <a:rPr lang="en-US" smtClean="0"/>
              <a:t>12</a:t>
            </a:fld>
            <a:endParaRPr lang="en-US" dirty="0"/>
          </a:p>
        </p:txBody>
      </p:sp>
    </p:spTree>
    <p:extLst>
      <p:ext uri="{BB962C8B-B14F-4D97-AF65-F5344CB8AC3E}">
        <p14:creationId xmlns:p14="http://schemas.microsoft.com/office/powerpoint/2010/main" val="356685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16</a:t>
            </a:fld>
            <a:endParaRPr lang="en-US" dirty="0"/>
          </a:p>
        </p:txBody>
      </p:sp>
    </p:spTree>
    <p:extLst>
      <p:ext uri="{BB962C8B-B14F-4D97-AF65-F5344CB8AC3E}">
        <p14:creationId xmlns:p14="http://schemas.microsoft.com/office/powerpoint/2010/main" val="298370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The user must be able to </a:t>
            </a:r>
            <a:r>
              <a:rPr lang="en-US" b="1" i="1" dirty="0">
                <a:solidFill>
                  <a:srgbClr val="333333"/>
                </a:solidFill>
                <a:effectLst/>
                <a:latin typeface="inherit"/>
              </a:rPr>
              <a:t>perceive</a:t>
            </a:r>
            <a:r>
              <a:rPr lang="en-US" b="0" i="1" dirty="0">
                <a:solidFill>
                  <a:srgbClr val="333333"/>
                </a:solidFill>
                <a:effectLst/>
                <a:latin typeface="inherit"/>
              </a:rPr>
              <a:t> </a:t>
            </a:r>
            <a:r>
              <a:rPr lang="en-US" b="0" i="0" dirty="0">
                <a:solidFill>
                  <a:srgbClr val="333333"/>
                </a:solidFill>
                <a:effectLst/>
                <a:latin typeface="Open Sans" panose="020B0606030504020204" pitchFamily="34" charset="0"/>
              </a:rPr>
              <a:t>the information they need, that means it should be available to one of their senses be it sight, hearing or touch. You should not isolate one group from accessing information available to another, for example if information is displayed as text then a screen reader should be able to convert it to speech.</a:t>
            </a:r>
          </a:p>
          <a:p>
            <a:endParaRPr lang="en-US" b="0" i="0" dirty="0">
              <a:solidFill>
                <a:srgbClr val="333333"/>
              </a:solidFill>
              <a:effectLst/>
              <a:latin typeface="Open Sans" panose="020B0606030504020204" pitchFamily="34" charset="0"/>
            </a:endParaRPr>
          </a:p>
          <a:p>
            <a:r>
              <a:rPr lang="en-US" b="1" i="1" dirty="0">
                <a:solidFill>
                  <a:srgbClr val="333333"/>
                </a:solidFill>
                <a:effectLst/>
                <a:latin typeface="inherit"/>
              </a:rPr>
              <a:t>understandable</a:t>
            </a:r>
            <a:r>
              <a:rPr lang="en-US" b="0" i="0" dirty="0">
                <a:solidFill>
                  <a:srgbClr val="333333"/>
                </a:solidFill>
                <a:effectLst/>
                <a:latin typeface="Open Sans" panose="020B0606030504020204" pitchFamily="34" charset="0"/>
              </a:rPr>
              <a:t>, we must consider those who struggle to process text, let’s take dyslexia as an example. We should keep copy brief and to the point and avoid alienating language and using large bodies of text which could be overwhelming for the user. </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It must be </a:t>
            </a:r>
            <a:r>
              <a:rPr lang="en-US" b="1" i="1" dirty="0">
                <a:solidFill>
                  <a:srgbClr val="333333"/>
                </a:solidFill>
                <a:effectLst/>
                <a:latin typeface="inherit"/>
              </a:rPr>
              <a:t>operable</a:t>
            </a:r>
            <a:r>
              <a:rPr lang="en-US" b="0" i="0" dirty="0">
                <a:solidFill>
                  <a:srgbClr val="333333"/>
                </a:solidFill>
                <a:effectLst/>
                <a:latin typeface="Open Sans" panose="020B0606030504020204" pitchFamily="34" charset="0"/>
              </a:rPr>
              <a:t>, if someone is using a keyboard or even no keyboard for example, they can still do everything that someone using a mouse can do. This includes being able to navigate the website, use forms to provide information and use controls such as buttons. The service should also be </a:t>
            </a:r>
            <a:r>
              <a:rPr lang="en-US" b="1" i="1" dirty="0">
                <a:solidFill>
                  <a:srgbClr val="333333"/>
                </a:solidFill>
                <a:effectLst/>
                <a:latin typeface="inherit"/>
              </a:rPr>
              <a:t>robust </a:t>
            </a:r>
            <a:r>
              <a:rPr lang="en-US" b="0" i="0" dirty="0">
                <a:solidFill>
                  <a:srgbClr val="333333"/>
                </a:solidFill>
                <a:effectLst/>
                <a:latin typeface="Open Sans" panose="020B0606030504020204" pitchFamily="34" charset="0"/>
              </a:rPr>
              <a:t>so that technology being utilised by a user works as it should every time, such as a screen reader.</a:t>
            </a:r>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17</a:t>
            </a:fld>
            <a:endParaRPr lang="en-US" dirty="0"/>
          </a:p>
        </p:txBody>
      </p:sp>
    </p:spTree>
    <p:extLst>
      <p:ext uri="{BB962C8B-B14F-4D97-AF65-F5344CB8AC3E}">
        <p14:creationId xmlns:p14="http://schemas.microsoft.com/office/powerpoint/2010/main" val="97758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18</a:t>
            </a:fld>
            <a:endParaRPr lang="en-US" dirty="0"/>
          </a:p>
        </p:txBody>
      </p:sp>
    </p:spTree>
    <p:extLst>
      <p:ext uri="{BB962C8B-B14F-4D97-AF65-F5344CB8AC3E}">
        <p14:creationId xmlns:p14="http://schemas.microsoft.com/office/powerpoint/2010/main" val="300816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20</a:t>
            </a:fld>
            <a:endParaRPr lang="en-US" dirty="0"/>
          </a:p>
        </p:txBody>
      </p:sp>
    </p:spTree>
    <p:extLst>
      <p:ext uri="{BB962C8B-B14F-4D97-AF65-F5344CB8AC3E}">
        <p14:creationId xmlns:p14="http://schemas.microsoft.com/office/powerpoint/2010/main" val="104671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115" indent="-235115">
              <a:buAutoNum type="arabicPeriod"/>
            </a:pPr>
            <a:r>
              <a:rPr lang="en-US" dirty="0"/>
              <a:t>Key problem typically is the PO and Dev team didn’t collaborate enough.   POs or Bas on the team working in silos then bringing to refinement being the first time developers are seeing them. There also might be too much detail into a story too early.</a:t>
            </a:r>
          </a:p>
          <a:p>
            <a:pPr marL="235115" indent="-235115">
              <a:buAutoNum type="arabicPeriod"/>
            </a:pPr>
            <a:endParaRPr lang="en-US" dirty="0"/>
          </a:p>
          <a:p>
            <a:pPr marL="235115" indent="-235115">
              <a:buAutoNum type="arabicPeriod"/>
            </a:pPr>
            <a:r>
              <a:rPr lang="en-US" dirty="0"/>
              <a:t>All of the things provided critical information to the developers and testing team members so they can provide the value needed to the end user.</a:t>
            </a:r>
          </a:p>
          <a:p>
            <a:pPr marL="235115" indent="-235115">
              <a:buAutoNum type="arabicPeriod"/>
            </a:pPr>
            <a:endParaRPr lang="en-US" dirty="0"/>
          </a:p>
          <a:p>
            <a:pPr marL="235115" indent="-235115">
              <a:buAutoNum type="arabicPeriod"/>
            </a:pPr>
            <a:r>
              <a:rPr lang="en-US" dirty="0"/>
              <a:t>How it should work.  This is our first opportunity to build in the mindset of not just proving it works, but trying to break it. </a:t>
            </a:r>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318676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54545"/>
                </a:solidFill>
                <a:effectLst/>
                <a:latin typeface="PT Serif" panose="020A0603040505020204" pitchFamily="18" charset="0"/>
              </a:rPr>
              <a:t>The role (who)</a:t>
            </a:r>
            <a:endParaRPr lang="en-US" b="0" i="0" dirty="0">
              <a:solidFill>
                <a:srgbClr val="454545"/>
              </a:solidFill>
              <a:effectLst/>
              <a:latin typeface="PT Serif" panose="020A0603040505020204" pitchFamily="18" charset="0"/>
            </a:endParaRPr>
          </a:p>
          <a:p>
            <a:pPr algn="l"/>
            <a:r>
              <a:rPr lang="en-US" b="0" i="0" dirty="0">
                <a:solidFill>
                  <a:srgbClr val="454545"/>
                </a:solidFill>
                <a:effectLst/>
                <a:latin typeface="PT Serif" panose="020A0603040505020204" pitchFamily="18" charset="0"/>
              </a:rPr>
              <a:t>The role describes </a:t>
            </a:r>
            <a:r>
              <a:rPr lang="en-US" b="0" i="1" dirty="0">
                <a:solidFill>
                  <a:srgbClr val="454545"/>
                </a:solidFill>
                <a:effectLst/>
                <a:latin typeface="PT Serif" panose="020A0603040505020204" pitchFamily="18" charset="0"/>
              </a:rPr>
              <a:t>who</a:t>
            </a:r>
            <a:r>
              <a:rPr lang="en-US" b="0" i="0" dirty="0">
                <a:solidFill>
                  <a:srgbClr val="454545"/>
                </a:solidFill>
                <a:effectLst/>
                <a:latin typeface="PT Serif" panose="020A0603040505020204" pitchFamily="18" charset="0"/>
              </a:rPr>
              <a:t> will benefit from this function. Notice that the role is not simply “the user.” There are different types of users, and so we want the role to be more specific than “user” but describe the type of user that will benefit from the story. Product owners are often tasked with getting in the mind of their users in order to understand what would be most valuable for them.</a:t>
            </a:r>
          </a:p>
          <a:p>
            <a:pPr algn="l"/>
            <a:endParaRPr lang="en-US" b="1" i="0" dirty="0">
              <a:solidFill>
                <a:srgbClr val="454545"/>
              </a:solidFill>
              <a:effectLst/>
              <a:latin typeface="PT Serif" panose="020A0603040505020204" pitchFamily="18" charset="0"/>
            </a:endParaRPr>
          </a:p>
          <a:p>
            <a:pPr algn="l"/>
            <a:r>
              <a:rPr lang="en-US" b="1" i="0" dirty="0">
                <a:solidFill>
                  <a:srgbClr val="454545"/>
                </a:solidFill>
                <a:effectLst/>
                <a:latin typeface="PT Serif" panose="020A0603040505020204" pitchFamily="18" charset="0"/>
              </a:rPr>
              <a:t>The feature (what)</a:t>
            </a:r>
            <a:endParaRPr lang="en-US" b="0" i="0" dirty="0">
              <a:solidFill>
                <a:srgbClr val="454545"/>
              </a:solidFill>
              <a:effectLst/>
              <a:latin typeface="PT Serif" panose="020A0603040505020204" pitchFamily="18" charset="0"/>
            </a:endParaRPr>
          </a:p>
          <a:p>
            <a:pPr algn="l"/>
            <a:r>
              <a:rPr lang="en-US" b="0" i="0" dirty="0">
                <a:solidFill>
                  <a:srgbClr val="454545"/>
                </a:solidFill>
                <a:effectLst/>
                <a:latin typeface="PT Serif" panose="020A0603040505020204" pitchFamily="18" charset="0"/>
              </a:rPr>
              <a:t>This step very briefly describes </a:t>
            </a:r>
            <a:r>
              <a:rPr lang="en-US" b="0" i="1" dirty="0">
                <a:solidFill>
                  <a:srgbClr val="454545"/>
                </a:solidFill>
                <a:effectLst/>
                <a:latin typeface="PT Serif" panose="020A0603040505020204" pitchFamily="18" charset="0"/>
              </a:rPr>
              <a:t>what</a:t>
            </a:r>
            <a:r>
              <a:rPr lang="en-US" b="0" i="0" dirty="0">
                <a:solidFill>
                  <a:srgbClr val="454545"/>
                </a:solidFill>
                <a:effectLst/>
                <a:latin typeface="PT Serif" panose="020A0603040505020204" pitchFamily="18" charset="0"/>
              </a:rPr>
              <a:t> the user wants. This most closely represents the requirement that you describe in traditional software development. However, you want to be careful not to be too specific or describe how to write the code. That will be determined eventually, but not when you first create the user story. The user story should be written from the perspective of the user who will benefit from the function, not from the perspective of the developer who will be coding it.</a:t>
            </a:r>
          </a:p>
          <a:p>
            <a:pPr algn="l"/>
            <a:endParaRPr lang="en-US" b="0" i="0" dirty="0">
              <a:solidFill>
                <a:srgbClr val="454545"/>
              </a:solidFill>
              <a:effectLst/>
              <a:latin typeface="PT Serif" panose="020A0603040505020204" pitchFamily="18" charset="0"/>
            </a:endParaRPr>
          </a:p>
          <a:p>
            <a:pPr algn="l"/>
            <a:r>
              <a:rPr lang="en-US" b="1" i="0" dirty="0">
                <a:solidFill>
                  <a:srgbClr val="454545"/>
                </a:solidFill>
                <a:effectLst/>
                <a:latin typeface="PT Serif" panose="020A0603040505020204" pitchFamily="18" charset="0"/>
              </a:rPr>
              <a:t>The reason (why)</a:t>
            </a:r>
            <a:endParaRPr lang="en-US" b="0" i="0" dirty="0">
              <a:solidFill>
                <a:srgbClr val="454545"/>
              </a:solidFill>
              <a:effectLst/>
              <a:latin typeface="PT Serif" panose="020A0603040505020204" pitchFamily="18" charset="0"/>
            </a:endParaRPr>
          </a:p>
          <a:p>
            <a:pPr algn="l"/>
            <a:r>
              <a:rPr lang="en-US" b="0" i="0" dirty="0">
                <a:solidFill>
                  <a:srgbClr val="454545"/>
                </a:solidFill>
                <a:effectLst/>
                <a:latin typeface="PT Serif" panose="020A0603040505020204" pitchFamily="18" charset="0"/>
              </a:rPr>
              <a:t>Finally, we want to state why the user wants this feature. What value will the user get from it? This helps the product owner evaluate how to prioritize the user story on the backlog. If the value or benefit can’t be articulated, it might be something that’s not necessary. Understanding the value often helps the development team find innovative ways to implement the code in order to solve the objective—ways that may be different from what the product owner has in mind.</a:t>
            </a:r>
          </a:p>
          <a:p>
            <a:pPr algn="l"/>
            <a:endParaRPr lang="en-US" b="0" i="0" dirty="0">
              <a:solidFill>
                <a:srgbClr val="454545"/>
              </a:solidFill>
              <a:effectLst/>
              <a:latin typeface="PT Serif" panose="020A0603040505020204" pitchFamily="18" charset="0"/>
            </a:endParaRPr>
          </a:p>
          <a:p>
            <a:pPr algn="l"/>
            <a:endParaRPr lang="en-US" b="0" i="0" dirty="0">
              <a:solidFill>
                <a:srgbClr val="454545"/>
              </a:solidFill>
              <a:effectLst/>
              <a:latin typeface="PT Serif" panose="020A0603040505020204" pitchFamily="18" charset="0"/>
            </a:endParaRPr>
          </a:p>
          <a:p>
            <a:pPr algn="l"/>
            <a:r>
              <a:rPr lang="en-US" b="0" i="0" dirty="0">
                <a:solidFill>
                  <a:srgbClr val="454545"/>
                </a:solidFill>
                <a:effectLst/>
                <a:latin typeface="PT Serif" panose="020A0603040505020204" pitchFamily="18" charset="0"/>
              </a:rPr>
              <a:t>Card = the statement, fit’s on a 3x5 card</a:t>
            </a:r>
          </a:p>
          <a:p>
            <a:pPr algn="l"/>
            <a:r>
              <a:rPr lang="en-US" b="0" i="0" dirty="0">
                <a:solidFill>
                  <a:srgbClr val="454545"/>
                </a:solidFill>
                <a:effectLst/>
                <a:latin typeface="PT Serif" panose="020A0603040505020204" pitchFamily="18" charset="0"/>
              </a:rPr>
              <a:t>Conversation=This </a:t>
            </a:r>
            <a:r>
              <a:rPr lang="en-US" b="0" i="1" dirty="0">
                <a:solidFill>
                  <a:srgbClr val="454545"/>
                </a:solidFill>
                <a:effectLst/>
                <a:latin typeface="PT Serif" panose="020A0603040505020204" pitchFamily="18" charset="0"/>
              </a:rPr>
              <a:t>conversation </a:t>
            </a:r>
            <a:r>
              <a:rPr lang="en-US" b="0" i="0" dirty="0">
                <a:solidFill>
                  <a:srgbClr val="454545"/>
                </a:solidFill>
                <a:effectLst/>
                <a:latin typeface="PT Serif" panose="020A0603040505020204" pitchFamily="18" charset="0"/>
              </a:rPr>
              <a:t>allows the development team to ask questions to ensure they have a clear understanding of what’s being asked for and the value being provided.</a:t>
            </a:r>
          </a:p>
          <a:p>
            <a:pPr algn="l"/>
            <a:r>
              <a:rPr lang="en-US" b="0" i="0" dirty="0">
                <a:solidFill>
                  <a:srgbClr val="454545"/>
                </a:solidFill>
                <a:effectLst/>
                <a:latin typeface="PT Serif" panose="020A0603040505020204" pitchFamily="18" charset="0"/>
              </a:rPr>
              <a:t>Confirmation= testable acceptance criteria. The development team needs to have a clear understanding of how the feature will work in different situations, including error conditions.  These must be met for the story to be considered “done”.</a:t>
            </a:r>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a:t>
            </a:fld>
            <a:endParaRPr lang="en-US" dirty="0"/>
          </a:p>
        </p:txBody>
      </p:sp>
    </p:spTree>
    <p:extLst>
      <p:ext uri="{BB962C8B-B14F-4D97-AF65-F5344CB8AC3E}">
        <p14:creationId xmlns:p14="http://schemas.microsoft.com/office/powerpoint/2010/main" val="208649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 Can the whole story be completed by the team?</a:t>
            </a:r>
          </a:p>
          <a:p>
            <a:r>
              <a:rPr lang="en-US" dirty="0"/>
              <a:t>Negotiable – focus on end results, not design.  Leave room for new discoveries.  Builds trust in your team when you trust them to find the best solution.</a:t>
            </a:r>
          </a:p>
          <a:p>
            <a:r>
              <a:rPr lang="en-US" dirty="0"/>
              <a:t>Valuable – Is the value statement clear?</a:t>
            </a:r>
          </a:p>
          <a:p>
            <a:r>
              <a:rPr lang="en-US" dirty="0"/>
              <a:t>Estimable – How many areas of code will be impacted is understood.  Roughly understand what needs to be tested.  Impact to external or other applications is understood.</a:t>
            </a:r>
          </a:p>
          <a:p>
            <a:r>
              <a:rPr lang="en-US" dirty="0"/>
              <a:t>Small – Can the story be fully completed in a sprint?</a:t>
            </a:r>
          </a:p>
          <a:p>
            <a:r>
              <a:rPr lang="en-US" b="1" dirty="0">
                <a:solidFill>
                  <a:srgbClr val="FF0000"/>
                </a:solidFill>
              </a:rPr>
              <a:t>Testable </a:t>
            </a:r>
            <a:r>
              <a:rPr lang="en-US" dirty="0">
                <a:solidFill>
                  <a:schemeClr val="tx1"/>
                </a:solidFill>
              </a:rPr>
              <a:t>– Does the story contain enough information to be tested? </a:t>
            </a:r>
            <a:r>
              <a:rPr lang="en-US" dirty="0"/>
              <a:t>Pass/Fail is easily recognizable.  The story is clear, is a small unit of work and has independent, testable acceptance criteria.</a:t>
            </a:r>
            <a:endParaRPr lang="en-US" b="1" dirty="0">
              <a:solidFill>
                <a:srgbClr val="FF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4</a:t>
            </a:fld>
            <a:endParaRPr lang="en-US" dirty="0"/>
          </a:p>
        </p:txBody>
      </p:sp>
    </p:spTree>
    <p:extLst>
      <p:ext uri="{BB962C8B-B14F-4D97-AF65-F5344CB8AC3E}">
        <p14:creationId xmlns:p14="http://schemas.microsoft.com/office/powerpoint/2010/main" val="72842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Prioritization:  </a:t>
            </a:r>
            <a:r>
              <a:rPr lang="en-US" b="0" i="0" dirty="0">
                <a:solidFill>
                  <a:srgbClr val="777777"/>
                </a:solidFill>
                <a:effectLst/>
                <a:latin typeface="Lato" panose="020F0502020204030203" pitchFamily="34" charset="0"/>
              </a:rPr>
              <a:t>the priority of the upcoming work is decided</a:t>
            </a:r>
          </a:p>
          <a:p>
            <a:r>
              <a:rPr lang="en-US" b="0" i="0" dirty="0">
                <a:solidFill>
                  <a:srgbClr val="777777"/>
                </a:solidFill>
                <a:effectLst/>
                <a:latin typeface="Lato" panose="020F0502020204030203" pitchFamily="34" charset="0"/>
              </a:rPr>
              <a:t>Story Workshop:  Working session where the user stories are created.  The output of these sessions are a number of stories created that each has its own information attached to them and can be refined and estimated.  Other outputs might include: MVPe (experiment) to prove out the value assumptions, MVP story identification or improvements to our Definition of Done.’</a:t>
            </a:r>
          </a:p>
          <a:p>
            <a:r>
              <a:rPr lang="en-US" b="0" i="0" dirty="0">
                <a:solidFill>
                  <a:srgbClr val="777777"/>
                </a:solidFill>
                <a:effectLst/>
                <a:latin typeface="Lato" panose="020F0502020204030203" pitchFamily="34" charset="0"/>
              </a:rPr>
              <a:t>Refinement:  Splitting stories, in-parallel work, estimation, surface dependencies and risks.  The outputs are appropriately sized stories that contain the right level of information.  Typically labelled “Ready for Sprint”.   </a:t>
            </a:r>
          </a:p>
          <a:p>
            <a:r>
              <a:rPr lang="en-US" b="0" i="0" dirty="0">
                <a:solidFill>
                  <a:srgbClr val="777777"/>
                </a:solidFill>
                <a:effectLst/>
                <a:latin typeface="Lato" panose="020F0502020204030203" pitchFamily="34" charset="0"/>
              </a:rPr>
              <a:t>	I’ll give you practical tools to ensure the right level of information is included.</a:t>
            </a:r>
          </a:p>
          <a:p>
            <a:r>
              <a:rPr lang="en-US" b="0" i="0" dirty="0">
                <a:solidFill>
                  <a:srgbClr val="777777"/>
                </a:solidFill>
                <a:effectLst/>
                <a:latin typeface="Lato" panose="020F0502020204030203" pitchFamily="34" charset="0"/>
              </a:rPr>
              <a:t>Sprint Planning:  Plan and commit to the work.  Sprint goal.  The outcome is a number of stories that ultimately get to implementation or they circle through the lifecycle again.</a:t>
            </a:r>
          </a:p>
          <a:p>
            <a:r>
              <a:rPr lang="en-US" b="0" i="0" dirty="0">
                <a:solidFill>
                  <a:srgbClr val="777777"/>
                </a:solidFill>
                <a:effectLst/>
                <a:latin typeface="Lato" panose="020F0502020204030203" pitchFamily="34" charset="0"/>
              </a:rPr>
              <a:t>Implementation:  Sprint Execution resulting in implemented stories that meet DoD.  Measure and validate assumptions and value.</a:t>
            </a:r>
          </a:p>
          <a:p>
            <a:endParaRPr lang="en-US" b="0" i="0" dirty="0">
              <a:solidFill>
                <a:srgbClr val="777777"/>
              </a:solidFill>
              <a:effectLst/>
              <a:latin typeface="Lato" panose="020F0502020204030203" pitchFamily="34" charset="0"/>
            </a:endParaRPr>
          </a:p>
          <a:p>
            <a:r>
              <a:rPr lang="en-US" b="0" i="0" dirty="0">
                <a:solidFill>
                  <a:srgbClr val="777777"/>
                </a:solidFill>
                <a:effectLst/>
                <a:latin typeface="Lato" panose="020F0502020204030203" pitchFamily="34" charset="0"/>
              </a:rPr>
              <a:t>QUESTION:   What part of the lifecycle is most testing requirements vetted??</a:t>
            </a:r>
          </a:p>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a:t>
            </a:fld>
            <a:endParaRPr lang="en-US" dirty="0"/>
          </a:p>
        </p:txBody>
      </p:sp>
    </p:spTree>
    <p:extLst>
      <p:ext uri="{BB962C8B-B14F-4D97-AF65-F5344CB8AC3E}">
        <p14:creationId xmlns:p14="http://schemas.microsoft.com/office/powerpoint/2010/main" val="294467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6</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 Different way to meet the goal and need described in the story</a:t>
            </a:r>
          </a:p>
          <a:p>
            <a:r>
              <a:rPr lang="en-US" dirty="0"/>
              <a:t>Exception – Exiting your flow and not meeting your goal or need described in the story</a:t>
            </a:r>
          </a:p>
        </p:txBody>
      </p:sp>
      <p:sp>
        <p:nvSpPr>
          <p:cNvPr id="4" name="Slide Number Placeholder 3"/>
          <p:cNvSpPr>
            <a:spLocks noGrp="1"/>
          </p:cNvSpPr>
          <p:nvPr>
            <p:ph type="sldNum" sz="quarter" idx="5"/>
          </p:nvPr>
        </p:nvSpPr>
        <p:spPr/>
        <p:txBody>
          <a:bodyPr/>
          <a:lstStyle/>
          <a:p>
            <a:fld id="{C6B3AB32-59DF-41F1-9618-EDFBF5049629}" type="slidenum">
              <a:rPr lang="en-US" smtClean="0"/>
              <a:t>7</a:t>
            </a:fld>
            <a:endParaRPr lang="en-US" dirty="0"/>
          </a:p>
        </p:txBody>
      </p:sp>
    </p:spTree>
    <p:extLst>
      <p:ext uri="{BB962C8B-B14F-4D97-AF65-F5344CB8AC3E}">
        <p14:creationId xmlns:p14="http://schemas.microsoft.com/office/powerpoint/2010/main" val="350511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8</a:t>
            </a:fld>
            <a:endParaRPr lang="en-US" dirty="0"/>
          </a:p>
        </p:txBody>
      </p:sp>
    </p:spTree>
    <p:extLst>
      <p:ext uri="{BB962C8B-B14F-4D97-AF65-F5344CB8AC3E}">
        <p14:creationId xmlns:p14="http://schemas.microsoft.com/office/powerpoint/2010/main" val="130291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backend or technical story, the given could be what data setup is needed, what state does the system need to be in.</a:t>
            </a:r>
          </a:p>
        </p:txBody>
      </p:sp>
      <p:sp>
        <p:nvSpPr>
          <p:cNvPr id="4" name="Slide Number Placeholder 3"/>
          <p:cNvSpPr>
            <a:spLocks noGrp="1"/>
          </p:cNvSpPr>
          <p:nvPr>
            <p:ph type="sldNum" sz="quarter" idx="5"/>
          </p:nvPr>
        </p:nvSpPr>
        <p:spPr/>
        <p:txBody>
          <a:bodyPr/>
          <a:lstStyle/>
          <a:p>
            <a:fld id="{C6B3AB32-59DF-41F1-9618-EDFBF5049629}" type="slidenum">
              <a:rPr lang="en-US" smtClean="0"/>
              <a:t>9</a:t>
            </a:fld>
            <a:endParaRPr lang="en-US" dirty="0"/>
          </a:p>
        </p:txBody>
      </p:sp>
    </p:spTree>
    <p:extLst>
      <p:ext uri="{BB962C8B-B14F-4D97-AF65-F5344CB8AC3E}">
        <p14:creationId xmlns:p14="http://schemas.microsoft.com/office/powerpoint/2010/main" val="411396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7/20/2022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7/20/2022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7/20/2022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7/20/2022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7/20/2022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Testable user stories</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a:solidFill>
                  <a:srgbClr val="7CEBFF"/>
                </a:solidFill>
              </a:rPr>
              <a:t>Get the clarity you need</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0EB5-D102-457B-AE67-A6DD988AA18F}"/>
              </a:ext>
            </a:extLst>
          </p:cNvPr>
          <p:cNvSpPr>
            <a:spLocks noGrp="1"/>
          </p:cNvSpPr>
          <p:nvPr>
            <p:ph type="title"/>
          </p:nvPr>
        </p:nvSpPr>
        <p:spPr/>
        <p:txBody>
          <a:bodyPr/>
          <a:lstStyle/>
          <a:p>
            <a:r>
              <a:rPr lang="en-US" dirty="0"/>
              <a:t>acceptance criteria checklist</a:t>
            </a:r>
          </a:p>
        </p:txBody>
      </p:sp>
      <p:sp>
        <p:nvSpPr>
          <p:cNvPr id="3" name="Content Placeholder 2">
            <a:extLst>
              <a:ext uri="{FF2B5EF4-FFF2-40B4-BE49-F238E27FC236}">
                <a16:creationId xmlns:a16="http://schemas.microsoft.com/office/drawing/2014/main" id="{88D6ABFF-8126-4EF5-9D94-8B698EEEFFAC}"/>
              </a:ext>
            </a:extLst>
          </p:cNvPr>
          <p:cNvSpPr>
            <a:spLocks noGrp="1"/>
          </p:cNvSpPr>
          <p:nvPr>
            <p:ph idx="1"/>
          </p:nvPr>
        </p:nvSpPr>
        <p:spPr>
          <a:xfrm>
            <a:off x="581192" y="2108500"/>
            <a:ext cx="11029615" cy="4496696"/>
          </a:xfrm>
        </p:spPr>
        <p:txBody>
          <a:bodyPr anchor="t" anchorCtr="0">
            <a:normAutofit/>
          </a:bodyPr>
          <a:lstStyle/>
          <a:p>
            <a:r>
              <a:rPr lang="en-US" dirty="0"/>
              <a:t>Have clear pass/fail results</a:t>
            </a:r>
          </a:p>
          <a:p>
            <a:r>
              <a:rPr lang="en-US" dirty="0"/>
              <a:t>Focused on the end result/functionality</a:t>
            </a:r>
          </a:p>
          <a:p>
            <a:r>
              <a:rPr lang="en-US" dirty="0"/>
              <a:t>Include non-functional requirements (usability, maintainability, scalability, reliability, extensibility, security, portability, accessibility)</a:t>
            </a:r>
          </a:p>
          <a:p>
            <a:r>
              <a:rPr lang="en-US" dirty="0"/>
              <a:t>They can build on each other.  A Then from one can become the Given for another.</a:t>
            </a:r>
          </a:p>
          <a:p>
            <a:r>
              <a:rPr lang="en-US" dirty="0"/>
              <a:t>When the THEN changes, typically indicates a new/another acceptance criteria is needed.</a:t>
            </a:r>
          </a:p>
          <a:p>
            <a:r>
              <a:rPr lang="en-US" dirty="0"/>
              <a:t>THEN statements should not have Ors, that too indicates a new/another acceptance criteria is needed.</a:t>
            </a:r>
          </a:p>
          <a:p>
            <a:r>
              <a:rPr lang="en-US" dirty="0"/>
              <a:t>Stories will typically have more than one acceptance criteria.  There is no need to try to cram all the information into a single acceptance criteria.</a:t>
            </a:r>
          </a:p>
          <a:p>
            <a:r>
              <a:rPr lang="en-US" dirty="0"/>
              <a:t>Each story should relate to a single functionality and meet the Definition of Done</a:t>
            </a:r>
          </a:p>
          <a:p>
            <a:r>
              <a:rPr lang="en-US" dirty="0"/>
              <a:t>Acceptance criteria should meet the INVEST and 5-C’s criteria</a:t>
            </a:r>
          </a:p>
          <a:p>
            <a:endParaRPr lang="en-US" dirty="0"/>
          </a:p>
        </p:txBody>
      </p:sp>
      <p:sp>
        <p:nvSpPr>
          <p:cNvPr id="5" name="Rectangle 4">
            <a:extLst>
              <a:ext uri="{FF2B5EF4-FFF2-40B4-BE49-F238E27FC236}">
                <a16:creationId xmlns:a16="http://schemas.microsoft.com/office/drawing/2014/main" id="{E7EDF16F-F9A5-4274-A518-0277A85C281E}"/>
              </a:ext>
            </a:extLst>
          </p:cNvPr>
          <p:cNvSpPr/>
          <p:nvPr/>
        </p:nvSpPr>
        <p:spPr>
          <a:xfrm>
            <a:off x="139849" y="64176"/>
            <a:ext cx="1129553" cy="943409"/>
          </a:xfrm>
          <a:prstGeom prst="rect">
            <a:avLst/>
          </a:prstGeom>
          <a:blipFill>
            <a:blip r:embed="rId2">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87127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BE1D-9B33-4692-BFBC-AA92F5AB9436}"/>
              </a:ext>
            </a:extLst>
          </p:cNvPr>
          <p:cNvSpPr>
            <a:spLocks noGrp="1"/>
          </p:cNvSpPr>
          <p:nvPr>
            <p:ph type="title"/>
          </p:nvPr>
        </p:nvSpPr>
        <p:spPr/>
        <p:txBody>
          <a:bodyPr/>
          <a:lstStyle/>
          <a:p>
            <a:r>
              <a:rPr lang="en-US" dirty="0"/>
              <a:t>Benefits of well written acceptance criteria</a:t>
            </a:r>
          </a:p>
        </p:txBody>
      </p:sp>
      <p:sp>
        <p:nvSpPr>
          <p:cNvPr id="3" name="Content Placeholder 2">
            <a:extLst>
              <a:ext uri="{FF2B5EF4-FFF2-40B4-BE49-F238E27FC236}">
                <a16:creationId xmlns:a16="http://schemas.microsoft.com/office/drawing/2014/main" id="{FB51564E-BD94-479C-955C-33AB5529E218}"/>
              </a:ext>
            </a:extLst>
          </p:cNvPr>
          <p:cNvSpPr>
            <a:spLocks noGrp="1"/>
          </p:cNvSpPr>
          <p:nvPr>
            <p:ph idx="1"/>
          </p:nvPr>
        </p:nvSpPr>
        <p:spPr/>
        <p:txBody>
          <a:bodyPr anchor="t" anchorCtr="0">
            <a:normAutofit/>
          </a:bodyPr>
          <a:lstStyle/>
          <a:p>
            <a:r>
              <a:rPr lang="en-US" dirty="0"/>
              <a:t>Written in a simple language – easy to understand for all readers and can result in better feedback</a:t>
            </a:r>
          </a:p>
          <a:p>
            <a:r>
              <a:rPr lang="en-US" dirty="0"/>
              <a:t>Focuses on how a feature or piece of functionality will work from the </a:t>
            </a:r>
            <a:r>
              <a:rPr lang="en-US" b="1" dirty="0">
                <a:solidFill>
                  <a:schemeClr val="accent3">
                    <a:lumMod val="75000"/>
                  </a:schemeClr>
                </a:solidFill>
              </a:rPr>
              <a:t>user’s</a:t>
            </a:r>
            <a:r>
              <a:rPr lang="en-US" dirty="0"/>
              <a:t> perspective</a:t>
            </a:r>
          </a:p>
          <a:p>
            <a:r>
              <a:rPr lang="en-US" dirty="0"/>
              <a:t>Remove ambiguity from requirements enabling </a:t>
            </a:r>
            <a:r>
              <a:rPr lang="en-US" b="1" dirty="0">
                <a:solidFill>
                  <a:schemeClr val="accent3">
                    <a:lumMod val="75000"/>
                  </a:schemeClr>
                </a:solidFill>
              </a:rPr>
              <a:t>agreement</a:t>
            </a:r>
            <a:r>
              <a:rPr lang="en-US" dirty="0"/>
              <a:t> across all team members and stakeholders </a:t>
            </a:r>
          </a:p>
          <a:p>
            <a:pPr lvl="0"/>
            <a:r>
              <a:rPr lang="en-US" dirty="0"/>
              <a:t>Form tests that </a:t>
            </a:r>
            <a:r>
              <a:rPr lang="en-US" b="1" dirty="0">
                <a:solidFill>
                  <a:schemeClr val="accent3">
                    <a:lumMod val="75000"/>
                  </a:schemeClr>
                </a:solidFill>
              </a:rPr>
              <a:t>confirm</a:t>
            </a:r>
            <a:r>
              <a:rPr lang="en-US" dirty="0"/>
              <a:t> when a feature or functionality is working and </a:t>
            </a:r>
            <a:r>
              <a:rPr lang="en-US" b="1" dirty="0">
                <a:solidFill>
                  <a:schemeClr val="accent3">
                    <a:lumMod val="75000"/>
                  </a:schemeClr>
                </a:solidFill>
              </a:rPr>
              <a:t>done</a:t>
            </a:r>
            <a:endParaRPr lang="en-US" dirty="0"/>
          </a:p>
          <a:p>
            <a:pPr lvl="0"/>
            <a:r>
              <a:rPr lang="en-US" dirty="0"/>
              <a:t>Improve quality earlier in the lifecycle</a:t>
            </a:r>
          </a:p>
          <a:p>
            <a:r>
              <a:rPr lang="en-US" dirty="0"/>
              <a:t>Helps focus on how to break it including alternate and negative paths</a:t>
            </a:r>
          </a:p>
          <a:p>
            <a:r>
              <a:rPr lang="en-US" dirty="0"/>
              <a:t>Can more easily be automated since it the test data required, execution steps and expected results are defined</a:t>
            </a:r>
          </a:p>
          <a:p>
            <a:r>
              <a:rPr lang="en-US" dirty="0"/>
              <a:t>The GIVEN WHEN THEN format enforces a structure that facilitates clarity by imposing contextual information on state/situation and resulting state.</a:t>
            </a:r>
          </a:p>
          <a:p>
            <a:endParaRPr lang="en-US" dirty="0"/>
          </a:p>
          <a:p>
            <a:endParaRPr lang="en-US" dirty="0"/>
          </a:p>
          <a:p>
            <a:endParaRPr lang="en-US" dirty="0"/>
          </a:p>
        </p:txBody>
      </p:sp>
      <p:sp>
        <p:nvSpPr>
          <p:cNvPr id="5" name="Rectangle 4">
            <a:extLst>
              <a:ext uri="{FF2B5EF4-FFF2-40B4-BE49-F238E27FC236}">
                <a16:creationId xmlns:a16="http://schemas.microsoft.com/office/drawing/2014/main" id="{01046B47-A21F-453F-9800-A696F44D0CB1}"/>
              </a:ext>
            </a:extLst>
          </p:cNvPr>
          <p:cNvSpPr/>
          <p:nvPr/>
        </p:nvSpPr>
        <p:spPr>
          <a:xfrm>
            <a:off x="139849" y="64176"/>
            <a:ext cx="1129553" cy="943409"/>
          </a:xfrm>
          <a:prstGeom prst="rect">
            <a:avLst/>
          </a:prstGeom>
          <a:blipFill>
            <a:blip r:embed="rId2">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0520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764097-5D63-4978-A715-76DD23393767}"/>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dirty="0">
                <a:solidFill>
                  <a:schemeClr val="accent1"/>
                </a:solidFill>
              </a:rPr>
              <a:t>The 5 C’s PLUS:  Evaluating testability for Acceptance criteria</a:t>
            </a:r>
          </a:p>
        </p:txBody>
      </p:sp>
      <p:sp>
        <p:nvSpPr>
          <p:cNvPr id="9" name="Rectangle 8">
            <a:extLst>
              <a:ext uri="{FF2B5EF4-FFF2-40B4-BE49-F238E27FC236}">
                <a16:creationId xmlns:a16="http://schemas.microsoft.com/office/drawing/2014/main" id="{E1A4CEE9-588A-4A3E-8D58-D8BF1D119CAE}"/>
              </a:ext>
            </a:extLst>
          </p:cNvPr>
          <p:cNvSpPr/>
          <p:nvPr/>
        </p:nvSpPr>
        <p:spPr>
          <a:xfrm>
            <a:off x="139849" y="64176"/>
            <a:ext cx="1129553" cy="943409"/>
          </a:xfrm>
          <a:prstGeom prst="rect">
            <a:avLst/>
          </a:prstGeom>
          <a:blipFill>
            <a:blip r:embed="rId3">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aphicFrame>
        <p:nvGraphicFramePr>
          <p:cNvPr id="11" name="Diagram 10">
            <a:extLst>
              <a:ext uri="{FF2B5EF4-FFF2-40B4-BE49-F238E27FC236}">
                <a16:creationId xmlns:a16="http://schemas.microsoft.com/office/drawing/2014/main" id="{7330CF79-F748-19E8-FC17-1F5930515F10}"/>
              </a:ext>
            </a:extLst>
          </p:cNvPr>
          <p:cNvGraphicFramePr/>
          <p:nvPr>
            <p:extLst>
              <p:ext uri="{D42A27DB-BD31-4B8C-83A1-F6EECF244321}">
                <p14:modId xmlns:p14="http://schemas.microsoft.com/office/powerpoint/2010/main" val="4136914779"/>
              </p:ext>
            </p:extLst>
          </p:nvPr>
        </p:nvGraphicFramePr>
        <p:xfrm>
          <a:off x="1895371" y="152240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212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728D-320D-4011-A608-7C9A45702B92}"/>
              </a:ext>
            </a:extLst>
          </p:cNvPr>
          <p:cNvSpPr>
            <a:spLocks noGrp="1"/>
          </p:cNvSpPr>
          <p:nvPr>
            <p:ph type="title"/>
          </p:nvPr>
        </p:nvSpPr>
        <p:spPr/>
        <p:txBody>
          <a:bodyPr/>
          <a:lstStyle/>
          <a:p>
            <a:r>
              <a:rPr lang="en-US" dirty="0"/>
              <a:t>To do’s During refinement</a:t>
            </a:r>
          </a:p>
        </p:txBody>
      </p:sp>
      <p:sp>
        <p:nvSpPr>
          <p:cNvPr id="3" name="Content Placeholder 2">
            <a:extLst>
              <a:ext uri="{FF2B5EF4-FFF2-40B4-BE49-F238E27FC236}">
                <a16:creationId xmlns:a16="http://schemas.microsoft.com/office/drawing/2014/main" id="{E79BAD03-47D9-4F71-BDB7-E6E7E81346BF}"/>
              </a:ext>
            </a:extLst>
          </p:cNvPr>
          <p:cNvSpPr>
            <a:spLocks noGrp="1"/>
          </p:cNvSpPr>
          <p:nvPr>
            <p:ph idx="1"/>
          </p:nvPr>
        </p:nvSpPr>
        <p:spPr>
          <a:xfrm>
            <a:off x="581192" y="2180496"/>
            <a:ext cx="11029615" cy="4306365"/>
          </a:xfrm>
        </p:spPr>
        <p:txBody>
          <a:bodyPr>
            <a:normAutofit/>
          </a:bodyPr>
          <a:lstStyle/>
          <a:p>
            <a:r>
              <a:rPr lang="en-US" dirty="0"/>
              <a:t>Scorecard the acceptance criteria based on the 5 C’s</a:t>
            </a:r>
          </a:p>
          <a:p>
            <a:r>
              <a:rPr lang="en-US" dirty="0"/>
              <a:t>Identify any vague or unclear statements, terminology, acronyms.  Ensure they are recaptured with more precise wording or terms.</a:t>
            </a:r>
          </a:p>
          <a:p>
            <a:r>
              <a:rPr lang="en-US" dirty="0"/>
              <a:t>Ensure the acceptance criteria is measurable and quantitative</a:t>
            </a:r>
          </a:p>
          <a:p>
            <a:r>
              <a:rPr lang="en-US" dirty="0"/>
              <a:t>Ensure the User Story and acceptance criteria do not contain qualifiers</a:t>
            </a:r>
          </a:p>
          <a:p>
            <a:pPr lvl="1"/>
            <a:r>
              <a:rPr lang="en-US" dirty="0"/>
              <a:t>A lot</a:t>
            </a:r>
          </a:p>
          <a:p>
            <a:pPr lvl="1"/>
            <a:r>
              <a:rPr lang="en-US" dirty="0"/>
              <a:t>Many</a:t>
            </a:r>
          </a:p>
          <a:p>
            <a:pPr lvl="1"/>
            <a:r>
              <a:rPr lang="en-US" dirty="0"/>
              <a:t>Better</a:t>
            </a:r>
          </a:p>
          <a:p>
            <a:pPr lvl="1"/>
            <a:r>
              <a:rPr lang="en-US" dirty="0"/>
              <a:t>Easier</a:t>
            </a:r>
          </a:p>
          <a:p>
            <a:pPr lvl="1"/>
            <a:r>
              <a:rPr lang="en-US" dirty="0"/>
              <a:t>Etc.</a:t>
            </a:r>
          </a:p>
          <a:p>
            <a:r>
              <a:rPr lang="en-US" dirty="0"/>
              <a:t>Enough time is spent time reviewing and refining the acceptance criteria.</a:t>
            </a:r>
          </a:p>
          <a:p>
            <a:endParaRPr lang="en-US" dirty="0"/>
          </a:p>
        </p:txBody>
      </p:sp>
      <p:sp>
        <p:nvSpPr>
          <p:cNvPr id="4" name="Rectangle 3">
            <a:extLst>
              <a:ext uri="{FF2B5EF4-FFF2-40B4-BE49-F238E27FC236}">
                <a16:creationId xmlns:a16="http://schemas.microsoft.com/office/drawing/2014/main" id="{4BB867AC-4825-42D9-AD10-C4BD87455B26}"/>
              </a:ext>
            </a:extLst>
          </p:cNvPr>
          <p:cNvSpPr/>
          <p:nvPr/>
        </p:nvSpPr>
        <p:spPr>
          <a:xfrm>
            <a:off x="118334" y="-246104"/>
            <a:ext cx="1243402" cy="1683570"/>
          </a:xfrm>
          <a:prstGeom prst="rect">
            <a:avLst/>
          </a:prstGeom>
          <a:blipFill>
            <a:blip r:embed="rId2">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00004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5799-C2BA-3501-8BF5-FC221A4D1A9E}"/>
              </a:ext>
            </a:extLst>
          </p:cNvPr>
          <p:cNvSpPr>
            <a:spLocks noGrp="1"/>
          </p:cNvSpPr>
          <p:nvPr>
            <p:ph type="title"/>
          </p:nvPr>
        </p:nvSpPr>
        <p:spPr/>
        <p:txBody>
          <a:bodyPr/>
          <a:lstStyle/>
          <a:p>
            <a:r>
              <a:rPr lang="en-US" dirty="0"/>
              <a:t>Topics to ensure to cover during refinement</a:t>
            </a:r>
          </a:p>
        </p:txBody>
      </p:sp>
      <p:pic>
        <p:nvPicPr>
          <p:cNvPr id="2050" name="Picture 2" descr="Integration Requirement Analysis Framework">
            <a:extLst>
              <a:ext uri="{FF2B5EF4-FFF2-40B4-BE49-F238E27FC236}">
                <a16:creationId xmlns:a16="http://schemas.microsoft.com/office/drawing/2014/main" id="{4685A583-3381-624D-0B2F-B8A83DD58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777322"/>
            <a:ext cx="5105399" cy="505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72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FCB1-EBCE-42B8-AF49-365CAC0001C7}"/>
              </a:ext>
            </a:extLst>
          </p:cNvPr>
          <p:cNvSpPr>
            <a:spLocks noGrp="1"/>
          </p:cNvSpPr>
          <p:nvPr>
            <p:ph type="title"/>
          </p:nvPr>
        </p:nvSpPr>
        <p:spPr/>
        <p:txBody>
          <a:bodyPr/>
          <a:lstStyle/>
          <a:p>
            <a:r>
              <a:rPr lang="en-US" dirty="0"/>
              <a:t>Example Questions to ask during refinement</a:t>
            </a:r>
          </a:p>
        </p:txBody>
      </p:sp>
      <p:sp>
        <p:nvSpPr>
          <p:cNvPr id="3" name="Content Placeholder 2">
            <a:extLst>
              <a:ext uri="{FF2B5EF4-FFF2-40B4-BE49-F238E27FC236}">
                <a16:creationId xmlns:a16="http://schemas.microsoft.com/office/drawing/2014/main" id="{70947E6E-3BC5-426E-A7C2-72CFE96A4170}"/>
              </a:ext>
            </a:extLst>
          </p:cNvPr>
          <p:cNvSpPr>
            <a:spLocks noGrp="1"/>
          </p:cNvSpPr>
          <p:nvPr>
            <p:ph sz="half" idx="1"/>
          </p:nvPr>
        </p:nvSpPr>
        <p:spPr/>
        <p:txBody>
          <a:bodyPr anchor="t" anchorCtr="0">
            <a:normAutofit lnSpcReduction="10000"/>
          </a:bodyPr>
          <a:lstStyle/>
          <a:p>
            <a:r>
              <a:rPr lang="en-US" dirty="0"/>
              <a:t>Who else will use or consume this functionality?</a:t>
            </a:r>
          </a:p>
          <a:p>
            <a:r>
              <a:rPr lang="en-US" dirty="0"/>
              <a:t>What other types of users should be considered?</a:t>
            </a:r>
          </a:p>
          <a:p>
            <a:r>
              <a:rPr lang="en-US" dirty="0"/>
              <a:t>What kind of access or profiles will be required?</a:t>
            </a:r>
          </a:p>
          <a:p>
            <a:r>
              <a:rPr lang="en-US" dirty="0"/>
              <a:t>Do the profiles or access need to be updated?</a:t>
            </a:r>
          </a:p>
          <a:p>
            <a:r>
              <a:rPr lang="en-US" dirty="0"/>
              <a:t>What information can this user/role see?</a:t>
            </a:r>
          </a:p>
          <a:p>
            <a:r>
              <a:rPr lang="en-US" dirty="0"/>
              <a:t>Does any automation or custom component use this?</a:t>
            </a:r>
          </a:p>
          <a:p>
            <a:r>
              <a:rPr lang="en-US" dirty="0"/>
              <a:t>Is the pass/fail criteria clear?</a:t>
            </a:r>
          </a:p>
          <a:p>
            <a:r>
              <a:rPr lang="en-US" dirty="0"/>
              <a:t>What are the alternative and exception scenarios?</a:t>
            </a:r>
          </a:p>
          <a:p>
            <a:endParaRPr lang="en-US" dirty="0"/>
          </a:p>
        </p:txBody>
      </p:sp>
      <p:sp>
        <p:nvSpPr>
          <p:cNvPr id="4" name="Content Placeholder 3">
            <a:extLst>
              <a:ext uri="{FF2B5EF4-FFF2-40B4-BE49-F238E27FC236}">
                <a16:creationId xmlns:a16="http://schemas.microsoft.com/office/drawing/2014/main" id="{C62199E8-4B13-44AC-9452-5273734D6037}"/>
              </a:ext>
            </a:extLst>
          </p:cNvPr>
          <p:cNvSpPr>
            <a:spLocks noGrp="1"/>
          </p:cNvSpPr>
          <p:nvPr>
            <p:ph sz="half" idx="2"/>
          </p:nvPr>
        </p:nvSpPr>
        <p:spPr/>
        <p:txBody>
          <a:bodyPr anchor="t" anchorCtr="0">
            <a:normAutofit lnSpcReduction="10000"/>
          </a:bodyPr>
          <a:lstStyle/>
          <a:p>
            <a:r>
              <a:rPr lang="en-US" dirty="0"/>
              <a:t>Page layout (order, visibility, related lists, editability)</a:t>
            </a:r>
          </a:p>
          <a:p>
            <a:r>
              <a:rPr lang="en-US" dirty="0"/>
              <a:t>Object compact layout</a:t>
            </a:r>
          </a:p>
          <a:p>
            <a:r>
              <a:rPr lang="en-US" dirty="0"/>
              <a:t>Does the new object render on other pages?</a:t>
            </a:r>
          </a:p>
          <a:p>
            <a:r>
              <a:rPr lang="en-US" dirty="0"/>
              <a:t>Where do we create technical debt if we implement this user story as planned?</a:t>
            </a:r>
          </a:p>
          <a:p>
            <a:r>
              <a:rPr lang="en-US" dirty="0"/>
              <a:t>What vague terms are used in the user story—e.g., fast, soon, early, better, easy?</a:t>
            </a:r>
          </a:p>
          <a:p>
            <a:r>
              <a:rPr lang="en-US" dirty="0"/>
              <a:t>Can we split the user story into smaller ones and still add value?</a:t>
            </a:r>
          </a:p>
          <a:p>
            <a:r>
              <a:rPr lang="en-US" dirty="0"/>
              <a:t>What error handling is needed?</a:t>
            </a:r>
          </a:p>
          <a:p>
            <a:endParaRPr lang="en-US" dirty="0"/>
          </a:p>
        </p:txBody>
      </p:sp>
      <p:sp>
        <p:nvSpPr>
          <p:cNvPr id="5" name="Rectangle 4">
            <a:extLst>
              <a:ext uri="{FF2B5EF4-FFF2-40B4-BE49-F238E27FC236}">
                <a16:creationId xmlns:a16="http://schemas.microsoft.com/office/drawing/2014/main" id="{C511BBEA-1178-44F0-BDA2-C6B79872A8D9}"/>
              </a:ext>
            </a:extLst>
          </p:cNvPr>
          <p:cNvSpPr/>
          <p:nvPr/>
        </p:nvSpPr>
        <p:spPr>
          <a:xfrm>
            <a:off x="150608" y="-246104"/>
            <a:ext cx="1243402" cy="1683570"/>
          </a:xfrm>
          <a:prstGeom prst="rect">
            <a:avLst/>
          </a:prstGeom>
          <a:blipFill>
            <a:blip r:embed="rId2">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0902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B4FB-3223-455F-8DDE-6DF4B59A82A6}"/>
              </a:ext>
            </a:extLst>
          </p:cNvPr>
          <p:cNvSpPr>
            <a:spLocks noGrp="1"/>
          </p:cNvSpPr>
          <p:nvPr>
            <p:ph type="title"/>
          </p:nvPr>
        </p:nvSpPr>
        <p:spPr/>
        <p:txBody>
          <a:bodyPr/>
          <a:lstStyle/>
          <a:p>
            <a:r>
              <a:rPr lang="en-US" dirty="0"/>
              <a:t>Example Non-Functional Requirement questions</a:t>
            </a:r>
          </a:p>
        </p:txBody>
      </p:sp>
      <p:sp>
        <p:nvSpPr>
          <p:cNvPr id="3" name="Content Placeholder 2">
            <a:extLst>
              <a:ext uri="{FF2B5EF4-FFF2-40B4-BE49-F238E27FC236}">
                <a16:creationId xmlns:a16="http://schemas.microsoft.com/office/drawing/2014/main" id="{76332D82-DDD5-4290-B4E9-0A4EE8E79656}"/>
              </a:ext>
            </a:extLst>
          </p:cNvPr>
          <p:cNvSpPr>
            <a:spLocks noGrp="1"/>
          </p:cNvSpPr>
          <p:nvPr>
            <p:ph sz="half" idx="1"/>
          </p:nvPr>
        </p:nvSpPr>
        <p:spPr>
          <a:xfrm>
            <a:off x="581193" y="2228003"/>
            <a:ext cx="5422390" cy="4000675"/>
          </a:xfrm>
        </p:spPr>
        <p:txBody>
          <a:bodyPr>
            <a:normAutofit/>
          </a:bodyPr>
          <a:lstStyle/>
          <a:p>
            <a:r>
              <a:rPr lang="en-US" dirty="0"/>
              <a:t>Usability:</a:t>
            </a:r>
          </a:p>
          <a:p>
            <a:pPr lvl="1"/>
            <a:r>
              <a:rPr lang="en-US" dirty="0"/>
              <a:t>Are the most common operations streamlined to be performed quickly?</a:t>
            </a:r>
          </a:p>
          <a:p>
            <a:pPr lvl="1"/>
            <a:r>
              <a:rPr lang="en-US" dirty="0"/>
              <a:t>Can new users quickly adapt to the software without help? (is it intuitive?)</a:t>
            </a:r>
          </a:p>
          <a:p>
            <a:pPr lvl="1"/>
            <a:r>
              <a:rPr lang="en-US" dirty="0"/>
              <a:t>Do validation and error messages make sense?</a:t>
            </a:r>
          </a:p>
          <a:p>
            <a:r>
              <a:rPr lang="en-US" dirty="0"/>
              <a:t>Maintainability/Flexibility/Testability</a:t>
            </a:r>
          </a:p>
          <a:p>
            <a:pPr lvl="1"/>
            <a:r>
              <a:rPr lang="en-US" dirty="0"/>
              <a:t>Does the entire team understand the code base or does knowledge islands exist?</a:t>
            </a:r>
          </a:p>
          <a:p>
            <a:pPr lvl="1"/>
            <a:r>
              <a:rPr lang="en-US" dirty="0"/>
              <a:t>Is the code thoroughly regression tested?</a:t>
            </a:r>
          </a:p>
          <a:p>
            <a:pPr lvl="1"/>
            <a:r>
              <a:rPr lang="en-US" dirty="0"/>
              <a:t>Can modifications to the project be done in a timely manner?</a:t>
            </a:r>
          </a:p>
        </p:txBody>
      </p:sp>
      <p:sp>
        <p:nvSpPr>
          <p:cNvPr id="4" name="Content Placeholder 3">
            <a:extLst>
              <a:ext uri="{FF2B5EF4-FFF2-40B4-BE49-F238E27FC236}">
                <a16:creationId xmlns:a16="http://schemas.microsoft.com/office/drawing/2014/main" id="{F3230CA9-7124-4EB7-8703-B72B31B4A834}"/>
              </a:ext>
            </a:extLst>
          </p:cNvPr>
          <p:cNvSpPr>
            <a:spLocks noGrp="1"/>
          </p:cNvSpPr>
          <p:nvPr>
            <p:ph sz="half" idx="2"/>
          </p:nvPr>
        </p:nvSpPr>
        <p:spPr>
          <a:xfrm>
            <a:off x="6188417" y="2228003"/>
            <a:ext cx="5422392" cy="4000675"/>
          </a:xfrm>
        </p:spPr>
        <p:txBody>
          <a:bodyPr>
            <a:normAutofit/>
          </a:bodyPr>
          <a:lstStyle/>
          <a:p>
            <a:r>
              <a:rPr lang="en-US" dirty="0"/>
              <a:t>Scalability:</a:t>
            </a:r>
          </a:p>
          <a:p>
            <a:pPr lvl="1"/>
            <a:r>
              <a:rPr lang="en-US" dirty="0"/>
              <a:t>What is your current peak load that you can handle?</a:t>
            </a:r>
          </a:p>
          <a:p>
            <a:pPr lvl="1"/>
            <a:r>
              <a:rPr lang="en-US" dirty="0"/>
              <a:t>How many database records can create until critical operations slow down?</a:t>
            </a:r>
          </a:p>
          <a:p>
            <a:pPr lvl="1"/>
            <a:r>
              <a:rPr lang="en-US" dirty="0"/>
              <a:t>Is the primary scaling strategy to “scale up” or to “scale out” — that is, to upgrade the nodes in a fixed topology, or to add nodes?</a:t>
            </a:r>
          </a:p>
          <a:p>
            <a:r>
              <a:rPr lang="en-US" dirty="0"/>
              <a:t>Availability/Reliability</a:t>
            </a:r>
          </a:p>
          <a:p>
            <a:pPr lvl="1"/>
            <a:r>
              <a:rPr lang="en-US" dirty="0"/>
              <a:t>How long does the system need to run without failure?</a:t>
            </a:r>
          </a:p>
          <a:p>
            <a:pPr lvl="1"/>
            <a:r>
              <a:rPr lang="en-US" dirty="0"/>
              <a:t>What is the acceptable length of time for the system to be down?</a:t>
            </a:r>
          </a:p>
          <a:p>
            <a:pPr lvl="1"/>
            <a:r>
              <a:rPr lang="en-US" dirty="0"/>
              <a:t>Can down times be scheduled?</a:t>
            </a:r>
          </a:p>
        </p:txBody>
      </p:sp>
      <p:sp>
        <p:nvSpPr>
          <p:cNvPr id="5" name="Rectangle 4">
            <a:extLst>
              <a:ext uri="{FF2B5EF4-FFF2-40B4-BE49-F238E27FC236}">
                <a16:creationId xmlns:a16="http://schemas.microsoft.com/office/drawing/2014/main" id="{05641968-FB21-4969-BFF9-59D9EE3B77DE}"/>
              </a:ext>
            </a:extLst>
          </p:cNvPr>
          <p:cNvSpPr/>
          <p:nvPr/>
        </p:nvSpPr>
        <p:spPr>
          <a:xfrm>
            <a:off x="161365" y="-212463"/>
            <a:ext cx="1243402" cy="1683570"/>
          </a:xfrm>
          <a:prstGeom prst="rect">
            <a:avLst/>
          </a:prstGeom>
          <a:blipFill>
            <a:blip r:embed="rId3">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0481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B4FB-3223-455F-8DDE-6DF4B59A82A6}"/>
              </a:ext>
            </a:extLst>
          </p:cNvPr>
          <p:cNvSpPr>
            <a:spLocks noGrp="1"/>
          </p:cNvSpPr>
          <p:nvPr>
            <p:ph type="title"/>
          </p:nvPr>
        </p:nvSpPr>
        <p:spPr/>
        <p:txBody>
          <a:bodyPr/>
          <a:lstStyle/>
          <a:p>
            <a:r>
              <a:rPr lang="en-US" dirty="0"/>
              <a:t>Example Non-Functional Requirement questions</a:t>
            </a:r>
          </a:p>
        </p:txBody>
      </p:sp>
      <p:sp>
        <p:nvSpPr>
          <p:cNvPr id="3" name="Content Placeholder 2">
            <a:extLst>
              <a:ext uri="{FF2B5EF4-FFF2-40B4-BE49-F238E27FC236}">
                <a16:creationId xmlns:a16="http://schemas.microsoft.com/office/drawing/2014/main" id="{76332D82-DDD5-4290-B4E9-0A4EE8E79656}"/>
              </a:ext>
            </a:extLst>
          </p:cNvPr>
          <p:cNvSpPr>
            <a:spLocks noGrp="1"/>
          </p:cNvSpPr>
          <p:nvPr>
            <p:ph sz="half" idx="1"/>
          </p:nvPr>
        </p:nvSpPr>
        <p:spPr>
          <a:xfrm>
            <a:off x="581193" y="2228003"/>
            <a:ext cx="5422390" cy="4000675"/>
          </a:xfrm>
        </p:spPr>
        <p:txBody>
          <a:bodyPr>
            <a:normAutofit/>
          </a:bodyPr>
          <a:lstStyle/>
          <a:p>
            <a:r>
              <a:rPr lang="en-US" dirty="0"/>
              <a:t>Extensibility:</a:t>
            </a:r>
          </a:p>
          <a:p>
            <a:pPr lvl="1"/>
            <a:r>
              <a:rPr lang="en-US" dirty="0"/>
              <a:t>Can the database schema flex to accommodate change?</a:t>
            </a:r>
          </a:p>
          <a:p>
            <a:pPr lvl="1"/>
            <a:r>
              <a:rPr lang="en-US" dirty="0"/>
              <a:t>Does the system allow Inversion of Control (IoC)?</a:t>
            </a:r>
          </a:p>
          <a:p>
            <a:pPr lvl="1"/>
            <a:r>
              <a:rPr lang="en-US" dirty="0"/>
              <a:t>Can end users extend the system (scripts, user defined fields, etc.)?</a:t>
            </a:r>
          </a:p>
          <a:p>
            <a:pPr lvl="1"/>
            <a:r>
              <a:rPr lang="en-US" dirty="0"/>
              <a:t>Can 3rd party developers leverage your system?</a:t>
            </a:r>
          </a:p>
          <a:p>
            <a:r>
              <a:rPr lang="en-US" dirty="0"/>
              <a:t>Security</a:t>
            </a:r>
          </a:p>
          <a:p>
            <a:pPr lvl="1"/>
            <a:r>
              <a:rPr lang="en-US" dirty="0"/>
              <a:t>Does the system need user or role based security?</a:t>
            </a:r>
          </a:p>
          <a:p>
            <a:pPr lvl="1"/>
            <a:r>
              <a:rPr lang="en-US" dirty="0"/>
              <a:t>Does code access security need to occur?</a:t>
            </a:r>
          </a:p>
          <a:p>
            <a:pPr lvl="1"/>
            <a:r>
              <a:rPr lang="en-US" dirty="0"/>
              <a:t>What operations need to be secured?</a:t>
            </a:r>
          </a:p>
          <a:p>
            <a:pPr lvl="1"/>
            <a:r>
              <a:rPr lang="en-US" dirty="0"/>
              <a:t>How will users be administered?</a:t>
            </a:r>
          </a:p>
        </p:txBody>
      </p:sp>
      <p:sp>
        <p:nvSpPr>
          <p:cNvPr id="4" name="Content Placeholder 3">
            <a:extLst>
              <a:ext uri="{FF2B5EF4-FFF2-40B4-BE49-F238E27FC236}">
                <a16:creationId xmlns:a16="http://schemas.microsoft.com/office/drawing/2014/main" id="{F3230CA9-7124-4EB7-8703-B72B31B4A834}"/>
              </a:ext>
            </a:extLst>
          </p:cNvPr>
          <p:cNvSpPr>
            <a:spLocks noGrp="1"/>
          </p:cNvSpPr>
          <p:nvPr>
            <p:ph sz="half" idx="2"/>
          </p:nvPr>
        </p:nvSpPr>
        <p:spPr>
          <a:xfrm>
            <a:off x="6188417" y="2228003"/>
            <a:ext cx="5422392" cy="4000675"/>
          </a:xfrm>
        </p:spPr>
        <p:txBody>
          <a:bodyPr>
            <a:normAutofit/>
          </a:bodyPr>
          <a:lstStyle/>
          <a:p>
            <a:r>
              <a:rPr lang="en-US" dirty="0"/>
              <a:t>Portability:</a:t>
            </a:r>
          </a:p>
          <a:p>
            <a:pPr lvl="1"/>
            <a:r>
              <a:rPr lang="en-US" dirty="0"/>
              <a:t>Can the data be migrated to other systems?</a:t>
            </a:r>
          </a:p>
          <a:p>
            <a:pPr lvl="1"/>
            <a:r>
              <a:rPr lang="en-US" dirty="0"/>
              <a:t>For web applications, which browsers does your web app support?</a:t>
            </a:r>
          </a:p>
          <a:p>
            <a:pPr lvl="1"/>
            <a:r>
              <a:rPr lang="en-US" dirty="0"/>
              <a:t>Which operating systems does your program run on?</a:t>
            </a:r>
          </a:p>
          <a:p>
            <a:r>
              <a:rPr lang="en-US" dirty="0"/>
              <a:t>Accessibility</a:t>
            </a:r>
          </a:p>
          <a:p>
            <a:pPr lvl="1"/>
            <a:r>
              <a:rPr lang="en-US" dirty="0"/>
              <a:t>What disabilities do we need to consider? Some examples include visual impairment, color blindness, impaired hearing, dyslexia, dementia, autism, loss of limbs, mobility issues and the list goes on.</a:t>
            </a:r>
          </a:p>
          <a:p>
            <a:pPr lvl="1"/>
            <a:r>
              <a:rPr lang="en-US" dirty="0"/>
              <a:t>Is the functionality Perceivable, Understandable, Operable and Robust?</a:t>
            </a:r>
          </a:p>
        </p:txBody>
      </p:sp>
      <p:sp>
        <p:nvSpPr>
          <p:cNvPr id="5" name="Rectangle 4">
            <a:extLst>
              <a:ext uri="{FF2B5EF4-FFF2-40B4-BE49-F238E27FC236}">
                <a16:creationId xmlns:a16="http://schemas.microsoft.com/office/drawing/2014/main" id="{3DB3F772-C6D9-4F09-A305-315FD3F1E10D}"/>
              </a:ext>
            </a:extLst>
          </p:cNvPr>
          <p:cNvSpPr/>
          <p:nvPr/>
        </p:nvSpPr>
        <p:spPr>
          <a:xfrm>
            <a:off x="182881" y="-212463"/>
            <a:ext cx="1243402" cy="1683570"/>
          </a:xfrm>
          <a:prstGeom prst="rect">
            <a:avLst/>
          </a:prstGeom>
          <a:blipFill>
            <a:blip r:embed="rId3">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84750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11721-83E1-4388-8B1F-84F85E2B2D7C}"/>
              </a:ext>
            </a:extLst>
          </p:cNvPr>
          <p:cNvSpPr>
            <a:spLocks noGrp="1"/>
          </p:cNvSpPr>
          <p:nvPr>
            <p:ph type="title"/>
          </p:nvPr>
        </p:nvSpPr>
        <p:spPr/>
        <p:txBody>
          <a:bodyPr/>
          <a:lstStyle/>
          <a:p>
            <a:r>
              <a:rPr lang="en-US" dirty="0"/>
              <a:t>Check us out at www.savvyquAlity.com</a:t>
            </a:r>
          </a:p>
        </p:txBody>
      </p:sp>
      <p:sp>
        <p:nvSpPr>
          <p:cNvPr id="3" name="Content Placeholder 2">
            <a:extLst>
              <a:ext uri="{FF2B5EF4-FFF2-40B4-BE49-F238E27FC236}">
                <a16:creationId xmlns:a16="http://schemas.microsoft.com/office/drawing/2014/main" id="{0B9899B9-68B4-4D7A-8367-612C1B8ACFB1}"/>
              </a:ext>
            </a:extLst>
          </p:cNvPr>
          <p:cNvSpPr>
            <a:spLocks noGrp="1"/>
          </p:cNvSpPr>
          <p:nvPr>
            <p:ph idx="1"/>
          </p:nvPr>
        </p:nvSpPr>
        <p:spPr>
          <a:xfrm>
            <a:off x="581192" y="2180496"/>
            <a:ext cx="11029615" cy="4349396"/>
          </a:xfrm>
        </p:spPr>
        <p:txBody>
          <a:bodyPr anchor="t" anchorCtr="0">
            <a:normAutofit fontScale="85000" lnSpcReduction="10000"/>
          </a:bodyPr>
          <a:lstStyle/>
          <a:p>
            <a:r>
              <a:rPr lang="en-US" sz="2800" dirty="0"/>
              <a:t>Free Templates (</a:t>
            </a:r>
            <a:r>
              <a:rPr lang="en-US" sz="2600" dirty="0"/>
              <a:t>including two supporting this session)</a:t>
            </a:r>
            <a:r>
              <a:rPr lang="en-US" sz="2800" dirty="0"/>
              <a:t>:</a:t>
            </a:r>
          </a:p>
          <a:p>
            <a:pPr lvl="1"/>
            <a:r>
              <a:rPr lang="en-US" sz="2400" b="1" dirty="0"/>
              <a:t>Testable Requirements Scorecard </a:t>
            </a:r>
            <a:r>
              <a:rPr lang="en-US" sz="2400" dirty="0"/>
              <a:t>– score your user stories and acceptance criteria for testability</a:t>
            </a:r>
          </a:p>
          <a:p>
            <a:pPr lvl="1"/>
            <a:r>
              <a:rPr lang="en-US" sz="2400" b="1" dirty="0"/>
              <a:t>Testable Requirements Article </a:t>
            </a:r>
            <a:r>
              <a:rPr lang="en-US" sz="2400" dirty="0"/>
              <a:t>– On-Track Requirements:  How to evaluate requirements for testability by Rodger D. Drabick, CQA, CSTE</a:t>
            </a:r>
          </a:p>
          <a:p>
            <a:pPr lvl="1"/>
            <a:r>
              <a:rPr lang="en-US" sz="2400" dirty="0"/>
              <a:t>Many other Planning, Design, Status Reporting, Project Closeout templates – ALL FREE!</a:t>
            </a:r>
          </a:p>
          <a:p>
            <a:r>
              <a:rPr lang="en-US" sz="2600" dirty="0"/>
              <a:t>First 20 email requests will get a </a:t>
            </a:r>
            <a:r>
              <a:rPr lang="en-US" sz="2600" b="1" dirty="0"/>
              <a:t>FREE</a:t>
            </a:r>
            <a:r>
              <a:rPr lang="en-US" sz="2600" dirty="0"/>
              <a:t> copy of my Book </a:t>
            </a:r>
            <a:r>
              <a:rPr lang="en-US" sz="2600" i="1" dirty="0"/>
              <a:t>“Quality Assurance 101:  Best Practices Made Easy”</a:t>
            </a:r>
          </a:p>
          <a:p>
            <a:pPr lvl="1"/>
            <a:r>
              <a:rPr lang="en-US" sz="2400" dirty="0"/>
              <a:t>Email </a:t>
            </a:r>
            <a:r>
              <a:rPr lang="en-US" sz="2400" dirty="0">
                <a:hlinkClick r:id="rId3"/>
              </a:rPr>
              <a:t>rachelle.m.rood@gmail.com</a:t>
            </a:r>
            <a:r>
              <a:rPr lang="en-US" sz="2400" dirty="0"/>
              <a:t> with shipping information.  First 20 emailers will get a </a:t>
            </a:r>
            <a:r>
              <a:rPr lang="en-US" sz="2400" b="1" i="1" dirty="0"/>
              <a:t>free</a:t>
            </a:r>
            <a:r>
              <a:rPr lang="en-US" sz="2400" dirty="0"/>
              <a:t> copy.</a:t>
            </a:r>
          </a:p>
          <a:p>
            <a:pPr lvl="1"/>
            <a:r>
              <a:rPr lang="en-US" sz="2800" dirty="0"/>
              <a:t>An Amazon review once you’ve read it is always appreciated.  It helps readers find our content!</a:t>
            </a:r>
          </a:p>
        </p:txBody>
      </p:sp>
    </p:spTree>
    <p:extLst>
      <p:ext uri="{BB962C8B-B14F-4D97-AF65-F5344CB8AC3E}">
        <p14:creationId xmlns:p14="http://schemas.microsoft.com/office/powerpoint/2010/main" val="3371779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56F9-8B74-4370-B945-02612F3B4EC7}"/>
              </a:ext>
            </a:extLst>
          </p:cNvPr>
          <p:cNvSpPr>
            <a:spLocks noGrp="1"/>
          </p:cNvSpPr>
          <p:nvPr>
            <p:ph type="title"/>
          </p:nvPr>
        </p:nvSpPr>
        <p:spPr/>
        <p:txBody>
          <a:bodyPr/>
          <a:lstStyle/>
          <a:p>
            <a:r>
              <a:rPr lang="en-US" dirty="0"/>
              <a:t>Questions and answers</a:t>
            </a:r>
          </a:p>
        </p:txBody>
      </p:sp>
      <p:pic>
        <p:nvPicPr>
          <p:cNvPr id="6" name="Picture 5">
            <a:extLst>
              <a:ext uri="{FF2B5EF4-FFF2-40B4-BE49-F238E27FC236}">
                <a16:creationId xmlns:a16="http://schemas.microsoft.com/office/drawing/2014/main" id="{4C71E89E-4A61-4803-AAA4-691A3560C23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45539" y="546992"/>
            <a:ext cx="6300922" cy="4537524"/>
          </a:xfrm>
          <a:prstGeom prst="rect">
            <a:avLst/>
          </a:prstGeom>
        </p:spPr>
      </p:pic>
      <p:sp>
        <p:nvSpPr>
          <p:cNvPr id="7" name="TextBox 6">
            <a:extLst>
              <a:ext uri="{FF2B5EF4-FFF2-40B4-BE49-F238E27FC236}">
                <a16:creationId xmlns:a16="http://schemas.microsoft.com/office/drawing/2014/main" id="{A55E032A-A038-4A4F-9C6A-3448DBDD0B4F}"/>
              </a:ext>
            </a:extLst>
          </p:cNvPr>
          <p:cNvSpPr txBox="1"/>
          <p:nvPr/>
        </p:nvSpPr>
        <p:spPr>
          <a:xfrm>
            <a:off x="2945539" y="5159482"/>
            <a:ext cx="6300922" cy="230832"/>
          </a:xfrm>
          <a:prstGeom prst="rect">
            <a:avLst/>
          </a:prstGeom>
          <a:noFill/>
        </p:spPr>
        <p:txBody>
          <a:bodyPr wrap="square" rtlCol="0">
            <a:spAutoFit/>
          </a:bodyPr>
          <a:lstStyle/>
          <a:p>
            <a:r>
              <a:rPr lang="en-US" sz="900" dirty="0">
                <a:hlinkClick r:id="rId3" tooltip="https://freepngimg.com/png/85354-text-question-blog-questions-logo-any"/>
              </a:rPr>
              <a:t>This Photo</a:t>
            </a:r>
            <a:r>
              <a:rPr lang="en-US" sz="900" dirty="0"/>
              <a:t> by Unknown Author is licensed under </a:t>
            </a:r>
            <a:r>
              <a:rPr lang="en-US" sz="900" dirty="0">
                <a:hlinkClick r:id="rId3" tooltip="https://creativecommons.org/licenses/by-nc/3.0/"/>
              </a:rPr>
              <a:t>CC BY-NC</a:t>
            </a:r>
            <a:endParaRPr lang="en-US" sz="900" dirty="0"/>
          </a:p>
        </p:txBody>
      </p:sp>
    </p:spTree>
    <p:extLst>
      <p:ext uri="{BB962C8B-B14F-4D97-AF65-F5344CB8AC3E}">
        <p14:creationId xmlns:p14="http://schemas.microsoft.com/office/powerpoint/2010/main" val="69072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389A-5BFF-4CD2-A2E9-9EE903AB8EC1}"/>
              </a:ext>
            </a:extLst>
          </p:cNvPr>
          <p:cNvSpPr>
            <a:spLocks noGrp="1"/>
          </p:cNvSpPr>
          <p:nvPr>
            <p:ph type="title"/>
          </p:nvPr>
        </p:nvSpPr>
        <p:spPr/>
        <p:txBody>
          <a:bodyPr/>
          <a:lstStyle/>
          <a:p>
            <a:r>
              <a:rPr lang="en-US" dirty="0"/>
              <a:t>Common user story challenges</a:t>
            </a:r>
          </a:p>
        </p:txBody>
      </p:sp>
      <p:sp>
        <p:nvSpPr>
          <p:cNvPr id="3" name="Content Placeholder 2">
            <a:extLst>
              <a:ext uri="{FF2B5EF4-FFF2-40B4-BE49-F238E27FC236}">
                <a16:creationId xmlns:a16="http://schemas.microsoft.com/office/drawing/2014/main" id="{42FC0058-8E1C-4101-BBD4-C4D4BCA2B0F2}"/>
              </a:ext>
            </a:extLst>
          </p:cNvPr>
          <p:cNvSpPr>
            <a:spLocks noGrp="1"/>
          </p:cNvSpPr>
          <p:nvPr>
            <p:ph sz="half" idx="1"/>
          </p:nvPr>
        </p:nvSpPr>
        <p:spPr/>
        <p:txBody>
          <a:bodyPr/>
          <a:lstStyle/>
          <a:p>
            <a:r>
              <a:rPr lang="en-US" dirty="0"/>
              <a:t>Development say they aren’t “good” enough or lacking information they need</a:t>
            </a:r>
          </a:p>
          <a:p>
            <a:r>
              <a:rPr lang="en-US" dirty="0"/>
              <a:t>Stories are written from a perspective other than the customer or end-user perspective</a:t>
            </a:r>
          </a:p>
          <a:p>
            <a:r>
              <a:rPr lang="en-US" dirty="0"/>
              <a:t>Stories are improperly “sliced” or don’t deliver value</a:t>
            </a:r>
          </a:p>
          <a:p>
            <a:r>
              <a:rPr lang="en-US" dirty="0"/>
              <a:t>Don’t contain the right level of detail (too much, too little), doesn’t include the “why”</a:t>
            </a:r>
          </a:p>
        </p:txBody>
      </p:sp>
      <p:sp>
        <p:nvSpPr>
          <p:cNvPr id="4" name="Content Placeholder 3">
            <a:extLst>
              <a:ext uri="{FF2B5EF4-FFF2-40B4-BE49-F238E27FC236}">
                <a16:creationId xmlns:a16="http://schemas.microsoft.com/office/drawing/2014/main" id="{7DB1FEEB-A79B-42F5-BE0B-E9A14EE19121}"/>
              </a:ext>
            </a:extLst>
          </p:cNvPr>
          <p:cNvSpPr>
            <a:spLocks noGrp="1"/>
          </p:cNvSpPr>
          <p:nvPr>
            <p:ph sz="half" idx="2"/>
          </p:nvPr>
        </p:nvSpPr>
        <p:spPr/>
        <p:txBody>
          <a:bodyPr/>
          <a:lstStyle/>
          <a:p>
            <a:r>
              <a:rPr lang="en-US" dirty="0"/>
              <a:t>Missing or Inappropriate Acceptance Criteria</a:t>
            </a:r>
          </a:p>
          <a:p>
            <a:pPr lvl="1"/>
            <a:r>
              <a:rPr lang="en-US" dirty="0"/>
              <a:t>Don’t include boundaries for testing</a:t>
            </a:r>
          </a:p>
          <a:p>
            <a:pPr lvl="1"/>
            <a:r>
              <a:rPr lang="en-US" dirty="0"/>
              <a:t>Specify a solution</a:t>
            </a:r>
          </a:p>
          <a:p>
            <a:pPr lvl="1"/>
            <a:r>
              <a:rPr lang="en-US" dirty="0"/>
              <a:t>Include look and feel</a:t>
            </a:r>
          </a:p>
          <a:p>
            <a:pPr lvl="1"/>
            <a:r>
              <a:rPr lang="en-US" dirty="0"/>
              <a:t>Need further clarification, have open questions or gaps</a:t>
            </a:r>
          </a:p>
          <a:p>
            <a:pPr lvl="1"/>
            <a:r>
              <a:rPr lang="en-US" dirty="0"/>
              <a:t>Don’t meet the Definition of Ready</a:t>
            </a:r>
          </a:p>
          <a:p>
            <a:pPr lvl="1"/>
            <a:r>
              <a:rPr lang="en-US" dirty="0"/>
              <a:t>Don’t include non-functional requirements</a:t>
            </a:r>
          </a:p>
          <a:p>
            <a:pPr lvl="1"/>
            <a:r>
              <a:rPr lang="en-US" dirty="0"/>
              <a:t>Were written in a silo or without collaboration</a:t>
            </a:r>
          </a:p>
          <a:p>
            <a:pPr lvl="1"/>
            <a:r>
              <a:rPr lang="en-US" dirty="0"/>
              <a:t>Only cover “Happy Path”!</a:t>
            </a:r>
          </a:p>
        </p:txBody>
      </p:sp>
    </p:spTree>
    <p:extLst>
      <p:ext uri="{BB962C8B-B14F-4D97-AF65-F5344CB8AC3E}">
        <p14:creationId xmlns:p14="http://schemas.microsoft.com/office/powerpoint/2010/main" val="196744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4" y="3505095"/>
            <a:ext cx="3449191" cy="2629006"/>
          </a:xfrm>
        </p:spPr>
        <p:txBody>
          <a:bodyPr>
            <a:normAutofit/>
          </a:bodyPr>
          <a:lstStyle/>
          <a:p>
            <a:r>
              <a:rPr lang="en-US" dirty="0">
                <a:solidFill>
                  <a:schemeClr val="bg2"/>
                </a:solidFill>
              </a:rPr>
              <a:t>Savvyquality.com</a:t>
            </a:r>
          </a:p>
          <a:p>
            <a:r>
              <a:rPr lang="en-US" dirty="0">
                <a:solidFill>
                  <a:schemeClr val="bg2"/>
                </a:solidFill>
              </a:rPr>
              <a:t>Rachelle.m.rood@gmail.com</a:t>
            </a:r>
          </a:p>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7BC9-34AA-40E6-ACC3-B28F203FED4C}"/>
              </a:ext>
            </a:extLst>
          </p:cNvPr>
          <p:cNvSpPr>
            <a:spLocks noGrp="1"/>
          </p:cNvSpPr>
          <p:nvPr>
            <p:ph type="title"/>
          </p:nvPr>
        </p:nvSpPr>
        <p:spPr/>
        <p:txBody>
          <a:bodyPr/>
          <a:lstStyle/>
          <a:p>
            <a:r>
              <a:rPr lang="en-US" dirty="0"/>
              <a:t>Appendix B</a:t>
            </a:r>
          </a:p>
        </p:txBody>
      </p:sp>
      <p:sp>
        <p:nvSpPr>
          <p:cNvPr id="3" name="Content Placeholder 2">
            <a:extLst>
              <a:ext uri="{FF2B5EF4-FFF2-40B4-BE49-F238E27FC236}">
                <a16:creationId xmlns:a16="http://schemas.microsoft.com/office/drawing/2014/main" id="{4774EA9C-8E87-4B81-9C93-534808ACB709}"/>
              </a:ext>
            </a:extLst>
          </p:cNvPr>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https://www.youtube.com/watch?v=IYw7FqsY_RA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http://codesqueeze.com/the-7-software-ilities-you-need-to-know/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https://www.modernanalyst.com/Resources/Articles/tabid/115/ID/5451/Requirements-Gathering-meets-Accessibility-Needs.aspx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https://agilephilosophy.com/2015/04/17/the-life-of-a-user-story/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https://www.pluralsight.com/guides/ensuring-requirements-are-testable-in-agile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https://corebts.com/blog/how-to-identify-good-bad-agile-user-stories/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https://agilevelocity.com/evolution-of-a-user-story/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https://uxdesign.cc/the-story-of-user-stories-part-1-e1c8e4995f7f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https://techbeacon.com/app-dev-testing/agile-leaders-guide-writing-user-stories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https://www.youtube.com/watch?v=rh3AUDS_bMA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https://www.codescience.com/blog/2020/the-5-ps-of-a-testable-user-story/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https://www.pluralsight.com/guides/refine-user-stories-and-acceptance-criteria-with-agile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https://www.agilealliance.org/glossary/invest/</a:t>
            </a:r>
          </a:p>
          <a:p>
            <a:endParaRPr lang="en-US" dirty="0"/>
          </a:p>
        </p:txBody>
      </p:sp>
    </p:spTree>
    <p:extLst>
      <p:ext uri="{BB962C8B-B14F-4D97-AF65-F5344CB8AC3E}">
        <p14:creationId xmlns:p14="http://schemas.microsoft.com/office/powerpoint/2010/main" val="60963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78C2-AE43-4557-B0C2-3DBF84A6139B}"/>
              </a:ext>
            </a:extLst>
          </p:cNvPr>
          <p:cNvSpPr>
            <a:spLocks noGrp="1"/>
          </p:cNvSpPr>
          <p:nvPr>
            <p:ph type="title"/>
          </p:nvPr>
        </p:nvSpPr>
        <p:spPr/>
        <p:txBody>
          <a:bodyPr/>
          <a:lstStyle/>
          <a:p>
            <a:r>
              <a:rPr lang="en-US" dirty="0"/>
              <a:t>The anatomy of testable User Stories</a:t>
            </a:r>
          </a:p>
        </p:txBody>
      </p:sp>
      <p:sp>
        <p:nvSpPr>
          <p:cNvPr id="3" name="Text Placeholder 2">
            <a:extLst>
              <a:ext uri="{FF2B5EF4-FFF2-40B4-BE49-F238E27FC236}">
                <a16:creationId xmlns:a16="http://schemas.microsoft.com/office/drawing/2014/main" id="{0EA188FF-19F1-48E4-A9CF-27120F1A1526}"/>
              </a:ext>
            </a:extLst>
          </p:cNvPr>
          <p:cNvSpPr>
            <a:spLocks noGrp="1"/>
          </p:cNvSpPr>
          <p:nvPr>
            <p:ph type="body" idx="1"/>
          </p:nvPr>
        </p:nvSpPr>
        <p:spPr/>
        <p:txBody>
          <a:bodyPr/>
          <a:lstStyle/>
          <a:p>
            <a:r>
              <a:rPr lang="en-US" dirty="0"/>
              <a:t>Role, Goal, Benefit Format</a:t>
            </a:r>
          </a:p>
        </p:txBody>
      </p:sp>
      <p:sp>
        <p:nvSpPr>
          <p:cNvPr id="4" name="Content Placeholder 3">
            <a:extLst>
              <a:ext uri="{FF2B5EF4-FFF2-40B4-BE49-F238E27FC236}">
                <a16:creationId xmlns:a16="http://schemas.microsoft.com/office/drawing/2014/main" id="{3C38C9C9-8747-42DA-A38A-AFB187ED5F2F}"/>
              </a:ext>
            </a:extLst>
          </p:cNvPr>
          <p:cNvSpPr>
            <a:spLocks noGrp="1"/>
          </p:cNvSpPr>
          <p:nvPr>
            <p:ph sz="half" idx="2"/>
          </p:nvPr>
        </p:nvSpPr>
        <p:spPr/>
        <p:txBody>
          <a:bodyPr>
            <a:normAutofit lnSpcReduction="10000"/>
          </a:bodyPr>
          <a:lstStyle/>
          <a:p>
            <a:pPr marL="0" indent="0">
              <a:buNone/>
            </a:pPr>
            <a:r>
              <a:rPr lang="en-US" dirty="0"/>
              <a:t>As a [type of user] I want [some feature] so that [some reason and value].</a:t>
            </a:r>
          </a:p>
          <a:p>
            <a:r>
              <a:rPr lang="en-US" dirty="0"/>
              <a:t>Keeps focus on who, what and why</a:t>
            </a:r>
          </a:p>
          <a:p>
            <a:r>
              <a:rPr lang="en-US" dirty="0"/>
              <a:t>Helps to avoid including solution information or suggestions</a:t>
            </a:r>
          </a:p>
          <a:p>
            <a:pPr marL="0" indent="0">
              <a:buNone/>
            </a:pPr>
            <a:r>
              <a:rPr lang="en-US" dirty="0"/>
              <a:t>Role (who) – who benefits from this function</a:t>
            </a:r>
          </a:p>
          <a:p>
            <a:pPr marL="0" indent="0">
              <a:buNone/>
            </a:pPr>
            <a:r>
              <a:rPr lang="en-US" dirty="0"/>
              <a:t>Goal (what) – what the user wants</a:t>
            </a:r>
          </a:p>
          <a:p>
            <a:pPr marL="0" indent="0">
              <a:buNone/>
            </a:pPr>
            <a:r>
              <a:rPr lang="en-US" dirty="0"/>
              <a:t>Benefit (why) – the value the user will get from it</a:t>
            </a:r>
          </a:p>
          <a:p>
            <a:endParaRPr lang="en-US" dirty="0"/>
          </a:p>
        </p:txBody>
      </p:sp>
      <p:sp>
        <p:nvSpPr>
          <p:cNvPr id="5" name="Text Placeholder 4">
            <a:extLst>
              <a:ext uri="{FF2B5EF4-FFF2-40B4-BE49-F238E27FC236}">
                <a16:creationId xmlns:a16="http://schemas.microsoft.com/office/drawing/2014/main" id="{2ABCBF11-A382-48E5-8946-8E41AE255E53}"/>
              </a:ext>
            </a:extLst>
          </p:cNvPr>
          <p:cNvSpPr>
            <a:spLocks noGrp="1"/>
          </p:cNvSpPr>
          <p:nvPr>
            <p:ph type="body" sz="quarter" idx="3"/>
          </p:nvPr>
        </p:nvSpPr>
        <p:spPr/>
        <p:txBody>
          <a:bodyPr/>
          <a:lstStyle/>
          <a:p>
            <a:r>
              <a:rPr lang="en-US" dirty="0"/>
              <a:t>The 3 C’s of a User Story</a:t>
            </a:r>
          </a:p>
        </p:txBody>
      </p:sp>
      <p:sp>
        <p:nvSpPr>
          <p:cNvPr id="6" name="Content Placeholder 5">
            <a:extLst>
              <a:ext uri="{FF2B5EF4-FFF2-40B4-BE49-F238E27FC236}">
                <a16:creationId xmlns:a16="http://schemas.microsoft.com/office/drawing/2014/main" id="{6CBBD87E-7C74-43FA-8153-E1B9E6625048}"/>
              </a:ext>
            </a:extLst>
          </p:cNvPr>
          <p:cNvSpPr>
            <a:spLocks noGrp="1"/>
          </p:cNvSpPr>
          <p:nvPr>
            <p:ph sz="quarter" idx="4"/>
          </p:nvPr>
        </p:nvSpPr>
        <p:spPr/>
        <p:txBody>
          <a:bodyPr>
            <a:normAutofit lnSpcReduction="10000"/>
          </a:bodyPr>
          <a:lstStyle/>
          <a:p>
            <a:r>
              <a:rPr lang="en-US" dirty="0"/>
              <a:t>Card</a:t>
            </a:r>
          </a:p>
          <a:p>
            <a:r>
              <a:rPr lang="en-US" dirty="0"/>
              <a:t>Conversation</a:t>
            </a:r>
          </a:p>
          <a:p>
            <a:r>
              <a:rPr lang="en-US" dirty="0"/>
              <a:t>Confirmation = testable acceptance criteria</a:t>
            </a:r>
          </a:p>
        </p:txBody>
      </p:sp>
    </p:spTree>
    <p:extLst>
      <p:ext uri="{BB962C8B-B14F-4D97-AF65-F5344CB8AC3E}">
        <p14:creationId xmlns:p14="http://schemas.microsoft.com/office/powerpoint/2010/main" val="221840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DDDD-0C16-46CB-85D5-2FF0E8FBC2BB}"/>
              </a:ext>
            </a:extLst>
          </p:cNvPr>
          <p:cNvSpPr>
            <a:spLocks noGrp="1"/>
          </p:cNvSpPr>
          <p:nvPr>
            <p:ph type="title"/>
          </p:nvPr>
        </p:nvSpPr>
        <p:spPr/>
        <p:txBody>
          <a:bodyPr/>
          <a:lstStyle/>
          <a:p>
            <a:r>
              <a:rPr lang="en-US" dirty="0"/>
              <a:t>The anatomy of testable User Stories</a:t>
            </a:r>
          </a:p>
        </p:txBody>
      </p:sp>
      <p:sp>
        <p:nvSpPr>
          <p:cNvPr id="3" name="Text Placeholder 2">
            <a:extLst>
              <a:ext uri="{FF2B5EF4-FFF2-40B4-BE49-F238E27FC236}">
                <a16:creationId xmlns:a16="http://schemas.microsoft.com/office/drawing/2014/main" id="{888B0A5F-945B-4F3C-804B-56FA577E6CF6}"/>
              </a:ext>
            </a:extLst>
          </p:cNvPr>
          <p:cNvSpPr>
            <a:spLocks noGrp="1"/>
          </p:cNvSpPr>
          <p:nvPr>
            <p:ph type="body" idx="1"/>
          </p:nvPr>
        </p:nvSpPr>
        <p:spPr/>
        <p:txBody>
          <a:bodyPr/>
          <a:lstStyle/>
          <a:p>
            <a:r>
              <a:rPr lang="en-US" dirty="0"/>
              <a:t>INVEST</a:t>
            </a:r>
          </a:p>
        </p:txBody>
      </p:sp>
      <p:sp>
        <p:nvSpPr>
          <p:cNvPr id="4" name="Content Placeholder 3">
            <a:extLst>
              <a:ext uri="{FF2B5EF4-FFF2-40B4-BE49-F238E27FC236}">
                <a16:creationId xmlns:a16="http://schemas.microsoft.com/office/drawing/2014/main" id="{00F805A2-3920-4593-9019-E5E120751A94}"/>
              </a:ext>
            </a:extLst>
          </p:cNvPr>
          <p:cNvSpPr>
            <a:spLocks noGrp="1"/>
          </p:cNvSpPr>
          <p:nvPr>
            <p:ph sz="half" idx="2"/>
          </p:nvPr>
        </p:nvSpPr>
        <p:spPr>
          <a:xfrm>
            <a:off x="581194" y="2926052"/>
            <a:ext cx="5393100" cy="3700659"/>
          </a:xfrm>
        </p:spPr>
        <p:txBody>
          <a:bodyPr>
            <a:normAutofit/>
          </a:bodyPr>
          <a:lstStyle/>
          <a:p>
            <a:pPr marL="0" indent="0">
              <a:buNone/>
            </a:pPr>
            <a:r>
              <a:rPr lang="en-US" dirty="0"/>
              <a:t>A method to evaluate the quality of a user story</a:t>
            </a:r>
          </a:p>
          <a:p>
            <a:pPr algn="l">
              <a:buFont typeface="Arial" panose="020B0604020202020204" pitchFamily="34" charset="0"/>
              <a:buChar char="•"/>
            </a:pPr>
            <a:r>
              <a:rPr lang="en-US" b="0" i="0" dirty="0">
                <a:solidFill>
                  <a:srgbClr val="333333"/>
                </a:solidFill>
                <a:effectLst/>
                <a:latin typeface="sofia-pro"/>
              </a:rPr>
              <a:t>“I” ndependent (of all others)</a:t>
            </a:r>
          </a:p>
          <a:p>
            <a:pPr algn="l">
              <a:buFont typeface="Arial" panose="020B0604020202020204" pitchFamily="34" charset="0"/>
              <a:buChar char="•"/>
            </a:pPr>
            <a:r>
              <a:rPr lang="en-US" b="0" i="0" dirty="0">
                <a:solidFill>
                  <a:srgbClr val="333333"/>
                </a:solidFill>
                <a:effectLst/>
                <a:latin typeface="sofia-pro"/>
              </a:rPr>
              <a:t>“N” egotiable (not a specific contract for features)</a:t>
            </a:r>
          </a:p>
          <a:p>
            <a:pPr algn="l">
              <a:buFont typeface="Arial" panose="020B0604020202020204" pitchFamily="34" charset="0"/>
              <a:buChar char="•"/>
            </a:pPr>
            <a:r>
              <a:rPr lang="en-US" b="0" i="0" dirty="0">
                <a:solidFill>
                  <a:srgbClr val="333333"/>
                </a:solidFill>
                <a:effectLst/>
                <a:latin typeface="sofia-pro"/>
              </a:rPr>
              <a:t>“V” aluable (or </a:t>
            </a:r>
            <a:r>
              <a:rPr lang="en-US" b="0" i="0" u="none" strike="noStrike" dirty="0">
                <a:solidFill>
                  <a:srgbClr val="004E87"/>
                </a:solidFill>
                <a:effectLst/>
                <a:latin typeface="sofia-pro"/>
                <a:hlinkClick r:id="rId3"/>
              </a:rPr>
              <a:t>vertical</a:t>
            </a:r>
            <a:r>
              <a:rPr lang="en-US" b="0" i="0" dirty="0">
                <a:solidFill>
                  <a:srgbClr val="333333"/>
                </a:solidFill>
                <a:effectLst/>
                <a:latin typeface="sofia-pro"/>
              </a:rPr>
              <a:t>)</a:t>
            </a:r>
          </a:p>
          <a:p>
            <a:pPr algn="l">
              <a:buFont typeface="Arial" panose="020B0604020202020204" pitchFamily="34" charset="0"/>
              <a:buChar char="•"/>
            </a:pPr>
            <a:r>
              <a:rPr lang="en-US" b="0" i="0" dirty="0">
                <a:solidFill>
                  <a:srgbClr val="333333"/>
                </a:solidFill>
                <a:effectLst/>
                <a:latin typeface="sofia-pro"/>
              </a:rPr>
              <a:t>“E” stimable (to a good approximation)</a:t>
            </a:r>
          </a:p>
          <a:p>
            <a:pPr algn="l">
              <a:buFont typeface="Arial" panose="020B0604020202020204" pitchFamily="34" charset="0"/>
              <a:buChar char="•"/>
            </a:pPr>
            <a:r>
              <a:rPr lang="en-US" b="0" i="0" dirty="0">
                <a:solidFill>
                  <a:srgbClr val="333333"/>
                </a:solidFill>
                <a:effectLst/>
                <a:latin typeface="sofia-pro"/>
              </a:rPr>
              <a:t>“S” mall (so as to fit within an iteration)</a:t>
            </a:r>
          </a:p>
          <a:p>
            <a:pPr algn="l">
              <a:buFont typeface="Arial" panose="020B0604020202020204" pitchFamily="34" charset="0"/>
              <a:buChar char="•"/>
            </a:pPr>
            <a:r>
              <a:rPr lang="en-US" b="0" i="0" dirty="0">
                <a:solidFill>
                  <a:srgbClr val="333333"/>
                </a:solidFill>
                <a:effectLst/>
                <a:latin typeface="sofia-pro"/>
              </a:rPr>
              <a:t>“T” estable (in principle, even if there isn’t a test for it yet)</a:t>
            </a:r>
          </a:p>
        </p:txBody>
      </p:sp>
      <p:sp>
        <p:nvSpPr>
          <p:cNvPr id="5" name="Text Placeholder 4">
            <a:extLst>
              <a:ext uri="{FF2B5EF4-FFF2-40B4-BE49-F238E27FC236}">
                <a16:creationId xmlns:a16="http://schemas.microsoft.com/office/drawing/2014/main" id="{D5596917-C514-49B0-A509-09F1BC82EBFD}"/>
              </a:ext>
            </a:extLst>
          </p:cNvPr>
          <p:cNvSpPr>
            <a:spLocks noGrp="1"/>
          </p:cNvSpPr>
          <p:nvPr>
            <p:ph type="body" sz="quarter" idx="3"/>
          </p:nvPr>
        </p:nvSpPr>
        <p:spPr/>
        <p:txBody>
          <a:bodyPr/>
          <a:lstStyle/>
          <a:p>
            <a:r>
              <a:rPr lang="en-US" dirty="0"/>
              <a:t>Supporting Documentation</a:t>
            </a:r>
          </a:p>
        </p:txBody>
      </p:sp>
      <p:sp>
        <p:nvSpPr>
          <p:cNvPr id="6" name="Content Placeholder 5">
            <a:extLst>
              <a:ext uri="{FF2B5EF4-FFF2-40B4-BE49-F238E27FC236}">
                <a16:creationId xmlns:a16="http://schemas.microsoft.com/office/drawing/2014/main" id="{73506DB9-9076-4D59-9E5E-3F6B7324CAEA}"/>
              </a:ext>
            </a:extLst>
          </p:cNvPr>
          <p:cNvSpPr>
            <a:spLocks noGrp="1"/>
          </p:cNvSpPr>
          <p:nvPr>
            <p:ph sz="quarter" idx="4"/>
          </p:nvPr>
        </p:nvSpPr>
        <p:spPr>
          <a:xfrm>
            <a:off x="6217709" y="2926052"/>
            <a:ext cx="5393100" cy="3700659"/>
          </a:xfrm>
        </p:spPr>
        <p:txBody>
          <a:bodyPr>
            <a:normAutofit/>
          </a:bodyPr>
          <a:lstStyle/>
          <a:p>
            <a:r>
              <a:rPr lang="en-US" dirty="0"/>
              <a:t>Models</a:t>
            </a:r>
          </a:p>
          <a:p>
            <a:pPr lvl="1"/>
            <a:r>
              <a:rPr lang="en-US" dirty="0"/>
              <a:t>Mockups</a:t>
            </a:r>
          </a:p>
          <a:p>
            <a:pPr lvl="1"/>
            <a:r>
              <a:rPr lang="en-US" dirty="0"/>
              <a:t>Business Rules</a:t>
            </a:r>
          </a:p>
          <a:p>
            <a:pPr lvl="1"/>
            <a:r>
              <a:rPr lang="en-US" dirty="0"/>
              <a:t>Process Flows</a:t>
            </a:r>
          </a:p>
          <a:p>
            <a:pPr lvl="1"/>
            <a:r>
              <a:rPr lang="en-US" dirty="0"/>
              <a:t>Data Flows</a:t>
            </a:r>
          </a:p>
          <a:p>
            <a:r>
              <a:rPr lang="en-US" dirty="0"/>
              <a:t>Impact Mapping</a:t>
            </a:r>
          </a:p>
          <a:p>
            <a:r>
              <a:rPr lang="en-US" dirty="0"/>
              <a:t>Risk Assessment</a:t>
            </a:r>
          </a:p>
        </p:txBody>
      </p:sp>
    </p:spTree>
    <p:extLst>
      <p:ext uri="{BB962C8B-B14F-4D97-AF65-F5344CB8AC3E}">
        <p14:creationId xmlns:p14="http://schemas.microsoft.com/office/powerpoint/2010/main" val="423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E05A-F380-4170-8F60-78C98D38F671}"/>
              </a:ext>
            </a:extLst>
          </p:cNvPr>
          <p:cNvSpPr>
            <a:spLocks noGrp="1"/>
          </p:cNvSpPr>
          <p:nvPr>
            <p:ph type="title"/>
          </p:nvPr>
        </p:nvSpPr>
        <p:spPr/>
        <p:txBody>
          <a:bodyPr/>
          <a:lstStyle/>
          <a:p>
            <a:r>
              <a:rPr lang="en-US" dirty="0"/>
              <a:t>User story lifecycle</a:t>
            </a:r>
          </a:p>
        </p:txBody>
      </p:sp>
      <p:graphicFrame>
        <p:nvGraphicFramePr>
          <p:cNvPr id="4" name="Diagram 3">
            <a:extLst>
              <a:ext uri="{FF2B5EF4-FFF2-40B4-BE49-F238E27FC236}">
                <a16:creationId xmlns:a16="http://schemas.microsoft.com/office/drawing/2014/main" id="{6D3A2F63-A841-41CE-898C-AACB0B78710D}"/>
              </a:ext>
            </a:extLst>
          </p:cNvPr>
          <p:cNvGraphicFramePr/>
          <p:nvPr>
            <p:extLst>
              <p:ext uri="{D42A27DB-BD31-4B8C-83A1-F6EECF244321}">
                <p14:modId xmlns:p14="http://schemas.microsoft.com/office/powerpoint/2010/main" val="2556884992"/>
              </p:ext>
            </p:extLst>
          </p:nvPr>
        </p:nvGraphicFramePr>
        <p:xfrm>
          <a:off x="2276398" y="1974929"/>
          <a:ext cx="7639203" cy="458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42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a:normAutofit/>
          </a:bodyPr>
          <a:lstStyle/>
          <a:p>
            <a:r>
              <a:rPr lang="en-US" dirty="0">
                <a:solidFill>
                  <a:srgbClr val="FFFEFF"/>
                </a:solidFill>
              </a:rPr>
              <a:t>Solution:  focus on testing early in the story lifecycle</a:t>
            </a:r>
          </a:p>
        </p:txBody>
      </p:sp>
      <p:graphicFrame>
        <p:nvGraphicFramePr>
          <p:cNvPr id="4" name="Content Placeholder 3" descr="icon SmartArt graphic">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3201633198"/>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34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Testing Driven Process Flows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365006348"/>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BC312244-3738-42F5-81B4-65348C7AB82E}"/>
              </a:ext>
            </a:extLst>
          </p:cNvPr>
          <p:cNvSpPr/>
          <p:nvPr/>
        </p:nvSpPr>
        <p:spPr>
          <a:xfrm>
            <a:off x="172122" y="152399"/>
            <a:ext cx="1129553" cy="943409"/>
          </a:xfrm>
          <a:prstGeom prst="rect">
            <a:avLst/>
          </a:prstGeom>
          <a:blipFill>
            <a:blip r:embed="rId9">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20932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E6D84-EECB-40AB-8307-8092E7DAEA99}"/>
              </a:ext>
            </a:extLst>
          </p:cNvPr>
          <p:cNvPicPr>
            <a:picLocks noChangeAspect="1"/>
          </p:cNvPicPr>
          <p:nvPr/>
        </p:nvPicPr>
        <p:blipFill>
          <a:blip r:embed="rId3"/>
          <a:stretch>
            <a:fillRect/>
          </a:stretch>
        </p:blipFill>
        <p:spPr>
          <a:xfrm>
            <a:off x="4316437" y="1753496"/>
            <a:ext cx="3559126" cy="4754880"/>
          </a:xfrm>
          <a:prstGeom prst="rect">
            <a:avLst/>
          </a:prstGeom>
        </p:spPr>
      </p:pic>
      <p:sp>
        <p:nvSpPr>
          <p:cNvPr id="3" name="Callout: Line 2">
            <a:extLst>
              <a:ext uri="{FF2B5EF4-FFF2-40B4-BE49-F238E27FC236}">
                <a16:creationId xmlns:a16="http://schemas.microsoft.com/office/drawing/2014/main" id="{419D45B4-D0C7-4D8A-9989-D92BED4EC486}"/>
              </a:ext>
            </a:extLst>
          </p:cNvPr>
          <p:cNvSpPr/>
          <p:nvPr/>
        </p:nvSpPr>
        <p:spPr>
          <a:xfrm>
            <a:off x="8724934" y="4283335"/>
            <a:ext cx="2334409" cy="989704"/>
          </a:xfrm>
          <a:prstGeom prst="borderCallout1">
            <a:avLst>
              <a:gd name="adj1" fmla="val 49185"/>
              <a:gd name="adj2" fmla="val 99040"/>
              <a:gd name="adj3" fmla="val 14674"/>
              <a:gd name="adj4" fmla="val -151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Callout: Line 3">
            <a:extLst>
              <a:ext uri="{FF2B5EF4-FFF2-40B4-BE49-F238E27FC236}">
                <a16:creationId xmlns:a16="http://schemas.microsoft.com/office/drawing/2014/main" id="{A6FC7A90-0EB2-47E0-9FFF-673261C1B967}"/>
              </a:ext>
            </a:extLst>
          </p:cNvPr>
          <p:cNvSpPr/>
          <p:nvPr/>
        </p:nvSpPr>
        <p:spPr>
          <a:xfrm>
            <a:off x="1613647" y="1828800"/>
            <a:ext cx="2334409" cy="989704"/>
          </a:xfrm>
          <a:prstGeom prst="borderCallout1">
            <a:avLst>
              <a:gd name="adj1" fmla="val 49185"/>
              <a:gd name="adj2" fmla="val 99040"/>
              <a:gd name="adj3" fmla="val 89674"/>
              <a:gd name="adj4" fmla="val 142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Identify other roles</a:t>
            </a:r>
          </a:p>
          <a:p>
            <a:pPr algn="ctr"/>
            <a:r>
              <a:rPr lang="en-US" sz="1600" dirty="0"/>
              <a:t>Identify security profiles</a:t>
            </a:r>
          </a:p>
        </p:txBody>
      </p:sp>
      <p:sp>
        <p:nvSpPr>
          <p:cNvPr id="5" name="Callout: Line 4">
            <a:extLst>
              <a:ext uri="{FF2B5EF4-FFF2-40B4-BE49-F238E27FC236}">
                <a16:creationId xmlns:a16="http://schemas.microsoft.com/office/drawing/2014/main" id="{A67EE70F-8B4C-4EEF-A393-25FD131A40A3}"/>
              </a:ext>
            </a:extLst>
          </p:cNvPr>
          <p:cNvSpPr/>
          <p:nvPr/>
        </p:nvSpPr>
        <p:spPr>
          <a:xfrm>
            <a:off x="4316437" y="693868"/>
            <a:ext cx="4160589" cy="989704"/>
          </a:xfrm>
          <a:prstGeom prst="borderCallout1">
            <a:avLst>
              <a:gd name="adj1" fmla="val 101359"/>
              <a:gd name="adj2" fmla="val 48104"/>
              <a:gd name="adj3" fmla="val 182065"/>
              <a:gd name="adj4" fmla="val 35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Dependent processes (approval process)</a:t>
            </a:r>
          </a:p>
          <a:p>
            <a:pPr algn="ctr"/>
            <a:r>
              <a:rPr lang="en-US" sz="1600" dirty="0"/>
              <a:t>Alternative and negative scenarios (unapproved, pending)</a:t>
            </a:r>
          </a:p>
          <a:p>
            <a:pPr algn="ctr"/>
            <a:endParaRPr lang="en-US" sz="1600" dirty="0"/>
          </a:p>
        </p:txBody>
      </p:sp>
      <p:sp>
        <p:nvSpPr>
          <p:cNvPr id="6" name="Callout: Line 5">
            <a:extLst>
              <a:ext uri="{FF2B5EF4-FFF2-40B4-BE49-F238E27FC236}">
                <a16:creationId xmlns:a16="http://schemas.microsoft.com/office/drawing/2014/main" id="{B421353E-C3F2-4424-B2C7-0B2588D77321}"/>
              </a:ext>
            </a:extLst>
          </p:cNvPr>
          <p:cNvSpPr/>
          <p:nvPr/>
        </p:nvSpPr>
        <p:spPr>
          <a:xfrm>
            <a:off x="8036928" y="3141232"/>
            <a:ext cx="3710423" cy="989704"/>
          </a:xfrm>
          <a:prstGeom prst="borderCallout1">
            <a:avLst>
              <a:gd name="adj1" fmla="val 50272"/>
              <a:gd name="adj2" fmla="val -38"/>
              <a:gd name="adj3" fmla="val 58152"/>
              <a:gd name="adj4" fmla="val -17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Data that covers all scenarios</a:t>
            </a:r>
          </a:p>
        </p:txBody>
      </p:sp>
      <p:sp>
        <p:nvSpPr>
          <p:cNvPr id="7" name="Callout: Line 6">
            <a:extLst>
              <a:ext uri="{FF2B5EF4-FFF2-40B4-BE49-F238E27FC236}">
                <a16:creationId xmlns:a16="http://schemas.microsoft.com/office/drawing/2014/main" id="{7A4B6D3F-5534-4A64-9DCB-AF3BCB9C3F1D}"/>
              </a:ext>
            </a:extLst>
          </p:cNvPr>
          <p:cNvSpPr/>
          <p:nvPr/>
        </p:nvSpPr>
        <p:spPr>
          <a:xfrm>
            <a:off x="8036928" y="4283335"/>
            <a:ext cx="3710423" cy="989704"/>
          </a:xfrm>
          <a:prstGeom prst="borderCallout1">
            <a:avLst>
              <a:gd name="adj1" fmla="val 50272"/>
              <a:gd name="adj2" fmla="val -38"/>
              <a:gd name="adj3" fmla="val 58152"/>
              <a:gd name="adj4" fmla="val -17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Boundaries, break or threshold criteria</a:t>
            </a:r>
          </a:p>
        </p:txBody>
      </p:sp>
      <p:sp>
        <p:nvSpPr>
          <p:cNvPr id="8" name="Callout: Line 7">
            <a:extLst>
              <a:ext uri="{FF2B5EF4-FFF2-40B4-BE49-F238E27FC236}">
                <a16:creationId xmlns:a16="http://schemas.microsoft.com/office/drawing/2014/main" id="{B6A9228E-6323-4A83-AB05-C44364521775}"/>
              </a:ext>
            </a:extLst>
          </p:cNvPr>
          <p:cNvSpPr/>
          <p:nvPr/>
        </p:nvSpPr>
        <p:spPr>
          <a:xfrm>
            <a:off x="1009909" y="3293631"/>
            <a:ext cx="2334409" cy="989704"/>
          </a:xfrm>
          <a:prstGeom prst="borderCallout1">
            <a:avLst>
              <a:gd name="adj1" fmla="val 49185"/>
              <a:gd name="adj2" fmla="val 99040"/>
              <a:gd name="adj3" fmla="val 215761"/>
              <a:gd name="adj4" fmla="val 156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Triggers or constraints</a:t>
            </a:r>
          </a:p>
        </p:txBody>
      </p:sp>
      <p:sp>
        <p:nvSpPr>
          <p:cNvPr id="9" name="Callout: Line 8">
            <a:extLst>
              <a:ext uri="{FF2B5EF4-FFF2-40B4-BE49-F238E27FC236}">
                <a16:creationId xmlns:a16="http://schemas.microsoft.com/office/drawing/2014/main" id="{16645049-B7C1-4A40-9CF2-7D5C3DFBC626}"/>
              </a:ext>
            </a:extLst>
          </p:cNvPr>
          <p:cNvSpPr/>
          <p:nvPr/>
        </p:nvSpPr>
        <p:spPr>
          <a:xfrm>
            <a:off x="8847682" y="5705138"/>
            <a:ext cx="3082549" cy="989704"/>
          </a:xfrm>
          <a:prstGeom prst="borderCallout1">
            <a:avLst>
              <a:gd name="adj1" fmla="val 43750"/>
              <a:gd name="adj2" fmla="val -960"/>
              <a:gd name="adj3" fmla="val 34239"/>
              <a:gd name="adj4" fmla="val -36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Detail expected results</a:t>
            </a:r>
          </a:p>
          <a:p>
            <a:pPr algn="ctr"/>
            <a:r>
              <a:rPr lang="en-US" sz="1600" dirty="0"/>
              <a:t>Negative results (ie. Generating a check on non-payroll dates)</a:t>
            </a:r>
          </a:p>
        </p:txBody>
      </p:sp>
      <p:sp>
        <p:nvSpPr>
          <p:cNvPr id="10" name="Callout: Line 9">
            <a:extLst>
              <a:ext uri="{FF2B5EF4-FFF2-40B4-BE49-F238E27FC236}">
                <a16:creationId xmlns:a16="http://schemas.microsoft.com/office/drawing/2014/main" id="{1154DDCC-3055-4F77-B148-94CB849E9A52}"/>
              </a:ext>
            </a:extLst>
          </p:cNvPr>
          <p:cNvSpPr/>
          <p:nvPr/>
        </p:nvSpPr>
        <p:spPr>
          <a:xfrm>
            <a:off x="261770" y="5273040"/>
            <a:ext cx="3082548" cy="989704"/>
          </a:xfrm>
          <a:prstGeom prst="borderCallout1">
            <a:avLst>
              <a:gd name="adj1" fmla="val 49185"/>
              <a:gd name="adj2" fmla="val 99040"/>
              <a:gd name="adj3" fmla="val 75285"/>
              <a:gd name="adj4" fmla="val 143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Manual processing steps</a:t>
            </a:r>
          </a:p>
        </p:txBody>
      </p:sp>
      <p:sp>
        <p:nvSpPr>
          <p:cNvPr id="14" name="Rectangle 13">
            <a:extLst>
              <a:ext uri="{FF2B5EF4-FFF2-40B4-BE49-F238E27FC236}">
                <a16:creationId xmlns:a16="http://schemas.microsoft.com/office/drawing/2014/main" id="{0E6210DE-9776-4FD7-8FB0-8A78BEC6EDEF}"/>
              </a:ext>
            </a:extLst>
          </p:cNvPr>
          <p:cNvSpPr/>
          <p:nvPr/>
        </p:nvSpPr>
        <p:spPr>
          <a:xfrm>
            <a:off x="172122" y="152399"/>
            <a:ext cx="1129553" cy="943409"/>
          </a:xfrm>
          <a:prstGeom prst="rect">
            <a:avLst/>
          </a:prstGeom>
          <a:blipFill>
            <a:blip r:embed="rId4">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64265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0F6B-84EB-4D3D-840A-D09E66D50A93}"/>
              </a:ext>
            </a:extLst>
          </p:cNvPr>
          <p:cNvSpPr>
            <a:spLocks noGrp="1"/>
          </p:cNvSpPr>
          <p:nvPr>
            <p:ph type="title"/>
          </p:nvPr>
        </p:nvSpPr>
        <p:spPr/>
        <p:txBody>
          <a:bodyPr/>
          <a:lstStyle/>
          <a:p>
            <a:r>
              <a:rPr lang="en-US" dirty="0"/>
              <a:t>The definition and Format of acceptance criteria</a:t>
            </a:r>
          </a:p>
        </p:txBody>
      </p:sp>
      <p:sp>
        <p:nvSpPr>
          <p:cNvPr id="7" name="TextBox 6">
            <a:extLst>
              <a:ext uri="{FF2B5EF4-FFF2-40B4-BE49-F238E27FC236}">
                <a16:creationId xmlns:a16="http://schemas.microsoft.com/office/drawing/2014/main" id="{6F5ED80F-E661-4B4F-ABCA-839594AB86FE}"/>
              </a:ext>
            </a:extLst>
          </p:cNvPr>
          <p:cNvSpPr txBox="1"/>
          <p:nvPr/>
        </p:nvSpPr>
        <p:spPr>
          <a:xfrm>
            <a:off x="575894" y="2055148"/>
            <a:ext cx="11106911" cy="1077218"/>
          </a:xfrm>
          <a:prstGeom prst="rect">
            <a:avLst/>
          </a:prstGeom>
          <a:noFill/>
        </p:spPr>
        <p:txBody>
          <a:bodyPr wrap="square">
            <a:spAutoFit/>
          </a:bodyPr>
          <a:lstStyle/>
          <a:p>
            <a:pPr marL="0" indent="0">
              <a:buNone/>
            </a:pPr>
            <a:r>
              <a:rPr lang="en-US" sz="3200" b="1" dirty="0">
                <a:solidFill>
                  <a:schemeClr val="accent3">
                    <a:lumMod val="75000"/>
                  </a:schemeClr>
                </a:solidFill>
              </a:rPr>
              <a:t>Agreed</a:t>
            </a:r>
            <a:r>
              <a:rPr lang="en-US" sz="3200" dirty="0"/>
              <a:t> upon criteria that, when present, </a:t>
            </a:r>
            <a:r>
              <a:rPr lang="en-US" sz="3200" b="1" dirty="0">
                <a:solidFill>
                  <a:schemeClr val="accent3">
                    <a:lumMod val="75000"/>
                  </a:schemeClr>
                </a:solidFill>
              </a:rPr>
              <a:t>confirms</a:t>
            </a:r>
            <a:r>
              <a:rPr lang="en-US" sz="3200" dirty="0"/>
              <a:t> any piece of work is “</a:t>
            </a:r>
            <a:r>
              <a:rPr lang="en-US" sz="3200" b="1" dirty="0">
                <a:solidFill>
                  <a:schemeClr val="accent3">
                    <a:lumMod val="75000"/>
                  </a:schemeClr>
                </a:solidFill>
              </a:rPr>
              <a:t>done</a:t>
            </a:r>
            <a:r>
              <a:rPr lang="en-US" sz="3200" dirty="0"/>
              <a:t>” and working as the </a:t>
            </a:r>
            <a:r>
              <a:rPr lang="en-US" sz="3200" b="1" dirty="0">
                <a:solidFill>
                  <a:schemeClr val="accent3">
                    <a:lumMod val="75000"/>
                  </a:schemeClr>
                </a:solidFill>
              </a:rPr>
              <a:t>user</a:t>
            </a:r>
            <a:r>
              <a:rPr lang="en-US" sz="3200" dirty="0"/>
              <a:t> intended.</a:t>
            </a:r>
          </a:p>
        </p:txBody>
      </p:sp>
      <p:sp>
        <p:nvSpPr>
          <p:cNvPr id="8" name="TextBox 7">
            <a:extLst>
              <a:ext uri="{FF2B5EF4-FFF2-40B4-BE49-F238E27FC236}">
                <a16:creationId xmlns:a16="http://schemas.microsoft.com/office/drawing/2014/main" id="{15039B31-AAD9-4BC6-AF00-F1E2DDD9F8BA}"/>
              </a:ext>
            </a:extLst>
          </p:cNvPr>
          <p:cNvSpPr txBox="1"/>
          <p:nvPr/>
        </p:nvSpPr>
        <p:spPr>
          <a:xfrm>
            <a:off x="1162385" y="3205790"/>
            <a:ext cx="11029615" cy="3588034"/>
          </a:xfrm>
          <a:prstGeom prst="rect">
            <a:avLst/>
          </a:prstGeom>
          <a:noFill/>
        </p:spPr>
        <p:txBody>
          <a:bodyPr wrap="square">
            <a:spAutoFit/>
          </a:bodyPr>
          <a:lstStyle/>
          <a:p>
            <a:pPr marL="623888" indent="0">
              <a:lnSpc>
                <a:spcPct val="120000"/>
              </a:lnSpc>
              <a:spcBef>
                <a:spcPts val="0"/>
              </a:spcBef>
              <a:buNone/>
            </a:pPr>
            <a:r>
              <a:rPr lang="en-US" sz="3200" b="1" dirty="0"/>
              <a:t>Given</a:t>
            </a:r>
            <a:r>
              <a:rPr lang="en-US" sz="3200" dirty="0"/>
              <a:t> &lt;a scenario, persona or test preconditions&gt;</a:t>
            </a:r>
          </a:p>
          <a:p>
            <a:pPr marL="623888" indent="0">
              <a:lnSpc>
                <a:spcPct val="120000"/>
              </a:lnSpc>
              <a:spcBef>
                <a:spcPts val="0"/>
              </a:spcBef>
              <a:buNone/>
            </a:pPr>
            <a:r>
              <a:rPr lang="en-US" sz="3200" dirty="0"/>
              <a:t>	and/or</a:t>
            </a:r>
            <a:br>
              <a:rPr lang="en-US" sz="3200" dirty="0"/>
            </a:br>
            <a:r>
              <a:rPr lang="en-US" sz="3200" b="1" dirty="0"/>
              <a:t>When</a:t>
            </a:r>
            <a:r>
              <a:rPr lang="en-US" sz="3200" dirty="0"/>
              <a:t> &lt;action is taken, test steps&gt;</a:t>
            </a:r>
          </a:p>
          <a:p>
            <a:pPr marL="623888" indent="0">
              <a:lnSpc>
                <a:spcPct val="120000"/>
              </a:lnSpc>
              <a:spcBef>
                <a:spcPts val="0"/>
              </a:spcBef>
              <a:buNone/>
            </a:pPr>
            <a:r>
              <a:rPr lang="en-US" sz="3200" dirty="0"/>
              <a:t>	and/or</a:t>
            </a:r>
            <a:br>
              <a:rPr lang="en-US" sz="3200" dirty="0"/>
            </a:br>
            <a:r>
              <a:rPr lang="en-US" sz="3200" b="1" dirty="0"/>
              <a:t>Then</a:t>
            </a:r>
            <a:r>
              <a:rPr lang="en-US" sz="3200" dirty="0"/>
              <a:t> &lt;purpose, expect this outcome, test expected result&gt;</a:t>
            </a:r>
          </a:p>
          <a:p>
            <a:pPr marL="623888" indent="0">
              <a:lnSpc>
                <a:spcPct val="120000"/>
              </a:lnSpc>
              <a:spcBef>
                <a:spcPts val="0"/>
              </a:spcBef>
              <a:buNone/>
            </a:pPr>
            <a:r>
              <a:rPr lang="en-US" sz="3200" dirty="0"/>
              <a:t>	and</a:t>
            </a:r>
          </a:p>
        </p:txBody>
      </p:sp>
      <p:sp>
        <p:nvSpPr>
          <p:cNvPr id="10" name="Rectangle 9">
            <a:extLst>
              <a:ext uri="{FF2B5EF4-FFF2-40B4-BE49-F238E27FC236}">
                <a16:creationId xmlns:a16="http://schemas.microsoft.com/office/drawing/2014/main" id="{D9092E61-9271-42EB-8EF8-CCB72FFFCF5C}"/>
              </a:ext>
            </a:extLst>
          </p:cNvPr>
          <p:cNvSpPr/>
          <p:nvPr/>
        </p:nvSpPr>
        <p:spPr>
          <a:xfrm>
            <a:off x="139849" y="64176"/>
            <a:ext cx="1129553" cy="943409"/>
          </a:xfrm>
          <a:prstGeom prst="rect">
            <a:avLst/>
          </a:prstGeom>
          <a:blipFill>
            <a:blip r:embed="rId3">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96332205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503B719-B9A6-4DC9-AA9D-06F16B75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586370-B0FB-4108-8B4F-329716A22E3A}">
  <ds:schemaRefs>
    <ds:schemaRef ds:uri="http://schemas.microsoft.com/sharepoint/v3/contenttype/forms"/>
  </ds:schemaRefs>
</ds:datastoreItem>
</file>

<file path=customXml/itemProps3.xml><?xml version="1.0" encoding="utf-8"?>
<ds:datastoreItem xmlns:ds="http://schemas.openxmlformats.org/officeDocument/2006/customXml" ds:itemID="{55B48092-4A2C-4E16-B971-9ACADFFF69E4}">
  <ds:schemaRefs>
    <ds:schemaRef ds:uri="16c05727-aa75-4e4a-9b5f-8a80a1165891"/>
    <ds:schemaRef ds:uri="71af3243-3dd4-4a8d-8c0d-dd76da1f02a5"/>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Tech design</Template>
  <TotalTime>412</TotalTime>
  <Words>2739</Words>
  <Application>Microsoft Office PowerPoint</Application>
  <PresentationFormat>Widescreen</PresentationFormat>
  <Paragraphs>249</Paragraphs>
  <Slides>21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Gill Sans MT</vt:lpstr>
      <vt:lpstr>inherit</vt:lpstr>
      <vt:lpstr>Lato</vt:lpstr>
      <vt:lpstr>Open Sans</vt:lpstr>
      <vt:lpstr>PT Serif</vt:lpstr>
      <vt:lpstr>sofia-pro</vt:lpstr>
      <vt:lpstr>Wingdings 2</vt:lpstr>
      <vt:lpstr>Dividend</vt:lpstr>
      <vt:lpstr>Testable user stories</vt:lpstr>
      <vt:lpstr>Common user story challenges</vt:lpstr>
      <vt:lpstr>The anatomy of testable User Stories</vt:lpstr>
      <vt:lpstr>The anatomy of testable User Stories</vt:lpstr>
      <vt:lpstr>User story lifecycle</vt:lpstr>
      <vt:lpstr>Solution:  focus on testing early in the story lifecycle</vt:lpstr>
      <vt:lpstr>Testing Driven Process Flows</vt:lpstr>
      <vt:lpstr>PowerPoint Presentation</vt:lpstr>
      <vt:lpstr>The definition and Format of acceptance criteria</vt:lpstr>
      <vt:lpstr>acceptance criteria checklist</vt:lpstr>
      <vt:lpstr>Benefits of well written acceptance criteria</vt:lpstr>
      <vt:lpstr>The 5 C’s PLUS:  Evaluating testability for Acceptance criteria</vt:lpstr>
      <vt:lpstr>To do’s During refinement</vt:lpstr>
      <vt:lpstr>Topics to ensure to cover during refinement</vt:lpstr>
      <vt:lpstr>Example Questions to ask during refinement</vt:lpstr>
      <vt:lpstr>Example Non-Functional Requirement questions</vt:lpstr>
      <vt:lpstr>Example Non-Functional Requirement questions</vt:lpstr>
      <vt:lpstr>Check us out at www.savvyquAlity.com</vt:lpstr>
      <vt:lpstr>Questions and answers</vt:lpstr>
      <vt:lpstr>Thank You</vt:lpstr>
      <vt:lpstr>Appendix 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design</dc:title>
  <dc:creator>Rachelle Rood</dc:creator>
  <cp:lastModifiedBy>Rachelle Rood</cp:lastModifiedBy>
  <cp:revision>28</cp:revision>
  <cp:lastPrinted>2022-07-20T16:02:52Z</cp:lastPrinted>
  <dcterms:created xsi:type="dcterms:W3CDTF">2022-07-20T00:43:48Z</dcterms:created>
  <dcterms:modified xsi:type="dcterms:W3CDTF">2022-07-20T22:14:07Z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