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 id="2147483713" r:id="rId2"/>
    <p:sldMasterId id="2147483757" r:id="rId3"/>
  </p:sldMasterIdLst>
  <p:notesMasterIdLst>
    <p:notesMasterId r:id="rId22"/>
  </p:notesMasterIdLst>
  <p:handoutMasterIdLst>
    <p:handoutMasterId r:id="rId23"/>
  </p:handoutMasterIdLst>
  <p:sldIdLst>
    <p:sldId id="1144" r:id="rId4"/>
    <p:sldId id="2947" r:id="rId5"/>
    <p:sldId id="2936" r:id="rId6"/>
    <p:sldId id="440" r:id="rId7"/>
    <p:sldId id="355" r:id="rId8"/>
    <p:sldId id="422" r:id="rId9"/>
    <p:sldId id="2919" r:id="rId10"/>
    <p:sldId id="1071" r:id="rId11"/>
    <p:sldId id="424" r:id="rId12"/>
    <p:sldId id="441" r:id="rId13"/>
    <p:sldId id="2945" r:id="rId14"/>
    <p:sldId id="1132" r:id="rId15"/>
    <p:sldId id="442" r:id="rId16"/>
    <p:sldId id="448" r:id="rId17"/>
    <p:sldId id="449" r:id="rId18"/>
    <p:sldId id="450" r:id="rId19"/>
    <p:sldId id="438" r:id="rId20"/>
    <p:sldId id="2946"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1752" userDrawn="1">
          <p15:clr>
            <a:srgbClr val="A4A3A4"/>
          </p15:clr>
        </p15:guide>
        <p15:guide id="5" orient="horz" pos="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891"/>
    <a:srgbClr val="FF4132"/>
    <a:srgbClr val="7F7F7F"/>
    <a:srgbClr val="C3A5AF"/>
    <a:srgbClr val="7859C9"/>
    <a:srgbClr val="323C4B"/>
    <a:srgbClr val="C8C8C8"/>
    <a:srgbClr val="1EBEB4"/>
    <a:srgbClr val="0091FF"/>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6" autoAdjust="0"/>
    <p:restoredTop sz="99200" autoAdjust="0"/>
  </p:normalViewPr>
  <p:slideViewPr>
    <p:cSldViewPr snapToGrid="0" snapToObjects="1" showGuides="1">
      <p:cViewPr varScale="1">
        <p:scale>
          <a:sx n="93" d="100"/>
          <a:sy n="93" d="100"/>
        </p:scale>
        <p:origin x="90" y="132"/>
      </p:cViewPr>
      <p:guideLst>
        <p:guide pos="1752"/>
        <p:guide orient="horz" pos="9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050"/>
    </p:cViewPr>
  </p:sorterViewPr>
  <p:notesViewPr>
    <p:cSldViewPr snapToGrid="0" snapToObjects="1">
      <p:cViewPr varScale="1">
        <p:scale>
          <a:sx n="63" d="100"/>
          <a:sy n="63" d="100"/>
        </p:scale>
        <p:origin x="378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69424"/>
          </a:xfrm>
          <a:prstGeom prst="rect">
            <a:avLst/>
          </a:prstGeom>
        </p:spPr>
        <p:txBody>
          <a:bodyPr vert="horz" lIns="94218" tIns="47109" rIns="94218" bIns="47109" rtlCol="0"/>
          <a:lstStyle>
            <a:lvl1pPr algn="r">
              <a:defRPr sz="1200"/>
            </a:lvl1pPr>
          </a:lstStyle>
          <a:p>
            <a:fld id="{DF1E5729-49AE-F24C-9E23-9BF32C6A74C8}" type="datetimeFigureOut">
              <a:rPr lang="en-US" smtClean="0"/>
              <a:t>5/19/2021</a:t>
            </a:fld>
            <a:endParaRPr lang="en-US"/>
          </a:p>
        </p:txBody>
      </p:sp>
      <p:sp>
        <p:nvSpPr>
          <p:cNvPr id="4" name="Footer Placeholder 3"/>
          <p:cNvSpPr>
            <a:spLocks noGrp="1"/>
          </p:cNvSpPr>
          <p:nvPr>
            <p:ph type="ftr" sz="quarter" idx="2"/>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40" cy="469424"/>
          </a:xfrm>
          <a:prstGeom prst="rect">
            <a:avLst/>
          </a:prstGeom>
        </p:spPr>
        <p:txBody>
          <a:bodyPr vert="horz" lIns="94218" tIns="47109" rIns="94218" bIns="47109" rtlCol="0" anchor="b"/>
          <a:lstStyle>
            <a:lvl1pPr algn="r">
              <a:defRPr sz="1200"/>
            </a:lvl1pPr>
          </a:lstStyle>
          <a:p>
            <a:fld id="{C42B114D-5E2A-D04E-9AD9-8C5390E251B3}" type="slidenum">
              <a:rPr lang="en-US" smtClean="0"/>
              <a:t>‹#›</a:t>
            </a:fld>
            <a:endParaRPr lang="en-US"/>
          </a:p>
        </p:txBody>
      </p:sp>
    </p:spTree>
    <p:extLst>
      <p:ext uri="{BB962C8B-B14F-4D97-AF65-F5344CB8AC3E}">
        <p14:creationId xmlns:p14="http://schemas.microsoft.com/office/powerpoint/2010/main" val="405136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40" cy="47105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1"/>
            <a:ext cx="3077740" cy="471054"/>
          </a:xfrm>
          <a:prstGeom prst="rect">
            <a:avLst/>
          </a:prstGeom>
        </p:spPr>
        <p:txBody>
          <a:bodyPr vert="horz" lIns="94218" tIns="47109" rIns="94218" bIns="47109" rtlCol="0"/>
          <a:lstStyle>
            <a:lvl1pPr algn="r">
              <a:defRPr sz="1200"/>
            </a:lvl1pPr>
          </a:lstStyle>
          <a:p>
            <a:fld id="{BE7CF963-E58D-FC4D-BA9E-60A980752DC6}" type="datetimeFigureOut">
              <a:rPr lang="en-US" smtClean="0"/>
              <a:t>5/19/2021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18" tIns="47109" rIns="94218" bIns="47109" rtlCol="0" anchor="b"/>
          <a:lstStyle>
            <a:lvl1pPr algn="r">
              <a:defRPr sz="1200"/>
            </a:lvl1pPr>
          </a:lstStyle>
          <a:p>
            <a:fld id="{033DE286-B060-1443-B64D-5D3E5B39C639}" type="slidenum">
              <a:rPr lang="en-US" smtClean="0"/>
              <a:t>‹#›</a:t>
            </a:fld>
            <a:endParaRPr lang="en-US"/>
          </a:p>
        </p:txBody>
      </p:sp>
    </p:spTree>
    <p:extLst>
      <p:ext uri="{BB962C8B-B14F-4D97-AF65-F5344CB8AC3E}">
        <p14:creationId xmlns:p14="http://schemas.microsoft.com/office/powerpoint/2010/main" val="38949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mg.org/spec/ASCQM/1.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pec.mitre.org/about/glossary.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apec.mitre.org/" TargetMode="External"/><Relationship Id="rId5" Type="http://schemas.openxmlformats.org/officeDocument/2006/relationships/hyperlink" Target="https://cve.mitre.org/" TargetMode="External"/><Relationship Id="rId4" Type="http://schemas.openxmlformats.org/officeDocument/2006/relationships/hyperlink" Target="https://cwe.mitre.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USAF under increasing pressure to deliver software faster, development and security teams have been tasked to devise a strategy to satisfy demands for more secure software and more rapid application development.   Joe Jarzombek (USAF Lt. Col., retired) discusses how to address the growing need for both security and speed in application development. He will cover:</a:t>
            </a:r>
          </a:p>
          <a:p>
            <a:endParaRPr lang="en-US" dirty="0"/>
          </a:p>
          <a:p>
            <a:r>
              <a:rPr lang="en-US" dirty="0"/>
              <a:t>Building security into your DevOps SDLC</a:t>
            </a:r>
          </a:p>
          <a:p>
            <a:r>
              <a:rPr lang="en-US" dirty="0"/>
              <a:t>Integrating the right tools in the DevOps pipeline</a:t>
            </a:r>
          </a:p>
          <a:p>
            <a:r>
              <a:rPr lang="en-US" dirty="0"/>
              <a:t>Coordinating with various teams to ensure success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1CE428-E307-D043-B83F-EEFAE98CD27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144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DE286-B060-1443-B64D-5D3E5B39C6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95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DE286-B060-1443-B64D-5D3E5B39C6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750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DE286-B060-1443-B64D-5D3E5B39C6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029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dirty="0"/>
              <a:t>CISQ was formed in 2010 when both the Software Engineering Institute at Carnegie Mellon University and OMG were approached by system integrators and asked to develop standards for measuring software attributes such as reliability and security.  These attributes were appearing in development and outsourcing contracts as the equivalent of service level agreements, and every customer had a different definition of how they were to be measured.  SEI and OMG co-founded CISQ and asked Dr. Bill Curtis who had led development of the original Capability Maturity Model or CMM to head the consortium.  Twenty-four companies including both customers and vendors joined to create the first round of measurement standards.  CISQ has evolved to OMG’s traditional model of a special interest group with several companies sponsoring CISQ’s activities.  Current sponsors are Northrop Grumman, Cognizant, Tech Mahindra, Synopsys, and CAST.  Under this structure, membership in CISQ is free for individuals.</a:t>
            </a:r>
          </a:p>
          <a:p>
            <a:endParaRPr lang="en-US" b="0" dirty="0"/>
          </a:p>
        </p:txBody>
      </p:sp>
      <p:sp>
        <p:nvSpPr>
          <p:cNvPr id="4" name="Slide Number Placeholder 3"/>
          <p:cNvSpPr>
            <a:spLocks noGrp="1"/>
          </p:cNvSpPr>
          <p:nvPr>
            <p:ph type="sldNum" sz="quarter" idx="10"/>
          </p:nvPr>
        </p:nvSpPr>
        <p:spPr/>
        <p:txBody>
          <a:bodyPr/>
          <a:lstStyle/>
          <a:p>
            <a:fld id="{033DE286-B060-1443-B64D-5D3E5B39C639}" type="slidenum">
              <a:rPr lang="en-US" smtClean="0"/>
              <a:t>4</a:t>
            </a:fld>
            <a:endParaRPr lang="en-US"/>
          </a:p>
        </p:txBody>
      </p:sp>
    </p:spTree>
    <p:extLst>
      <p:ext uri="{BB962C8B-B14F-4D97-AF65-F5344CB8AC3E}">
        <p14:creationId xmlns:p14="http://schemas.microsoft.com/office/powerpoint/2010/main" val="147720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2"/>
            <a:ext cx="5681980" cy="4283851"/>
          </a:xfrm>
        </p:spPr>
        <p:txBody>
          <a:bodyPr/>
          <a:lstStyle/>
          <a:p>
            <a:r>
              <a:rPr lang="en-US" dirty="0"/>
              <a:t>The OMG CISQ Automated Source Code Data Protection Measure specification covers common weaknesses (CWEs) that affect the protection of controlled or confidential information and data associated with intellectual property and privacy, such as associated with personal identifiable information (PII), personal health information (PHI), or payment card industry (PCI) data. Specifying this measure is important as a source of evidence for complying with laws and regulations such as in Europe the General Data Protection Regulation (GDPR), and in the United States the Cybersecurity Maturity Model Certification (CMMC), the California Consumer Privacy Act enhanced by the California Privacy Rights Act (CPRA), the Health Insurance Portability and Accountability Act (HIPAA) enhanced with the Health Information Technology for Economic and Clinical Health (HITECH) Act, and the Gramm-Leach-Bliley Act (GLBA) for financial services. </a:t>
            </a:r>
          </a:p>
          <a:p>
            <a:r>
              <a:rPr lang="en-US" dirty="0"/>
              <a:t>This measure is calculated from detecting and counting 89 violations of good architectural and coding practices (weaknesses) in the source code that could result in unacceptable risks to the exposure, modification, or theft of confidential information. This measure will supplement ISO/IEC 25023 that provides measures of software product confidentiality (a </a:t>
            </a:r>
            <a:r>
              <a:rPr lang="en-US" dirty="0" err="1"/>
              <a:t>subcharacteristic</a:t>
            </a:r>
            <a:r>
              <a:rPr lang="en-US" dirty="0"/>
              <a:t> of Security) by providing a measure at the source code level for protecting confidential data.</a:t>
            </a:r>
          </a:p>
          <a:p>
            <a:r>
              <a:rPr lang="en-US" dirty="0"/>
              <a:t> </a:t>
            </a:r>
          </a:p>
          <a:p>
            <a:r>
              <a:rPr lang="en-US" dirty="0"/>
              <a:t>Note:  This Automated Source Code Data Protection Measure specification is derived from the Automated Source Code Security Measure specified in the Automated Source Code Quality Measure (ASCQM) specification (</a:t>
            </a:r>
            <a:r>
              <a:rPr lang="en-US" u="sng" dirty="0">
                <a:hlinkClick r:id="rId3"/>
              </a:rPr>
              <a:t>https://www.omg.org/spec/ASCQM/1.0/</a:t>
            </a:r>
            <a:r>
              <a:rPr lang="en-US" dirty="0"/>
              <a:t>)</a:t>
            </a:r>
          </a:p>
          <a:p>
            <a:endParaRPr lang="en-US" dirty="0"/>
          </a:p>
        </p:txBody>
      </p:sp>
      <p:sp>
        <p:nvSpPr>
          <p:cNvPr id="4" name="Slide Number Placeholder 3"/>
          <p:cNvSpPr>
            <a:spLocks noGrp="1"/>
          </p:cNvSpPr>
          <p:nvPr>
            <p:ph type="sldNum" sz="quarter" idx="10"/>
          </p:nvPr>
        </p:nvSpPr>
        <p:spPr/>
        <p:txBody>
          <a:bodyPr/>
          <a:lstStyle/>
          <a:p>
            <a:fld id="{033DE286-B060-1443-B64D-5D3E5B39C639}" type="slidenum">
              <a:rPr lang="en-US" smtClean="0"/>
              <a:t>5</a:t>
            </a:fld>
            <a:endParaRPr lang="en-US" dirty="0"/>
          </a:p>
        </p:txBody>
      </p:sp>
    </p:spTree>
    <p:extLst>
      <p:ext uri="{BB962C8B-B14F-4D97-AF65-F5344CB8AC3E}">
        <p14:creationId xmlns:p14="http://schemas.microsoft.com/office/powerpoint/2010/main" val="192520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939" y="4554671"/>
            <a:ext cx="5687512" cy="4434726"/>
          </a:xfrm>
        </p:spPr>
        <p:txBody>
          <a:bodyPr/>
          <a:lstStyle/>
          <a:p>
            <a:pPr marL="227950" indent="-227950">
              <a:lnSpc>
                <a:spcPct val="85000"/>
              </a:lnSpc>
              <a:spcAft>
                <a:spcPts val="611"/>
              </a:spcAft>
            </a:pPr>
            <a:r>
              <a:rPr lang="en-US" sz="1400" b="1" dirty="0"/>
              <a:t>Weakness: </a:t>
            </a:r>
            <a:r>
              <a:rPr lang="en-US" sz="1100" b="1" dirty="0"/>
              <a:t> </a:t>
            </a:r>
            <a:r>
              <a:rPr lang="en-US" sz="1100" dirty="0"/>
              <a:t>mistake or flaw condition in ICT/</a:t>
            </a:r>
            <a:r>
              <a:rPr lang="en-US" sz="1100" dirty="0" err="1"/>
              <a:t>IoT</a:t>
            </a:r>
            <a:r>
              <a:rPr lang="en-US" sz="1100" dirty="0"/>
              <a:t> architecture, design, code, or process that, if left unaddressed, could under the proper conditions contribute to a </a:t>
            </a:r>
            <a:r>
              <a:rPr lang="en-US" sz="1100" u="sng" dirty="0">
                <a:hlinkClick r:id="rId3"/>
              </a:rPr>
              <a:t>cyber-enabled capability</a:t>
            </a:r>
            <a:r>
              <a:rPr lang="en-US" sz="1100" dirty="0"/>
              <a:t> being vulnerable to exploitation; represents potential source vectors for zero-day exploits -- Common Weakness Enumeration (CWE) </a:t>
            </a:r>
            <a:r>
              <a:rPr lang="en-US" sz="1100" u="sng" dirty="0">
                <a:hlinkClick r:id="rId4"/>
              </a:rPr>
              <a:t>https://cwe.mitre.org/</a:t>
            </a:r>
            <a:r>
              <a:rPr lang="en-US" sz="1100" dirty="0"/>
              <a:t> </a:t>
            </a:r>
            <a:endParaRPr lang="en-US" sz="1400" dirty="0"/>
          </a:p>
          <a:p>
            <a:pPr marL="227950" indent="-227950">
              <a:lnSpc>
                <a:spcPct val="85000"/>
              </a:lnSpc>
              <a:spcAft>
                <a:spcPts val="611"/>
              </a:spcAft>
            </a:pPr>
            <a:r>
              <a:rPr lang="en-US" sz="1400" b="1" dirty="0"/>
              <a:t>Vulnerability: </a:t>
            </a:r>
            <a:r>
              <a:rPr lang="en-US" sz="1100" dirty="0"/>
              <a:t>mistake in software that can be directly used by a hacker to gain access to a system or network; </a:t>
            </a:r>
            <a:r>
              <a:rPr lang="en-US" sz="1400" b="1" dirty="0"/>
              <a:t>Exposure: </a:t>
            </a:r>
            <a:r>
              <a:rPr lang="en-US" sz="1100" dirty="0"/>
              <a:t>configuration issue of a mistake in logic that allows unauthorized access or exploitation – Common Vulnerability and Exposure (CVE) </a:t>
            </a:r>
            <a:r>
              <a:rPr lang="en-US" sz="1100" u="sng" dirty="0">
                <a:hlinkClick r:id="rId5"/>
              </a:rPr>
              <a:t>https://cve.mitre.org/</a:t>
            </a:r>
            <a:r>
              <a:rPr lang="en-US" sz="1100" dirty="0"/>
              <a:t> </a:t>
            </a:r>
          </a:p>
          <a:p>
            <a:pPr marL="227950" indent="-227950">
              <a:lnSpc>
                <a:spcPct val="85000"/>
              </a:lnSpc>
              <a:spcAft>
                <a:spcPts val="611"/>
              </a:spcAft>
            </a:pPr>
            <a:r>
              <a:rPr lang="en-US" sz="1400" b="1" dirty="0"/>
              <a:t>Exploit: </a:t>
            </a:r>
            <a:r>
              <a:rPr lang="en-US" sz="1100" dirty="0"/>
              <a:t>take advantage of a weakness (or multiple weaknesses) to achieve a </a:t>
            </a:r>
            <a:r>
              <a:rPr lang="en-US" sz="1100" u="sng" dirty="0">
                <a:hlinkClick r:id="rId3"/>
              </a:rPr>
              <a:t>negative technical impact</a:t>
            </a:r>
            <a:r>
              <a:rPr lang="en-US" sz="1100" dirty="0"/>
              <a:t> -- attack approaches from the set of known exploits are used in the Common Attack Pattern Enumeration and Classification (CAPEC) </a:t>
            </a:r>
            <a:r>
              <a:rPr lang="en-US" sz="1100" u="sng" dirty="0">
                <a:hlinkClick r:id="rId6"/>
              </a:rPr>
              <a:t>https://capec.mitre.org</a:t>
            </a:r>
            <a:endParaRPr lang="en-US" sz="1100" dirty="0"/>
          </a:p>
          <a:p>
            <a:pPr marL="227950" indent="-227950">
              <a:lnSpc>
                <a:spcPct val="85000"/>
              </a:lnSpc>
              <a:spcAft>
                <a:spcPts val="611"/>
              </a:spcAft>
            </a:pPr>
            <a:r>
              <a:rPr lang="en-US" sz="1400" b="1" i="1" dirty="0"/>
              <a:t>The existence (even if only theoretical) of an exploit designed to take advantage of a </a:t>
            </a:r>
            <a:r>
              <a:rPr lang="en-US" sz="1400" b="1" i="1" u="sng" dirty="0">
                <a:hlinkClick r:id="rId3"/>
              </a:rPr>
              <a:t>weakness</a:t>
            </a:r>
            <a:r>
              <a:rPr lang="en-US" sz="1400" b="1" i="1" dirty="0"/>
              <a:t> (or multiple weaknesses) and achieve a </a:t>
            </a:r>
            <a:r>
              <a:rPr lang="en-US" sz="1400" b="1" i="1" u="sng" dirty="0">
                <a:hlinkClick r:id="rId3"/>
              </a:rPr>
              <a:t>negative technical impact</a:t>
            </a:r>
            <a:r>
              <a:rPr lang="en-US" sz="1400" b="1" i="1" dirty="0"/>
              <a:t> is what makes a weakness a </a:t>
            </a:r>
            <a:r>
              <a:rPr lang="en-US" sz="1400" b="1" i="1" u="sng" dirty="0">
                <a:hlinkClick r:id="rId3"/>
              </a:rPr>
              <a:t>vulnerability</a:t>
            </a:r>
            <a:r>
              <a:rPr lang="en-US" sz="1400" b="1" i="1" dirty="0"/>
              <a:t>.</a:t>
            </a:r>
          </a:p>
          <a:p>
            <a:pPr defTabSz="931172">
              <a:defRPr/>
            </a:pPr>
            <a:r>
              <a:rPr lang="en-US" sz="1600" b="1" kern="0" dirty="0">
                <a:solidFill>
                  <a:srgbClr val="C41300"/>
                </a:solidFill>
              </a:rPr>
              <a:t>CVE, CWE, &amp; CAPEC are part of the ITU-T CYBEX 1500 series &amp; USG SCAP</a:t>
            </a:r>
          </a:p>
          <a:p>
            <a:pPr>
              <a:lnSpc>
                <a:spcPct val="85000"/>
              </a:lnSpc>
              <a:spcAft>
                <a:spcPts val="611"/>
              </a:spcAft>
            </a:pPr>
            <a:endParaRPr lang="en-US" sz="700" b="1" i="1" dirty="0"/>
          </a:p>
          <a:p>
            <a:pPr marL="227950" indent="-227950">
              <a:lnSpc>
                <a:spcPct val="85000"/>
              </a:lnSpc>
              <a:spcAft>
                <a:spcPts val="611"/>
              </a:spcAft>
            </a:pPr>
            <a:r>
              <a:rPr lang="en-US" sz="1400" b="1" i="1" dirty="0"/>
              <a:t>Coverity-generated CVSS Reports  reveal vulnerabilities</a:t>
            </a:r>
          </a:p>
          <a:p>
            <a:pPr marL="227950" indent="-227950">
              <a:lnSpc>
                <a:spcPct val="85000"/>
              </a:lnSpc>
              <a:spcAft>
                <a:spcPts val="611"/>
              </a:spcAft>
            </a:pPr>
            <a:endParaRPr lang="en-US" sz="700" b="1" i="1" dirty="0"/>
          </a:p>
          <a:p>
            <a:pPr marL="227950" indent="-227950">
              <a:lnSpc>
                <a:spcPct val="85000"/>
              </a:lnSpc>
              <a:spcAft>
                <a:spcPts val="611"/>
              </a:spcAft>
            </a:pPr>
            <a:r>
              <a:rPr lang="en-US" sz="1400" b="1" i="1" dirty="0"/>
              <a:t>Tools that reveal exploits should report CAPEC IDs </a:t>
            </a:r>
          </a:p>
          <a:p>
            <a:pPr marL="227950" indent="-227950">
              <a:lnSpc>
                <a:spcPct val="85000"/>
              </a:lnSpc>
              <a:spcAft>
                <a:spcPts val="611"/>
              </a:spcAft>
            </a:pPr>
            <a:endParaRPr lang="en-US" sz="1400" b="1" i="1"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5F2CEE-8C64-4754-BE48-F22046876DC1}" type="slidenum">
              <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848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3AA13-E7E3-4C8A-ABA1-DAF7481822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777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dirty="0"/>
              <a:t>At a high level, here are the OMG standards now ready for use. CISQ started with automated measures of software sizing, which can be used to measure development productivity or calculate defect densities. CISQ then created structural quality measures. The quality measures are based on quantifying violations of good architectural and coding practice within a software system that can be detected through static analysis.  Violations were included in each measure only if they were considered severe enough that they should be eliminated. Technical Debt builds upon the quality measures and is an estimate of corrective maintenance – what it will cost to fix the critical weaknesses remaining in the system’s code and architecture. This is useful when looking at a legacy systems and determining modernization priority and risk. These specifications are operationalized through static analysis. Automation is critical because manual review of software is infeasible for large multi‐layer, multi‐language, multi‐platform systems.</a:t>
            </a:r>
          </a:p>
          <a:p>
            <a:endParaRPr lang="en-US" dirty="0"/>
          </a:p>
        </p:txBody>
      </p:sp>
      <p:sp>
        <p:nvSpPr>
          <p:cNvPr id="4" name="Slide Number Placeholder 3"/>
          <p:cNvSpPr>
            <a:spLocks noGrp="1"/>
          </p:cNvSpPr>
          <p:nvPr>
            <p:ph type="sldNum" sz="quarter" idx="10"/>
          </p:nvPr>
        </p:nvSpPr>
        <p:spPr/>
        <p:txBody>
          <a:bodyPr/>
          <a:lstStyle/>
          <a:p>
            <a:fld id="{033DE286-B060-1443-B64D-5D3E5B39C639}" type="slidenum">
              <a:rPr lang="en-US" smtClean="0"/>
              <a:t>9</a:t>
            </a:fld>
            <a:endParaRPr lang="en-US"/>
          </a:p>
        </p:txBody>
      </p:sp>
    </p:spTree>
    <p:extLst>
      <p:ext uri="{BB962C8B-B14F-4D97-AF65-F5344CB8AC3E}">
        <p14:creationId xmlns:p14="http://schemas.microsoft.com/office/powerpoint/2010/main" val="165726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3DE286-B060-1443-B64D-5D3E5B39C639}" type="slidenum">
              <a:rPr lang="en-US" smtClean="0"/>
              <a:t>10</a:t>
            </a:fld>
            <a:endParaRPr lang="en-US"/>
          </a:p>
        </p:txBody>
      </p:sp>
    </p:spTree>
    <p:extLst>
      <p:ext uri="{BB962C8B-B14F-4D97-AF65-F5344CB8AC3E}">
        <p14:creationId xmlns:p14="http://schemas.microsoft.com/office/powerpoint/2010/main" val="187017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DE286-B060-1443-B64D-5D3E5B39C6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64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DE286-B060-1443-B64D-5D3E5B39C6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00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0.pn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1.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2.png"/><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3.png"/><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tags" Target="../tags/tag4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t-cisq.org/"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slideMaster" Target="../slideMasters/slideMaster2.xml"/><Relationship Id="rId4" Type="http://schemas.openxmlformats.org/officeDocument/2006/relationships/tags" Target="../tags/tag86.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Master" Target="../slideMasters/slideMaster2.xml"/><Relationship Id="rId5" Type="http://schemas.openxmlformats.org/officeDocument/2006/relationships/tags" Target="../tags/tag91.xml"/><Relationship Id="rId4"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t-cisq.org/"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Master" Target="../slideMasters/slideMaster2.xml"/><Relationship Id="rId5" Type="http://schemas.openxmlformats.org/officeDocument/2006/relationships/tags" Target="../tags/tag96.xml"/><Relationship Id="rId4" Type="http://schemas.openxmlformats.org/officeDocument/2006/relationships/tags" Target="../tags/tag95.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Master" Target="../slideMasters/slideMaster2.xml"/><Relationship Id="rId5" Type="http://schemas.openxmlformats.org/officeDocument/2006/relationships/tags" Target="../tags/tag101.xml"/><Relationship Id="rId4" Type="http://schemas.openxmlformats.org/officeDocument/2006/relationships/tags" Target="../tags/tag100.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4.png"/><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0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tags" Target="../tags/tag107.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0.xml"/><Relationship Id="rId1" Type="http://schemas.openxmlformats.org/officeDocument/2006/relationships/tags" Target="../tags/tag10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t-cisq.org/"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www.it-cisq.org/" TargetMode="External"/><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www.it-cisq.org/" TargetMode="External"/><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7.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2.xml"/><Relationship Id="rId5" Type="http://schemas.openxmlformats.org/officeDocument/2006/relationships/tags" Target="../tags/tag19.xml"/><Relationship Id="rId4" Type="http://schemas.openxmlformats.org/officeDocument/2006/relationships/tags" Target="../tags/tag1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3821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ubtitle and Content_Coverity">
    <p:spTree>
      <p:nvGrpSpPr>
        <p:cNvPr id="1" name=""/>
        <p:cNvGrpSpPr/>
        <p:nvPr/>
      </p:nvGrpSpPr>
      <p:grpSpPr>
        <a:xfrm>
          <a:off x="0" y="0"/>
          <a:ext cx="0" cy="0"/>
          <a:chOff x="0" y="0"/>
          <a:chExt cx="0" cy="0"/>
        </a:xfrm>
      </p:grpSpPr>
      <p:sp>
        <p:nvSpPr>
          <p:cNvPr id="3" name="Content Placeholder 2"/>
          <p:cNvSpPr>
            <a:spLocks noGrp="1"/>
          </p:cNvSpPr>
          <p:nvPr>
            <p:ph idx="1" hasCustomPrompt="1"/>
            <p:custDataLst>
              <p:tags r:id="rId1"/>
            </p:custDataLst>
          </p:nvPr>
        </p:nvSpPr>
        <p:spPr>
          <a:xfrm>
            <a:off x="609600" y="1414463"/>
            <a:ext cx="10972800" cy="4848225"/>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F345580F-444D-CF47-9C41-DBC0382E2A04}"/>
              </a:ext>
            </a:extLst>
          </p:cNvPr>
          <p:cNvPicPr>
            <a:picLocks noChangeAspect="1"/>
          </p:cNvPicPr>
          <p:nvPr userDrawn="1"/>
        </p:nvPicPr>
        <p:blipFill>
          <a:blip r:embed="rId5"/>
          <a:stretch>
            <a:fillRect/>
          </a:stretch>
        </p:blipFill>
        <p:spPr>
          <a:xfrm>
            <a:off x="151527" y="212702"/>
            <a:ext cx="953468" cy="854745"/>
          </a:xfrm>
          <a:prstGeom prst="rect">
            <a:avLst/>
          </a:prstGeom>
        </p:spPr>
      </p:pic>
      <p:sp>
        <p:nvSpPr>
          <p:cNvPr id="14" name="Title 1">
            <a:extLst>
              <a:ext uri="{FF2B5EF4-FFF2-40B4-BE49-F238E27FC236}">
                <a16:creationId xmlns:a16="http://schemas.microsoft.com/office/drawing/2014/main" id="{206DFE52-9A2C-9A4C-A614-4EBCC2252B00}"/>
              </a:ext>
            </a:extLst>
          </p:cNvPr>
          <p:cNvSpPr>
            <a:spLocks noGrp="1"/>
          </p:cNvSpPr>
          <p:nvPr>
            <p:ph type="title" hasCustomPrompt="1"/>
            <p:custDataLst>
              <p:tags r:id="rId2"/>
            </p:custDataLst>
          </p:nvPr>
        </p:nvSpPr>
        <p:spPr>
          <a:xfrm>
            <a:off x="1295400" y="68574"/>
            <a:ext cx="10287000" cy="1143000"/>
          </a:xfrm>
        </p:spPr>
        <p:txBody>
          <a:bodyPr/>
          <a:lstStyle/>
          <a:p>
            <a:r>
              <a:rPr lang="en-US" dirty="0"/>
              <a:t>Click to Add a Title</a:t>
            </a:r>
          </a:p>
        </p:txBody>
      </p:sp>
      <p:sp>
        <p:nvSpPr>
          <p:cNvPr id="15" name="Text Placeholder 6">
            <a:extLst>
              <a:ext uri="{FF2B5EF4-FFF2-40B4-BE49-F238E27FC236}">
                <a16:creationId xmlns:a16="http://schemas.microsoft.com/office/drawing/2014/main" id="{27339A31-8EFE-7542-9DE4-F0127DFB35BF}"/>
              </a:ext>
            </a:extLst>
          </p:cNvPr>
          <p:cNvSpPr>
            <a:spLocks noGrp="1"/>
          </p:cNvSpPr>
          <p:nvPr>
            <p:ph type="body" sz="quarter" idx="12" hasCustomPrompt="1"/>
            <p:custDataLst>
              <p:tags r:id="rId3"/>
            </p:custDataLst>
          </p:nvPr>
        </p:nvSpPr>
        <p:spPr>
          <a:xfrm>
            <a:off x="1295400" y="838200"/>
            <a:ext cx="10287000" cy="457200"/>
          </a:xfrm>
        </p:spPr>
        <p:txBody>
          <a:bodyPr/>
          <a:lstStyle>
            <a:lvl1pPr marL="0" indent="0">
              <a:buNone/>
              <a:defRPr sz="2000" i="1"/>
            </a:lvl1pPr>
          </a:lstStyle>
          <a:p>
            <a:pPr lvl="0"/>
            <a:r>
              <a:rPr lang="en-US" dirty="0"/>
              <a:t>Click to Add a Subtitle</a:t>
            </a:r>
          </a:p>
        </p:txBody>
      </p:sp>
      <p:cxnSp>
        <p:nvCxnSpPr>
          <p:cNvPr id="7" name="Straight Connector 6">
            <a:extLst>
              <a:ext uri="{FF2B5EF4-FFF2-40B4-BE49-F238E27FC236}">
                <a16:creationId xmlns:a16="http://schemas.microsoft.com/office/drawing/2014/main" id="{A6A5EAAC-4949-1B43-B2BB-5B14CFB1C040}"/>
              </a:ext>
            </a:extLst>
          </p:cNvPr>
          <p:cNvCxnSpPr/>
          <p:nvPr userDrawn="1"/>
        </p:nvCxnSpPr>
        <p:spPr>
          <a:xfrm>
            <a:off x="0" y="1219200"/>
            <a:ext cx="12207240" cy="0"/>
          </a:xfrm>
          <a:prstGeom prst="line">
            <a:avLst/>
          </a:prstGeom>
          <a:ln w="28575">
            <a:solidFill>
              <a:srgbClr val="99C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00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384">
          <p15:clr>
            <a:srgbClr val="5ACBF0"/>
          </p15:clr>
        </p15:guide>
        <p15:guide id="4" orient="horz" pos="3947">
          <p15:clr>
            <a:srgbClr val="5ACBF0"/>
          </p15:clr>
        </p15:guide>
        <p15:guide id="6" pos="816">
          <p15:clr>
            <a:srgbClr val="5ACBF0"/>
          </p15:clr>
        </p15:guide>
        <p15:guide id="7" orient="horz" pos="76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ubtitle and Content_BD">
    <p:spTree>
      <p:nvGrpSpPr>
        <p:cNvPr id="1" name=""/>
        <p:cNvGrpSpPr/>
        <p:nvPr/>
      </p:nvGrpSpPr>
      <p:grpSpPr>
        <a:xfrm>
          <a:off x="0" y="0"/>
          <a:ext cx="0" cy="0"/>
          <a:chOff x="0" y="0"/>
          <a:chExt cx="0" cy="0"/>
        </a:xfrm>
      </p:grpSpPr>
      <p:sp>
        <p:nvSpPr>
          <p:cNvPr id="3" name="Content Placeholder 2"/>
          <p:cNvSpPr>
            <a:spLocks noGrp="1"/>
          </p:cNvSpPr>
          <p:nvPr>
            <p:ph idx="1" hasCustomPrompt="1"/>
            <p:custDataLst>
              <p:tags r:id="rId1"/>
            </p:custDataLst>
          </p:nvPr>
        </p:nvSpPr>
        <p:spPr>
          <a:xfrm>
            <a:off x="609600" y="1414463"/>
            <a:ext cx="10972800" cy="4848225"/>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206DFE52-9A2C-9A4C-A614-4EBCC2252B00}"/>
              </a:ext>
            </a:extLst>
          </p:cNvPr>
          <p:cNvSpPr>
            <a:spLocks noGrp="1"/>
          </p:cNvSpPr>
          <p:nvPr>
            <p:ph type="title" hasCustomPrompt="1"/>
            <p:custDataLst>
              <p:tags r:id="rId2"/>
            </p:custDataLst>
          </p:nvPr>
        </p:nvSpPr>
        <p:spPr>
          <a:xfrm>
            <a:off x="1295400" y="68574"/>
            <a:ext cx="10287000" cy="1143000"/>
          </a:xfrm>
        </p:spPr>
        <p:txBody>
          <a:bodyPr/>
          <a:lstStyle/>
          <a:p>
            <a:r>
              <a:rPr lang="en-US" dirty="0"/>
              <a:t>Click to Add a Title</a:t>
            </a:r>
          </a:p>
        </p:txBody>
      </p:sp>
      <p:sp>
        <p:nvSpPr>
          <p:cNvPr id="15" name="Text Placeholder 6">
            <a:extLst>
              <a:ext uri="{FF2B5EF4-FFF2-40B4-BE49-F238E27FC236}">
                <a16:creationId xmlns:a16="http://schemas.microsoft.com/office/drawing/2014/main" id="{27339A31-8EFE-7542-9DE4-F0127DFB35BF}"/>
              </a:ext>
            </a:extLst>
          </p:cNvPr>
          <p:cNvSpPr>
            <a:spLocks noGrp="1"/>
          </p:cNvSpPr>
          <p:nvPr>
            <p:ph type="body" sz="quarter" idx="12" hasCustomPrompt="1"/>
            <p:custDataLst>
              <p:tags r:id="rId3"/>
            </p:custDataLst>
          </p:nvPr>
        </p:nvSpPr>
        <p:spPr>
          <a:xfrm>
            <a:off x="1295400" y="838200"/>
            <a:ext cx="10287000" cy="457200"/>
          </a:xfrm>
        </p:spPr>
        <p:txBody>
          <a:bodyPr/>
          <a:lstStyle>
            <a:lvl1pPr marL="0" indent="0">
              <a:buNone/>
              <a:defRPr sz="2000" i="1"/>
            </a:lvl1pPr>
          </a:lstStyle>
          <a:p>
            <a:pPr lvl="0"/>
            <a:r>
              <a:rPr lang="en-US" dirty="0"/>
              <a:t>Click to Add a Subtitle</a:t>
            </a:r>
          </a:p>
        </p:txBody>
      </p:sp>
      <p:pic>
        <p:nvPicPr>
          <p:cNvPr id="7" name="Picture 6">
            <a:extLst>
              <a:ext uri="{FF2B5EF4-FFF2-40B4-BE49-F238E27FC236}">
                <a16:creationId xmlns:a16="http://schemas.microsoft.com/office/drawing/2014/main" id="{482CBF38-5EF6-0740-9211-F24042FAC4A6}"/>
              </a:ext>
            </a:extLst>
          </p:cNvPr>
          <p:cNvPicPr>
            <a:picLocks noChangeAspect="1"/>
          </p:cNvPicPr>
          <p:nvPr userDrawn="1"/>
        </p:nvPicPr>
        <p:blipFill>
          <a:blip r:embed="rId5"/>
          <a:stretch>
            <a:fillRect/>
          </a:stretch>
        </p:blipFill>
        <p:spPr>
          <a:xfrm>
            <a:off x="151527" y="217764"/>
            <a:ext cx="953468" cy="844620"/>
          </a:xfrm>
          <a:prstGeom prst="rect">
            <a:avLst/>
          </a:prstGeom>
        </p:spPr>
      </p:pic>
      <p:cxnSp>
        <p:nvCxnSpPr>
          <p:cNvPr id="8" name="Straight Connector 7">
            <a:extLst>
              <a:ext uri="{FF2B5EF4-FFF2-40B4-BE49-F238E27FC236}">
                <a16:creationId xmlns:a16="http://schemas.microsoft.com/office/drawing/2014/main" id="{EDA9C417-4160-2D4C-BBEB-8869BC6C9D0E}"/>
              </a:ext>
            </a:extLst>
          </p:cNvPr>
          <p:cNvCxnSpPr/>
          <p:nvPr userDrawn="1"/>
        </p:nvCxnSpPr>
        <p:spPr>
          <a:xfrm>
            <a:off x="0" y="1219200"/>
            <a:ext cx="12207240" cy="0"/>
          </a:xfrm>
          <a:prstGeom prst="line">
            <a:avLst/>
          </a:prstGeom>
          <a:ln w="28575">
            <a:solidFill>
              <a:srgbClr val="4C9E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78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7">
          <p15:clr>
            <a:srgbClr val="5ACBF0"/>
          </p15:clr>
        </p15:guide>
        <p15:guide id="5" orient="horz" pos="528">
          <p15:clr>
            <a:srgbClr val="5ACBF0"/>
          </p15:clr>
        </p15:guide>
        <p15:guide id="6" pos="816">
          <p15:clr>
            <a:srgbClr val="5ACBF0"/>
          </p15:clr>
        </p15:guide>
        <p15:guide id="7" orient="horz" pos="76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ubtitle and Content_MS">
    <p:spTree>
      <p:nvGrpSpPr>
        <p:cNvPr id="1" name=""/>
        <p:cNvGrpSpPr/>
        <p:nvPr/>
      </p:nvGrpSpPr>
      <p:grpSpPr>
        <a:xfrm>
          <a:off x="0" y="0"/>
          <a:ext cx="0" cy="0"/>
          <a:chOff x="0" y="0"/>
          <a:chExt cx="0" cy="0"/>
        </a:xfrm>
      </p:grpSpPr>
      <p:sp>
        <p:nvSpPr>
          <p:cNvPr id="3" name="Content Placeholder 2"/>
          <p:cNvSpPr>
            <a:spLocks noGrp="1"/>
          </p:cNvSpPr>
          <p:nvPr>
            <p:ph idx="1" hasCustomPrompt="1"/>
            <p:custDataLst>
              <p:tags r:id="rId1"/>
            </p:custDataLst>
          </p:nvPr>
        </p:nvSpPr>
        <p:spPr>
          <a:xfrm>
            <a:off x="609600" y="1414463"/>
            <a:ext cx="10972800" cy="4848225"/>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206DFE52-9A2C-9A4C-A614-4EBCC2252B00}"/>
              </a:ext>
            </a:extLst>
          </p:cNvPr>
          <p:cNvSpPr>
            <a:spLocks noGrp="1"/>
          </p:cNvSpPr>
          <p:nvPr>
            <p:ph type="title" hasCustomPrompt="1"/>
            <p:custDataLst>
              <p:tags r:id="rId2"/>
            </p:custDataLst>
          </p:nvPr>
        </p:nvSpPr>
        <p:spPr>
          <a:xfrm>
            <a:off x="1295400" y="68574"/>
            <a:ext cx="10287000" cy="1143000"/>
          </a:xfrm>
        </p:spPr>
        <p:txBody>
          <a:bodyPr/>
          <a:lstStyle/>
          <a:p>
            <a:r>
              <a:rPr lang="en-US" dirty="0"/>
              <a:t>Click to Add a Title</a:t>
            </a:r>
          </a:p>
        </p:txBody>
      </p:sp>
      <p:sp>
        <p:nvSpPr>
          <p:cNvPr id="15" name="Text Placeholder 6">
            <a:extLst>
              <a:ext uri="{FF2B5EF4-FFF2-40B4-BE49-F238E27FC236}">
                <a16:creationId xmlns:a16="http://schemas.microsoft.com/office/drawing/2014/main" id="{27339A31-8EFE-7542-9DE4-F0127DFB35BF}"/>
              </a:ext>
            </a:extLst>
          </p:cNvPr>
          <p:cNvSpPr>
            <a:spLocks noGrp="1"/>
          </p:cNvSpPr>
          <p:nvPr>
            <p:ph type="body" sz="quarter" idx="12" hasCustomPrompt="1"/>
            <p:custDataLst>
              <p:tags r:id="rId3"/>
            </p:custDataLst>
          </p:nvPr>
        </p:nvSpPr>
        <p:spPr>
          <a:xfrm>
            <a:off x="1295400" y="838200"/>
            <a:ext cx="10287000" cy="457200"/>
          </a:xfrm>
        </p:spPr>
        <p:txBody>
          <a:bodyPr/>
          <a:lstStyle>
            <a:lvl1pPr marL="0" indent="0">
              <a:buNone/>
              <a:defRPr sz="2000" i="1"/>
            </a:lvl1pPr>
          </a:lstStyle>
          <a:p>
            <a:pPr lvl="0"/>
            <a:r>
              <a:rPr lang="en-US" dirty="0"/>
              <a:t>Click to Add a Subtitle</a:t>
            </a:r>
          </a:p>
        </p:txBody>
      </p:sp>
      <p:pic>
        <p:nvPicPr>
          <p:cNvPr id="7" name="Picture 6">
            <a:extLst>
              <a:ext uri="{FF2B5EF4-FFF2-40B4-BE49-F238E27FC236}">
                <a16:creationId xmlns:a16="http://schemas.microsoft.com/office/drawing/2014/main" id="{EEF24D74-B28E-834C-A82A-87C03B99D0ED}"/>
              </a:ext>
            </a:extLst>
          </p:cNvPr>
          <p:cNvPicPr>
            <a:picLocks noChangeAspect="1"/>
          </p:cNvPicPr>
          <p:nvPr userDrawn="1"/>
        </p:nvPicPr>
        <p:blipFill>
          <a:blip r:embed="rId5"/>
          <a:stretch>
            <a:fillRect/>
          </a:stretch>
        </p:blipFill>
        <p:spPr>
          <a:xfrm>
            <a:off x="157127" y="217764"/>
            <a:ext cx="942268" cy="844620"/>
          </a:xfrm>
          <a:prstGeom prst="rect">
            <a:avLst/>
          </a:prstGeom>
        </p:spPr>
      </p:pic>
      <p:cxnSp>
        <p:nvCxnSpPr>
          <p:cNvPr id="8" name="Straight Connector 7">
            <a:extLst>
              <a:ext uri="{FF2B5EF4-FFF2-40B4-BE49-F238E27FC236}">
                <a16:creationId xmlns:a16="http://schemas.microsoft.com/office/drawing/2014/main" id="{C8831CA2-7D19-6246-9141-8C398AB2B2F0}"/>
              </a:ext>
            </a:extLst>
          </p:cNvPr>
          <p:cNvCxnSpPr/>
          <p:nvPr userDrawn="1"/>
        </p:nvCxnSpPr>
        <p:spPr>
          <a:xfrm>
            <a:off x="0" y="1219200"/>
            <a:ext cx="12207240" cy="0"/>
          </a:xfrm>
          <a:prstGeom prst="line">
            <a:avLst/>
          </a:prstGeom>
          <a:ln w="28575">
            <a:solidFill>
              <a:srgbClr val="E07C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7">
          <p15:clr>
            <a:srgbClr val="5ACBF0"/>
          </p15:clr>
        </p15:guide>
        <p15:guide id="5" orient="horz" pos="528">
          <p15:clr>
            <a:srgbClr val="5ACBF0"/>
          </p15:clr>
        </p15:guide>
        <p15:guide id="6" pos="816">
          <p15:clr>
            <a:srgbClr val="5ACBF0"/>
          </p15:clr>
        </p15:guide>
        <p15:guide id="7" orient="horz" pos="76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ubtitle and Content_ProfSvcs">
    <p:spTree>
      <p:nvGrpSpPr>
        <p:cNvPr id="1" name=""/>
        <p:cNvGrpSpPr/>
        <p:nvPr/>
      </p:nvGrpSpPr>
      <p:grpSpPr>
        <a:xfrm>
          <a:off x="0" y="0"/>
          <a:ext cx="0" cy="0"/>
          <a:chOff x="0" y="0"/>
          <a:chExt cx="0" cy="0"/>
        </a:xfrm>
      </p:grpSpPr>
      <p:sp>
        <p:nvSpPr>
          <p:cNvPr id="3" name="Content Placeholder 2"/>
          <p:cNvSpPr>
            <a:spLocks noGrp="1"/>
          </p:cNvSpPr>
          <p:nvPr>
            <p:ph idx="1" hasCustomPrompt="1"/>
            <p:custDataLst>
              <p:tags r:id="rId1"/>
            </p:custDataLst>
          </p:nvPr>
        </p:nvSpPr>
        <p:spPr>
          <a:xfrm>
            <a:off x="609600" y="1414463"/>
            <a:ext cx="10972800" cy="4848225"/>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206DFE52-9A2C-9A4C-A614-4EBCC2252B00}"/>
              </a:ext>
            </a:extLst>
          </p:cNvPr>
          <p:cNvSpPr>
            <a:spLocks noGrp="1"/>
          </p:cNvSpPr>
          <p:nvPr>
            <p:ph type="title" hasCustomPrompt="1"/>
            <p:custDataLst>
              <p:tags r:id="rId2"/>
            </p:custDataLst>
          </p:nvPr>
        </p:nvSpPr>
        <p:spPr>
          <a:xfrm>
            <a:off x="1295400" y="68574"/>
            <a:ext cx="10287000" cy="1143000"/>
          </a:xfrm>
        </p:spPr>
        <p:txBody>
          <a:bodyPr/>
          <a:lstStyle/>
          <a:p>
            <a:r>
              <a:rPr lang="en-US" dirty="0"/>
              <a:t>Click to Add a Title</a:t>
            </a:r>
          </a:p>
        </p:txBody>
      </p:sp>
      <p:sp>
        <p:nvSpPr>
          <p:cNvPr id="15" name="Text Placeholder 6">
            <a:extLst>
              <a:ext uri="{FF2B5EF4-FFF2-40B4-BE49-F238E27FC236}">
                <a16:creationId xmlns:a16="http://schemas.microsoft.com/office/drawing/2014/main" id="{27339A31-8EFE-7542-9DE4-F0127DFB35BF}"/>
              </a:ext>
            </a:extLst>
          </p:cNvPr>
          <p:cNvSpPr>
            <a:spLocks noGrp="1"/>
          </p:cNvSpPr>
          <p:nvPr>
            <p:ph type="body" sz="quarter" idx="12" hasCustomPrompt="1"/>
            <p:custDataLst>
              <p:tags r:id="rId3"/>
            </p:custDataLst>
          </p:nvPr>
        </p:nvSpPr>
        <p:spPr>
          <a:xfrm>
            <a:off x="1295400" y="838200"/>
            <a:ext cx="10287000" cy="457200"/>
          </a:xfrm>
        </p:spPr>
        <p:txBody>
          <a:bodyPr/>
          <a:lstStyle>
            <a:lvl1pPr marL="0" indent="0">
              <a:buNone/>
              <a:defRPr sz="2000" i="1"/>
            </a:lvl1pPr>
          </a:lstStyle>
          <a:p>
            <a:pPr lvl="0"/>
            <a:r>
              <a:rPr lang="en-US" dirty="0"/>
              <a:t>Click to Add a Subtitle</a:t>
            </a:r>
          </a:p>
        </p:txBody>
      </p:sp>
      <p:pic>
        <p:nvPicPr>
          <p:cNvPr id="7" name="Picture 6">
            <a:extLst>
              <a:ext uri="{FF2B5EF4-FFF2-40B4-BE49-F238E27FC236}">
                <a16:creationId xmlns:a16="http://schemas.microsoft.com/office/drawing/2014/main" id="{8B171F40-506A-764D-A70C-A4A7AFBB6FDC}"/>
              </a:ext>
            </a:extLst>
          </p:cNvPr>
          <p:cNvPicPr>
            <a:picLocks noChangeAspect="1"/>
          </p:cNvPicPr>
          <p:nvPr userDrawn="1"/>
        </p:nvPicPr>
        <p:blipFill>
          <a:blip r:embed="rId5"/>
          <a:stretch>
            <a:fillRect/>
          </a:stretch>
        </p:blipFill>
        <p:spPr>
          <a:xfrm>
            <a:off x="157127" y="218972"/>
            <a:ext cx="942268" cy="842204"/>
          </a:xfrm>
          <a:prstGeom prst="rect">
            <a:avLst/>
          </a:prstGeom>
        </p:spPr>
      </p:pic>
      <p:cxnSp>
        <p:nvCxnSpPr>
          <p:cNvPr id="8" name="Straight Connector 7">
            <a:extLst>
              <a:ext uri="{FF2B5EF4-FFF2-40B4-BE49-F238E27FC236}">
                <a16:creationId xmlns:a16="http://schemas.microsoft.com/office/drawing/2014/main" id="{4004CDB8-0EF5-FF4F-8593-D2F844D5A2CB}"/>
              </a:ext>
            </a:extLst>
          </p:cNvPr>
          <p:cNvCxnSpPr/>
          <p:nvPr userDrawn="1"/>
        </p:nvCxnSpPr>
        <p:spPr>
          <a:xfrm>
            <a:off x="0" y="1219200"/>
            <a:ext cx="12207240" cy="0"/>
          </a:xfrm>
          <a:prstGeom prst="line">
            <a:avLst/>
          </a:prstGeom>
          <a:ln w="28575">
            <a:solidFill>
              <a:srgbClr val="3B7D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71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7">
          <p15:clr>
            <a:srgbClr val="5ACBF0"/>
          </p15:clr>
        </p15:guide>
        <p15:guide id="5" orient="horz" pos="528">
          <p15:clr>
            <a:srgbClr val="5ACBF0"/>
          </p15:clr>
        </p15:guide>
        <p15:guide id="6" pos="816">
          <p15:clr>
            <a:srgbClr val="5ACBF0"/>
          </p15:clr>
        </p15:guide>
        <p15:guide id="7" orient="horz" pos="76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ubtitle and Content_Seeker">
    <p:spTree>
      <p:nvGrpSpPr>
        <p:cNvPr id="1" name=""/>
        <p:cNvGrpSpPr/>
        <p:nvPr/>
      </p:nvGrpSpPr>
      <p:grpSpPr>
        <a:xfrm>
          <a:off x="0" y="0"/>
          <a:ext cx="0" cy="0"/>
          <a:chOff x="0" y="0"/>
          <a:chExt cx="0" cy="0"/>
        </a:xfrm>
      </p:grpSpPr>
      <p:sp>
        <p:nvSpPr>
          <p:cNvPr id="3" name="Content Placeholder 2"/>
          <p:cNvSpPr>
            <a:spLocks noGrp="1"/>
          </p:cNvSpPr>
          <p:nvPr>
            <p:ph idx="1" hasCustomPrompt="1"/>
            <p:custDataLst>
              <p:tags r:id="rId1"/>
            </p:custDataLst>
          </p:nvPr>
        </p:nvSpPr>
        <p:spPr>
          <a:xfrm>
            <a:off x="609600" y="1414463"/>
            <a:ext cx="10972800" cy="4848225"/>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206DFE52-9A2C-9A4C-A614-4EBCC2252B00}"/>
              </a:ext>
            </a:extLst>
          </p:cNvPr>
          <p:cNvSpPr>
            <a:spLocks noGrp="1"/>
          </p:cNvSpPr>
          <p:nvPr>
            <p:ph type="title" hasCustomPrompt="1"/>
            <p:custDataLst>
              <p:tags r:id="rId2"/>
            </p:custDataLst>
          </p:nvPr>
        </p:nvSpPr>
        <p:spPr>
          <a:xfrm>
            <a:off x="1295400" y="68574"/>
            <a:ext cx="10287000" cy="1143000"/>
          </a:xfrm>
        </p:spPr>
        <p:txBody>
          <a:bodyPr/>
          <a:lstStyle/>
          <a:p>
            <a:r>
              <a:rPr lang="en-US" dirty="0"/>
              <a:t>Click to Add a Title</a:t>
            </a:r>
          </a:p>
        </p:txBody>
      </p:sp>
      <p:sp>
        <p:nvSpPr>
          <p:cNvPr id="15" name="Text Placeholder 6">
            <a:extLst>
              <a:ext uri="{FF2B5EF4-FFF2-40B4-BE49-F238E27FC236}">
                <a16:creationId xmlns:a16="http://schemas.microsoft.com/office/drawing/2014/main" id="{27339A31-8EFE-7542-9DE4-F0127DFB35BF}"/>
              </a:ext>
            </a:extLst>
          </p:cNvPr>
          <p:cNvSpPr>
            <a:spLocks noGrp="1"/>
          </p:cNvSpPr>
          <p:nvPr>
            <p:ph type="body" sz="quarter" idx="12" hasCustomPrompt="1"/>
            <p:custDataLst>
              <p:tags r:id="rId3"/>
            </p:custDataLst>
          </p:nvPr>
        </p:nvSpPr>
        <p:spPr>
          <a:xfrm>
            <a:off x="1295400" y="838200"/>
            <a:ext cx="10287000" cy="457200"/>
          </a:xfrm>
        </p:spPr>
        <p:txBody>
          <a:bodyPr/>
          <a:lstStyle>
            <a:lvl1pPr marL="0" indent="0">
              <a:buNone/>
              <a:defRPr sz="2000" i="1"/>
            </a:lvl1pPr>
          </a:lstStyle>
          <a:p>
            <a:pPr lvl="0"/>
            <a:r>
              <a:rPr lang="en-US" dirty="0"/>
              <a:t>Click to Add a Subtitle</a:t>
            </a:r>
          </a:p>
        </p:txBody>
      </p:sp>
      <p:pic>
        <p:nvPicPr>
          <p:cNvPr id="7" name="Picture 6">
            <a:extLst>
              <a:ext uri="{FF2B5EF4-FFF2-40B4-BE49-F238E27FC236}">
                <a16:creationId xmlns:a16="http://schemas.microsoft.com/office/drawing/2014/main" id="{55D73553-32E4-FF44-ACAD-ADB3786D14AE}"/>
              </a:ext>
            </a:extLst>
          </p:cNvPr>
          <p:cNvPicPr>
            <a:picLocks noChangeAspect="1"/>
          </p:cNvPicPr>
          <p:nvPr userDrawn="1"/>
        </p:nvPicPr>
        <p:blipFill>
          <a:blip r:embed="rId5"/>
          <a:stretch>
            <a:fillRect/>
          </a:stretch>
        </p:blipFill>
        <p:spPr>
          <a:xfrm>
            <a:off x="159401" y="218972"/>
            <a:ext cx="937720" cy="842204"/>
          </a:xfrm>
          <a:prstGeom prst="rect">
            <a:avLst/>
          </a:prstGeom>
        </p:spPr>
      </p:pic>
      <p:cxnSp>
        <p:nvCxnSpPr>
          <p:cNvPr id="8" name="Straight Connector 7">
            <a:extLst>
              <a:ext uri="{FF2B5EF4-FFF2-40B4-BE49-F238E27FC236}">
                <a16:creationId xmlns:a16="http://schemas.microsoft.com/office/drawing/2014/main" id="{63D6B69E-45DA-5043-8EDE-FCECB98BAD3C}"/>
              </a:ext>
            </a:extLst>
          </p:cNvPr>
          <p:cNvCxnSpPr/>
          <p:nvPr userDrawn="1"/>
        </p:nvCxnSpPr>
        <p:spPr>
          <a:xfrm>
            <a:off x="0" y="1219200"/>
            <a:ext cx="12207240" cy="0"/>
          </a:xfrm>
          <a:prstGeom prst="line">
            <a:avLst/>
          </a:prstGeom>
          <a:ln w="28575">
            <a:solidFill>
              <a:srgbClr val="1E46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05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7">
          <p15:clr>
            <a:srgbClr val="5ACBF0"/>
          </p15:clr>
        </p15:guide>
        <p15:guide id="5" orient="horz" pos="528">
          <p15:clr>
            <a:srgbClr val="5ACBF0"/>
          </p15:clr>
        </p15:guide>
        <p15:guide id="6" pos="816">
          <p15:clr>
            <a:srgbClr val="5ACBF0"/>
          </p15:clr>
        </p15:guide>
        <p15:guide id="7" orient="horz" pos="76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Subtitle and Content_Defensics">
    <p:spTree>
      <p:nvGrpSpPr>
        <p:cNvPr id="1" name=""/>
        <p:cNvGrpSpPr/>
        <p:nvPr/>
      </p:nvGrpSpPr>
      <p:grpSpPr>
        <a:xfrm>
          <a:off x="0" y="0"/>
          <a:ext cx="0" cy="0"/>
          <a:chOff x="0" y="0"/>
          <a:chExt cx="0" cy="0"/>
        </a:xfrm>
      </p:grpSpPr>
      <p:sp>
        <p:nvSpPr>
          <p:cNvPr id="3" name="Content Placeholder 2"/>
          <p:cNvSpPr>
            <a:spLocks noGrp="1"/>
          </p:cNvSpPr>
          <p:nvPr>
            <p:ph idx="1" hasCustomPrompt="1"/>
            <p:custDataLst>
              <p:tags r:id="rId1"/>
            </p:custDataLst>
          </p:nvPr>
        </p:nvSpPr>
        <p:spPr>
          <a:xfrm>
            <a:off x="609600" y="1414463"/>
            <a:ext cx="10972800" cy="4848225"/>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206DFE52-9A2C-9A4C-A614-4EBCC2252B00}"/>
              </a:ext>
            </a:extLst>
          </p:cNvPr>
          <p:cNvSpPr>
            <a:spLocks noGrp="1"/>
          </p:cNvSpPr>
          <p:nvPr>
            <p:ph type="title" hasCustomPrompt="1"/>
            <p:custDataLst>
              <p:tags r:id="rId2"/>
            </p:custDataLst>
          </p:nvPr>
        </p:nvSpPr>
        <p:spPr>
          <a:xfrm>
            <a:off x="1295400" y="68574"/>
            <a:ext cx="10287000" cy="1143000"/>
          </a:xfrm>
        </p:spPr>
        <p:txBody>
          <a:bodyPr/>
          <a:lstStyle/>
          <a:p>
            <a:r>
              <a:rPr lang="en-US" dirty="0"/>
              <a:t>Click to Add a Title</a:t>
            </a:r>
          </a:p>
        </p:txBody>
      </p:sp>
      <p:sp>
        <p:nvSpPr>
          <p:cNvPr id="15" name="Text Placeholder 6">
            <a:extLst>
              <a:ext uri="{FF2B5EF4-FFF2-40B4-BE49-F238E27FC236}">
                <a16:creationId xmlns:a16="http://schemas.microsoft.com/office/drawing/2014/main" id="{27339A31-8EFE-7542-9DE4-F0127DFB35BF}"/>
              </a:ext>
            </a:extLst>
          </p:cNvPr>
          <p:cNvSpPr>
            <a:spLocks noGrp="1"/>
          </p:cNvSpPr>
          <p:nvPr>
            <p:ph type="body" sz="quarter" idx="12" hasCustomPrompt="1"/>
            <p:custDataLst>
              <p:tags r:id="rId3"/>
            </p:custDataLst>
          </p:nvPr>
        </p:nvSpPr>
        <p:spPr>
          <a:xfrm>
            <a:off x="1295400" y="838200"/>
            <a:ext cx="10287000" cy="457200"/>
          </a:xfrm>
        </p:spPr>
        <p:txBody>
          <a:bodyPr/>
          <a:lstStyle>
            <a:lvl1pPr marL="0" indent="0">
              <a:buNone/>
              <a:defRPr sz="2000" i="1"/>
            </a:lvl1pPr>
          </a:lstStyle>
          <a:p>
            <a:pPr lvl="0"/>
            <a:r>
              <a:rPr lang="en-US" dirty="0"/>
              <a:t>Click to Add a Subtitle</a:t>
            </a:r>
          </a:p>
        </p:txBody>
      </p:sp>
      <p:pic>
        <p:nvPicPr>
          <p:cNvPr id="7" name="Picture 6">
            <a:extLst>
              <a:ext uri="{FF2B5EF4-FFF2-40B4-BE49-F238E27FC236}">
                <a16:creationId xmlns:a16="http://schemas.microsoft.com/office/drawing/2014/main" id="{55D73553-32E4-FF44-ACAD-ADB3786D14AE}"/>
              </a:ext>
            </a:extLst>
          </p:cNvPr>
          <p:cNvPicPr>
            <a:picLocks noChangeAspect="1"/>
          </p:cNvPicPr>
          <p:nvPr userDrawn="1"/>
        </p:nvPicPr>
        <p:blipFill>
          <a:blip r:embed="rId5"/>
          <a:stretch>
            <a:fillRect/>
          </a:stretch>
        </p:blipFill>
        <p:spPr>
          <a:xfrm>
            <a:off x="159401" y="220633"/>
            <a:ext cx="937720" cy="838881"/>
          </a:xfrm>
          <a:prstGeom prst="rect">
            <a:avLst/>
          </a:prstGeom>
        </p:spPr>
      </p:pic>
      <p:cxnSp>
        <p:nvCxnSpPr>
          <p:cNvPr id="6" name="Straight Connector 5">
            <a:extLst>
              <a:ext uri="{FF2B5EF4-FFF2-40B4-BE49-F238E27FC236}">
                <a16:creationId xmlns:a16="http://schemas.microsoft.com/office/drawing/2014/main" id="{F4681442-C3A7-614B-BD1A-DDDABFAC68F6}"/>
              </a:ext>
            </a:extLst>
          </p:cNvPr>
          <p:cNvCxnSpPr/>
          <p:nvPr userDrawn="1"/>
        </p:nvCxnSpPr>
        <p:spPr>
          <a:xfrm>
            <a:off x="0" y="1219200"/>
            <a:ext cx="12207240" cy="0"/>
          </a:xfrm>
          <a:prstGeom prst="line">
            <a:avLst/>
          </a:prstGeom>
          <a:ln w="28575">
            <a:solidFill>
              <a:srgbClr val="1E46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06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7">
          <p15:clr>
            <a:srgbClr val="5ACBF0"/>
          </p15:clr>
        </p15:guide>
        <p15:guide id="5" orient="horz" pos="528">
          <p15:clr>
            <a:srgbClr val="5ACBF0"/>
          </p15:clr>
        </p15:guide>
        <p15:guide id="6" pos="816">
          <p15:clr>
            <a:srgbClr val="5ACBF0"/>
          </p15:clr>
        </p15:guide>
        <p15:guide id="7" orient="horz" pos="816">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ubtitle and Content_PolarisDrk">
    <p:spTree>
      <p:nvGrpSpPr>
        <p:cNvPr id="1" name=""/>
        <p:cNvGrpSpPr/>
        <p:nvPr/>
      </p:nvGrpSpPr>
      <p:grpSpPr>
        <a:xfrm>
          <a:off x="0" y="0"/>
          <a:ext cx="0" cy="0"/>
          <a:chOff x="0" y="0"/>
          <a:chExt cx="0" cy="0"/>
        </a:xfrm>
      </p:grpSpPr>
      <p:sp>
        <p:nvSpPr>
          <p:cNvPr id="3" name="Content Placeholder 2"/>
          <p:cNvSpPr>
            <a:spLocks noGrp="1"/>
          </p:cNvSpPr>
          <p:nvPr>
            <p:ph idx="1" hasCustomPrompt="1"/>
            <p:custDataLst>
              <p:tags r:id="rId1"/>
            </p:custDataLst>
          </p:nvPr>
        </p:nvSpPr>
        <p:spPr>
          <a:xfrm>
            <a:off x="609600" y="1414463"/>
            <a:ext cx="10972800" cy="4848225"/>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206DFE52-9A2C-9A4C-A614-4EBCC2252B00}"/>
              </a:ext>
            </a:extLst>
          </p:cNvPr>
          <p:cNvSpPr>
            <a:spLocks noGrp="1"/>
          </p:cNvSpPr>
          <p:nvPr>
            <p:ph type="title" hasCustomPrompt="1"/>
            <p:custDataLst>
              <p:tags r:id="rId2"/>
            </p:custDataLst>
          </p:nvPr>
        </p:nvSpPr>
        <p:spPr>
          <a:xfrm>
            <a:off x="1295400" y="68574"/>
            <a:ext cx="10287000" cy="1143000"/>
          </a:xfrm>
        </p:spPr>
        <p:txBody>
          <a:bodyPr/>
          <a:lstStyle/>
          <a:p>
            <a:r>
              <a:rPr lang="en-US" dirty="0"/>
              <a:t>Click to Add a Title</a:t>
            </a:r>
          </a:p>
        </p:txBody>
      </p:sp>
      <p:sp>
        <p:nvSpPr>
          <p:cNvPr id="15" name="Text Placeholder 6">
            <a:extLst>
              <a:ext uri="{FF2B5EF4-FFF2-40B4-BE49-F238E27FC236}">
                <a16:creationId xmlns:a16="http://schemas.microsoft.com/office/drawing/2014/main" id="{27339A31-8EFE-7542-9DE4-F0127DFB35BF}"/>
              </a:ext>
            </a:extLst>
          </p:cNvPr>
          <p:cNvSpPr>
            <a:spLocks noGrp="1"/>
          </p:cNvSpPr>
          <p:nvPr>
            <p:ph type="body" sz="quarter" idx="12" hasCustomPrompt="1"/>
            <p:custDataLst>
              <p:tags r:id="rId3"/>
            </p:custDataLst>
          </p:nvPr>
        </p:nvSpPr>
        <p:spPr>
          <a:xfrm>
            <a:off x="1295400" y="838200"/>
            <a:ext cx="10287000" cy="457200"/>
          </a:xfrm>
        </p:spPr>
        <p:txBody>
          <a:bodyPr/>
          <a:lstStyle>
            <a:lvl1pPr marL="0" indent="0">
              <a:buNone/>
              <a:defRPr sz="2000" i="1"/>
            </a:lvl1pPr>
          </a:lstStyle>
          <a:p>
            <a:pPr lvl="0"/>
            <a:r>
              <a:rPr lang="en-US" dirty="0"/>
              <a:t>Click to Add a Subtitle</a:t>
            </a:r>
          </a:p>
        </p:txBody>
      </p:sp>
      <p:pic>
        <p:nvPicPr>
          <p:cNvPr id="7" name="Picture 6">
            <a:extLst>
              <a:ext uri="{FF2B5EF4-FFF2-40B4-BE49-F238E27FC236}">
                <a16:creationId xmlns:a16="http://schemas.microsoft.com/office/drawing/2014/main" id="{8A831ECA-DE37-BE48-93D5-90801B7C2261}"/>
              </a:ext>
            </a:extLst>
          </p:cNvPr>
          <p:cNvPicPr>
            <a:picLocks noChangeAspect="1"/>
          </p:cNvPicPr>
          <p:nvPr userDrawn="1"/>
        </p:nvPicPr>
        <p:blipFill>
          <a:blip r:embed="rId5"/>
          <a:stretch>
            <a:fillRect/>
          </a:stretch>
        </p:blipFill>
        <p:spPr>
          <a:xfrm>
            <a:off x="179825" y="220633"/>
            <a:ext cx="896871" cy="838881"/>
          </a:xfrm>
          <a:prstGeom prst="rect">
            <a:avLst/>
          </a:prstGeom>
        </p:spPr>
      </p:pic>
      <p:cxnSp>
        <p:nvCxnSpPr>
          <p:cNvPr id="8" name="Straight Connector 7">
            <a:extLst>
              <a:ext uri="{FF2B5EF4-FFF2-40B4-BE49-F238E27FC236}">
                <a16:creationId xmlns:a16="http://schemas.microsoft.com/office/drawing/2014/main" id="{CFF51A21-5919-2F45-A074-3997C8B197FE}"/>
              </a:ext>
            </a:extLst>
          </p:cNvPr>
          <p:cNvCxnSpPr/>
          <p:nvPr userDrawn="1"/>
        </p:nvCxnSpPr>
        <p:spPr>
          <a:xfrm>
            <a:off x="0" y="1219200"/>
            <a:ext cx="12207240" cy="0"/>
          </a:xfrm>
          <a:prstGeom prst="line">
            <a:avLst/>
          </a:prstGeom>
          <a:ln w="28575">
            <a:solidFill>
              <a:srgbClr val="5A2B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57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7">
          <p15:clr>
            <a:srgbClr val="5ACBF0"/>
          </p15:clr>
        </p15:guide>
        <p15:guide id="5" orient="horz" pos="528">
          <p15:clr>
            <a:srgbClr val="5ACBF0"/>
          </p15:clr>
        </p15:guide>
        <p15:guide id="6" pos="816">
          <p15:clr>
            <a:srgbClr val="5ACBF0"/>
          </p15:clr>
        </p15:guide>
        <p15:guide id="7" orient="horz" pos="76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arallelogram 2"/>
          <p:cNvSpPr/>
          <p:nvPr/>
        </p:nvSpPr>
        <p:spPr>
          <a:xfrm>
            <a:off x="-689548" y="1215389"/>
            <a:ext cx="12266939" cy="1315938"/>
          </a:xfrm>
          <a:prstGeom prst="parallelogram">
            <a:avLst>
              <a:gd name="adj" fmla="val 318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custDataLst>
              <p:tags r:id="rId1"/>
            </p:custDataLst>
          </p:nvPr>
        </p:nvSpPr>
        <p:spPr>
          <a:xfrm>
            <a:off x="609600" y="1295400"/>
            <a:ext cx="11582400" cy="1143000"/>
          </a:xfrm>
        </p:spPr>
        <p:txBody>
          <a:bodyPr/>
          <a:lstStyle>
            <a:lvl1pPr>
              <a:defRPr>
                <a:solidFill>
                  <a:srgbClr val="FFFF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7" name="Text Placeholder 6"/>
          <p:cNvSpPr>
            <a:spLocks noGrp="1"/>
          </p:cNvSpPr>
          <p:nvPr>
            <p:ph type="body" sz="quarter" idx="10" hasCustomPrompt="1"/>
            <p:custDataLst>
              <p:tags r:id="rId2"/>
            </p:custDataLst>
          </p:nvPr>
        </p:nvSpPr>
        <p:spPr>
          <a:xfrm>
            <a:off x="1524000" y="2688610"/>
            <a:ext cx="10058400" cy="3559791"/>
          </a:xfrm>
        </p:spPr>
        <p:txBody>
          <a:bodyPr/>
          <a:lstStyle>
            <a:lvl1pPr>
              <a:spcBef>
                <a:spcPts val="0"/>
              </a:spcBef>
              <a:spcAft>
                <a:spcPts val="1200"/>
              </a:spcAft>
              <a:buFontTx/>
              <a:buNone/>
              <a:defRPr baseline="0"/>
            </a:lvl1pPr>
            <a:lvl2pPr>
              <a:buFontTx/>
              <a:buNone/>
              <a:defRPr/>
            </a:lvl2pPr>
            <a:lvl3pPr>
              <a:buFontTx/>
              <a:buNone/>
              <a:defRPr/>
            </a:lvl3pPr>
            <a:lvl4pPr>
              <a:buFontTx/>
              <a:buNone/>
              <a:defRPr/>
            </a:lvl4pPr>
            <a:lvl5pPr>
              <a:buFontTx/>
              <a:buNone/>
              <a:defRPr/>
            </a:lvl5pPr>
          </a:lstStyle>
          <a:p>
            <a:pPr lvl="0"/>
            <a:r>
              <a:rPr lang="en-US" dirty="0"/>
              <a:t>Click to add agenda topics (no bullets here)</a:t>
            </a:r>
          </a:p>
        </p:txBody>
      </p:sp>
    </p:spTree>
    <p:extLst>
      <p:ext uri="{BB962C8B-B14F-4D97-AF65-F5344CB8AC3E}">
        <p14:creationId xmlns:p14="http://schemas.microsoft.com/office/powerpoint/2010/main" val="194151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704">
          <p15:clr>
            <a:srgbClr val="5ACBF0"/>
          </p15:clr>
        </p15:guide>
        <p15:guide id="2" pos="960">
          <p15:clr>
            <a:srgbClr val="5ACBF0"/>
          </p15:clr>
        </p15:guide>
        <p15:guide id="3" pos="7296">
          <p15:clr>
            <a:srgbClr val="5ACBF0"/>
          </p15:clr>
        </p15:guide>
        <p15:guide id="4" orient="horz" pos="394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Parallelogram 5"/>
          <p:cNvSpPr/>
          <p:nvPr/>
        </p:nvSpPr>
        <p:spPr>
          <a:xfrm>
            <a:off x="-989351" y="1987637"/>
            <a:ext cx="12583024" cy="2553118"/>
          </a:xfrm>
          <a:prstGeom prst="parallelogram">
            <a:avLst>
              <a:gd name="adj" fmla="val 318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2" name="Title 1"/>
          <p:cNvSpPr>
            <a:spLocks noGrp="1"/>
          </p:cNvSpPr>
          <p:nvPr>
            <p:ph type="title" hasCustomPrompt="1"/>
            <p:custDataLst>
              <p:tags r:id="rId1"/>
            </p:custDataLst>
          </p:nvPr>
        </p:nvSpPr>
        <p:spPr>
          <a:xfrm>
            <a:off x="609601" y="2010333"/>
            <a:ext cx="10384465" cy="1410907"/>
          </a:xfrm>
        </p:spPr>
        <p:txBody>
          <a:bodyPr bIns="0" anchor="b">
            <a:normAutofit/>
          </a:bodyPr>
          <a:lstStyle>
            <a:lvl1pPr>
              <a:defRPr sz="3400">
                <a:solidFill>
                  <a:srgbClr val="FFFFFF"/>
                </a:solidFill>
                <a:effectLst>
                  <a:outerShdw blurRad="38100" dist="38100" dir="2700000" algn="tl">
                    <a:srgbClr val="000000">
                      <a:alpha val="43137"/>
                    </a:srgbClr>
                  </a:outerShdw>
                </a:effectLst>
              </a:defRPr>
            </a:lvl1pPr>
          </a:lstStyle>
          <a:p>
            <a:r>
              <a:rPr lang="en-US" dirty="0"/>
              <a:t>Click to Add a Title – Transition Slide</a:t>
            </a:r>
          </a:p>
        </p:txBody>
      </p:sp>
      <p:sp>
        <p:nvSpPr>
          <p:cNvPr id="3" name="Text Placeholder 2"/>
          <p:cNvSpPr>
            <a:spLocks noGrp="1"/>
          </p:cNvSpPr>
          <p:nvPr>
            <p:ph type="body" idx="1"/>
            <p:custDataLst>
              <p:tags r:id="rId2"/>
            </p:custDataLst>
          </p:nvPr>
        </p:nvSpPr>
        <p:spPr>
          <a:xfrm>
            <a:off x="609601" y="3430818"/>
            <a:ext cx="10384465" cy="1119515"/>
          </a:xfrm>
        </p:spPr>
        <p:txBody>
          <a:bodyPr tIns="91440"/>
          <a:lstStyle>
            <a:lvl1pPr marL="0" indent="0">
              <a:buNone/>
              <a:defRPr sz="2400" i="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0187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693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p>
            <a:r>
              <a:rPr lang="en-US" dirty="0"/>
              <a:t>Click to Add a Title</a:t>
            </a:r>
          </a:p>
        </p:txBody>
      </p:sp>
      <p:sp>
        <p:nvSpPr>
          <p:cNvPr id="3" name="Content Placeholder 2"/>
          <p:cNvSpPr>
            <a:spLocks noGrp="1"/>
          </p:cNvSpPr>
          <p:nvPr>
            <p:ph sz="half" idx="1" hasCustomPrompt="1"/>
            <p:custDataLst>
              <p:tags r:id="rId2"/>
            </p:custDataLst>
          </p:nvPr>
        </p:nvSpPr>
        <p:spPr>
          <a:xfrm>
            <a:off x="609600" y="1414463"/>
            <a:ext cx="5384800" cy="4848225"/>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a:t>
            </a:r>
            <a:br>
              <a:rPr lang="en-US" dirty="0"/>
            </a:br>
            <a:r>
              <a:rPr lang="en-US" dirty="0"/>
              <a:t>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custDataLst>
              <p:tags r:id="rId3"/>
            </p:custDataLst>
          </p:nvPr>
        </p:nvSpPr>
        <p:spPr>
          <a:xfrm>
            <a:off x="6197600" y="1414463"/>
            <a:ext cx="5384800" cy="4848225"/>
          </a:xfrm>
        </p:spPr>
        <p:txBody>
          <a:bodyPr vert="horz" lIns="91440" tIns="45720" rIns="91440" bIns="45720" rtlCol="0">
            <a:noAutofit/>
          </a:bodyPr>
          <a:lstStyle>
            <a:lvl1pPr>
              <a:defRPr/>
            </a:lvl1pPr>
            <a:lvl2pPr>
              <a:defRPr/>
            </a:lvl2pPr>
            <a:lvl3pPr>
              <a:defRPr/>
            </a:lvl3pPr>
            <a:lvl4pPr>
              <a:defRPr baseline="0"/>
            </a:lvl4pPr>
            <a:lvl5pPr>
              <a:defRPr baseline="0"/>
            </a:lvl5pPr>
          </a:lstStyle>
          <a:p>
            <a:pPr lvl="0"/>
            <a:r>
              <a:rPr lang="en-US" dirty="0"/>
              <a:t>Click to add text or choose an icon below </a:t>
            </a:r>
            <a:br>
              <a:rPr lang="en-US" dirty="0"/>
            </a:br>
            <a:r>
              <a:rPr lang="en-US" dirty="0"/>
              <a:t>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2" hasCustomPrompt="1"/>
            <p:custDataLst>
              <p:tags r:id="rId4"/>
            </p:custDataLst>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3902015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5">
          <p15:clr>
            <a:srgbClr val="5ACBF0"/>
          </p15:clr>
        </p15:guide>
        <p15:guide id="5" orient="horz" pos="52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765356"/>
          </a:xfrm>
          <a:prstGeom prst="rect">
            <a:avLst/>
          </a:prstGeom>
          <a:solidFill>
            <a:srgbClr val="2A6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userDrawn="1"/>
        </p:nvSpPr>
        <p:spPr>
          <a:xfrm>
            <a:off x="280219" y="6527088"/>
            <a:ext cx="1165122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 2021 Consortium for Information</a:t>
            </a:r>
            <a:r>
              <a:rPr lang="en-US" sz="1000" baseline="0" dirty="0">
                <a:latin typeface="Arial" panose="020B0604020202020204" pitchFamily="34" charset="0"/>
                <a:cs typeface="Arial" panose="020B0604020202020204" pitchFamily="34" charset="0"/>
              </a:rPr>
              <a:t> &amp;</a:t>
            </a:r>
            <a:r>
              <a:rPr lang="en-US" sz="1000" dirty="0">
                <a:latin typeface="Arial" panose="020B0604020202020204" pitchFamily="34" charset="0"/>
                <a:cs typeface="Arial" panose="020B0604020202020204" pitchFamily="34" charset="0"/>
              </a:rPr>
              <a:t> Software Quality (CISQ) </a:t>
            </a:r>
            <a:r>
              <a:rPr lang="en-US" sz="1000" dirty="0">
                <a:latin typeface="Arial" panose="020B0604020202020204" pitchFamily="34" charset="0"/>
                <a:cs typeface="Arial" panose="020B0604020202020204" pitchFamily="34" charset="0"/>
                <a:hlinkClick r:id="rId2"/>
              </a:rPr>
              <a:t>www.it-cisq.org</a:t>
            </a:r>
            <a:r>
              <a:rPr lang="en-US" sz="1000" dirty="0">
                <a:latin typeface="Arial" panose="020B0604020202020204" pitchFamily="34" charset="0"/>
                <a:cs typeface="Arial" panose="020B0604020202020204" pitchFamily="34" charset="0"/>
              </a:rPr>
              <a:t>   								</a:t>
            </a:r>
            <a:fld id="{20CE64F6-0575-43C0-AE7E-1E366EE5C903}"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312CB566-D14F-46D6-BEE2-A83A6519182C}"/>
              </a:ext>
            </a:extLst>
          </p:cNvPr>
          <p:cNvSpPr>
            <a:spLocks noGrp="1"/>
          </p:cNvSpPr>
          <p:nvPr>
            <p:ph type="title"/>
          </p:nvPr>
        </p:nvSpPr>
        <p:spPr>
          <a:xfrm>
            <a:off x="1789043" y="32523"/>
            <a:ext cx="10360147" cy="400110"/>
          </a:xfrm>
          <a:prstGeom prst="rect">
            <a:avLst/>
          </a:prstGeom>
        </p:spPr>
        <p:txBody>
          <a:bodyPr vert="horz" lIns="91440" tIns="45720" rIns="91440" bIns="45720" rtlCol="0" anchor="t">
            <a:noAutofit/>
          </a:bodyPr>
          <a:lstStyle>
            <a:lvl1pPr algn="l">
              <a:defRPr sz="2800">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219" y="129146"/>
            <a:ext cx="1250242" cy="537604"/>
          </a:xfrm>
          <a:prstGeom prst="rect">
            <a:avLst/>
          </a:prstGeom>
        </p:spPr>
      </p:pic>
    </p:spTree>
    <p:extLst>
      <p:ext uri="{BB962C8B-B14F-4D97-AF65-F5344CB8AC3E}">
        <p14:creationId xmlns:p14="http://schemas.microsoft.com/office/powerpoint/2010/main" val="3816708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p>
            <a:r>
              <a:rPr lang="en-US" dirty="0"/>
              <a:t>Click to Add a Title</a:t>
            </a:r>
          </a:p>
        </p:txBody>
      </p:sp>
      <p:sp>
        <p:nvSpPr>
          <p:cNvPr id="3" name="Content Placeholder 2"/>
          <p:cNvSpPr>
            <a:spLocks noGrp="1"/>
          </p:cNvSpPr>
          <p:nvPr>
            <p:ph sz="half" idx="1" hasCustomPrompt="1"/>
            <p:custDataLst>
              <p:tags r:id="rId2"/>
            </p:custDataLst>
          </p:nvPr>
        </p:nvSpPr>
        <p:spPr>
          <a:xfrm>
            <a:off x="627528" y="1414463"/>
            <a:ext cx="3429000" cy="4079548"/>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2" hasCustomPrompt="1"/>
            <p:custDataLst>
              <p:tags r:id="rId3"/>
            </p:custDataLst>
          </p:nvPr>
        </p:nvSpPr>
        <p:spPr>
          <a:xfrm>
            <a:off x="609600" y="838200"/>
            <a:ext cx="11582400" cy="457200"/>
          </a:xfrm>
        </p:spPr>
        <p:txBody>
          <a:bodyPr/>
          <a:lstStyle>
            <a:lvl1pPr marL="0" indent="0">
              <a:buNone/>
              <a:defRPr sz="2000" i="1"/>
            </a:lvl1pPr>
          </a:lstStyle>
          <a:p>
            <a:pPr lvl="0"/>
            <a:r>
              <a:rPr lang="en-US" dirty="0"/>
              <a:t>Click to Add a Subtitle</a:t>
            </a:r>
          </a:p>
        </p:txBody>
      </p:sp>
      <p:sp>
        <p:nvSpPr>
          <p:cNvPr id="6" name="Content Placeholder 2">
            <a:extLst>
              <a:ext uri="{FF2B5EF4-FFF2-40B4-BE49-F238E27FC236}">
                <a16:creationId xmlns:a16="http://schemas.microsoft.com/office/drawing/2014/main" id="{90DBA6A8-6709-6441-862E-7DA88F825567}"/>
              </a:ext>
            </a:extLst>
          </p:cNvPr>
          <p:cNvSpPr>
            <a:spLocks noGrp="1"/>
          </p:cNvSpPr>
          <p:nvPr>
            <p:ph sz="half" idx="13" hasCustomPrompt="1"/>
            <p:custDataLst>
              <p:tags r:id="rId4"/>
            </p:custDataLst>
          </p:nvPr>
        </p:nvSpPr>
        <p:spPr>
          <a:xfrm>
            <a:off x="4392708" y="1414463"/>
            <a:ext cx="3429000" cy="4079548"/>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435C8E24-65BE-F049-BB35-060916C77304}"/>
              </a:ext>
            </a:extLst>
          </p:cNvPr>
          <p:cNvSpPr>
            <a:spLocks noGrp="1"/>
          </p:cNvSpPr>
          <p:nvPr>
            <p:ph sz="half" idx="14" hasCustomPrompt="1"/>
            <p:custDataLst>
              <p:tags r:id="rId5"/>
            </p:custDataLst>
          </p:nvPr>
        </p:nvSpPr>
        <p:spPr>
          <a:xfrm>
            <a:off x="8157888" y="1414463"/>
            <a:ext cx="3429000" cy="4079548"/>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9581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5">
          <p15:clr>
            <a:srgbClr val="5ACBF0"/>
          </p15:clr>
        </p15:guide>
        <p15:guide id="5" orient="horz" pos="52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Four-Content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p>
            <a:r>
              <a:rPr lang="en-US" dirty="0"/>
              <a:t>Click to Add a Title</a:t>
            </a:r>
          </a:p>
        </p:txBody>
      </p:sp>
      <p:sp>
        <p:nvSpPr>
          <p:cNvPr id="3" name="Content Placeholder 2"/>
          <p:cNvSpPr>
            <a:spLocks noGrp="1"/>
          </p:cNvSpPr>
          <p:nvPr>
            <p:ph sz="half" idx="1" hasCustomPrompt="1"/>
            <p:custDataLst>
              <p:tags r:id="rId2"/>
            </p:custDataLst>
          </p:nvPr>
        </p:nvSpPr>
        <p:spPr>
          <a:xfrm>
            <a:off x="627528" y="1676400"/>
            <a:ext cx="2544297" cy="3027000"/>
          </a:xfrm>
        </p:spPr>
        <p:txBody>
          <a:bodyPr vert="horz" lIns="91440" tIns="45720" rIns="91440" bIns="45720" rtlCol="0">
            <a:noAutofit/>
          </a:bodyPr>
          <a:lstStyle>
            <a:lvl1pPr marL="0" indent="0">
              <a:buNone/>
              <a:defRPr/>
            </a:lvl1pPr>
            <a:lvl2pPr marL="457200" indent="-164592">
              <a:buFont typeface="Arial" panose="020B0604020202020204" pitchFamily="34" charset="0"/>
              <a:buChar cha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2" hasCustomPrompt="1"/>
            <p:custDataLst>
              <p:tags r:id="rId3"/>
            </p:custDataLst>
          </p:nvPr>
        </p:nvSpPr>
        <p:spPr>
          <a:xfrm>
            <a:off x="609600" y="838200"/>
            <a:ext cx="11582400" cy="457200"/>
          </a:xfrm>
        </p:spPr>
        <p:txBody>
          <a:bodyPr/>
          <a:lstStyle>
            <a:lvl1pPr marL="0" indent="0">
              <a:buNone/>
              <a:defRPr sz="2000" i="1"/>
            </a:lvl1pPr>
          </a:lstStyle>
          <a:p>
            <a:pPr lvl="0"/>
            <a:r>
              <a:rPr lang="en-US" dirty="0"/>
              <a:t>Click to Add a Subtitle</a:t>
            </a:r>
          </a:p>
        </p:txBody>
      </p:sp>
      <p:sp>
        <p:nvSpPr>
          <p:cNvPr id="8" name="Content Placeholder 2">
            <a:extLst>
              <a:ext uri="{FF2B5EF4-FFF2-40B4-BE49-F238E27FC236}">
                <a16:creationId xmlns:a16="http://schemas.microsoft.com/office/drawing/2014/main" id="{A8D4188A-43EC-BF46-AD4A-C2EFDBB67BD2}"/>
              </a:ext>
            </a:extLst>
          </p:cNvPr>
          <p:cNvSpPr>
            <a:spLocks noGrp="1"/>
          </p:cNvSpPr>
          <p:nvPr>
            <p:ph sz="half" idx="13" hasCustomPrompt="1"/>
            <p:custDataLst>
              <p:tags r:id="rId4"/>
            </p:custDataLst>
          </p:nvPr>
        </p:nvSpPr>
        <p:spPr>
          <a:xfrm>
            <a:off x="3431053" y="1676400"/>
            <a:ext cx="2544297" cy="3027000"/>
          </a:xfrm>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en-US" dirty="0"/>
            </a:lvl5pPr>
          </a:lstStyle>
          <a:p>
            <a:pPr marL="0" lvl="0" indent="0">
              <a:buNone/>
            </a:pPr>
            <a:r>
              <a:rPr lang="en-US" dirty="0"/>
              <a:t>Click to add text or choose an icon below to insert other content</a:t>
            </a:r>
          </a:p>
          <a:p>
            <a:pPr lvl="1">
              <a:buChar char="•"/>
            </a:pPr>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49C7A6BE-94DE-654A-9361-5319990B685A}"/>
              </a:ext>
            </a:extLst>
          </p:cNvPr>
          <p:cNvSpPr>
            <a:spLocks noGrp="1"/>
          </p:cNvSpPr>
          <p:nvPr>
            <p:ph sz="half" idx="14" hasCustomPrompt="1"/>
            <p:custDataLst>
              <p:tags r:id="rId5"/>
            </p:custDataLst>
          </p:nvPr>
        </p:nvSpPr>
        <p:spPr>
          <a:xfrm>
            <a:off x="6234578" y="1676400"/>
            <a:ext cx="2544297" cy="3027000"/>
          </a:xfrm>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en-US" dirty="0"/>
            </a:lvl5pPr>
          </a:lstStyle>
          <a:p>
            <a:pPr marL="0" lvl="0" indent="0">
              <a:buNone/>
            </a:pPr>
            <a:r>
              <a:rPr lang="en-US" dirty="0"/>
              <a:t>Click to add text or choose an icon below to insert other content</a:t>
            </a:r>
          </a:p>
          <a:p>
            <a:pPr lvl="1">
              <a:buChar char="•"/>
            </a:pPr>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E855D3A-513A-9B42-B73F-68E6D3F4FCD0}"/>
              </a:ext>
            </a:extLst>
          </p:cNvPr>
          <p:cNvSpPr>
            <a:spLocks noGrp="1"/>
          </p:cNvSpPr>
          <p:nvPr>
            <p:ph sz="half" idx="15" hasCustomPrompt="1"/>
            <p:custDataLst>
              <p:tags r:id="rId6"/>
            </p:custDataLst>
          </p:nvPr>
        </p:nvSpPr>
        <p:spPr>
          <a:xfrm>
            <a:off x="9038103" y="1676400"/>
            <a:ext cx="2544297" cy="3027000"/>
          </a:xfrm>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en-US" dirty="0"/>
            </a:lvl5pPr>
          </a:lstStyle>
          <a:p>
            <a:pPr marL="0" lvl="0" indent="0">
              <a:buNone/>
            </a:pPr>
            <a:r>
              <a:rPr lang="en-US" dirty="0"/>
              <a:t>Click to add text or choose an icon below to insert other content</a:t>
            </a:r>
          </a:p>
          <a:p>
            <a:pPr lvl="1">
              <a:buChar char="•"/>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903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5">
          <p15:clr>
            <a:srgbClr val="5ACBF0"/>
          </p15:clr>
        </p15:guide>
        <p15:guide id="5" orient="horz" pos="528">
          <p15:clr>
            <a:srgbClr val="5ACBF0"/>
          </p15:clr>
        </p15:guide>
        <p15:guide id="6" orient="horz" pos="105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Content Subtit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1" y="68574"/>
            <a:ext cx="10972800" cy="1143000"/>
          </a:xfrm>
        </p:spPr>
        <p:txBody>
          <a:bodyPr/>
          <a:lstStyle/>
          <a:p>
            <a:r>
              <a:rPr lang="en-US"/>
              <a:t>Click to edit Master title style</a:t>
            </a:r>
            <a:endParaRPr lang="en-US" dirty="0"/>
          </a:p>
        </p:txBody>
      </p:sp>
      <p:sp>
        <p:nvSpPr>
          <p:cNvPr id="5" name="Content Placeholder 4"/>
          <p:cNvSpPr>
            <a:spLocks noGrp="1"/>
          </p:cNvSpPr>
          <p:nvPr>
            <p:ph sz="quarter" idx="11" hasCustomPrompt="1"/>
            <p:custDataLst>
              <p:tags r:id="rId2"/>
            </p:custDataLst>
          </p:nvPr>
        </p:nvSpPr>
        <p:spPr>
          <a:xfrm>
            <a:off x="609600" y="1414730"/>
            <a:ext cx="5376672" cy="2377440"/>
          </a:xfrm>
        </p:spPr>
        <p:txBody>
          <a:bodyPr/>
          <a:lstStyle>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hasCustomPrompt="1"/>
            <p:custDataLst>
              <p:tags r:id="rId3"/>
            </p:custDataLst>
          </p:nvPr>
        </p:nvSpPr>
        <p:spPr>
          <a:xfrm>
            <a:off x="6197600" y="1414730"/>
            <a:ext cx="5376672" cy="2377440"/>
          </a:xfrm>
        </p:spPr>
        <p:txBody>
          <a:bodyPr/>
          <a:lstStyle>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custDataLst>
              <p:tags r:id="rId4"/>
            </p:custDataLst>
          </p:nvPr>
        </p:nvSpPr>
        <p:spPr>
          <a:xfrm>
            <a:off x="609600" y="3965268"/>
            <a:ext cx="5376672" cy="2377440"/>
          </a:xfrm>
        </p:spPr>
        <p:txBody>
          <a:bodyPr/>
          <a:lstStyle>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hasCustomPrompt="1"/>
            <p:custDataLst>
              <p:tags r:id="rId5"/>
            </p:custDataLst>
          </p:nvPr>
        </p:nvSpPr>
        <p:spPr>
          <a:xfrm>
            <a:off x="6197600" y="3965268"/>
            <a:ext cx="5376672" cy="2377440"/>
          </a:xfrm>
        </p:spPr>
        <p:txBody>
          <a:bodyPr/>
          <a:lstStyle>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5" hasCustomPrompt="1"/>
            <p:custDataLst>
              <p:tags r:id="rId6"/>
            </p:custDataLst>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222803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4003">
          <p15:clr>
            <a:srgbClr val="5ACBF0"/>
          </p15:clr>
        </p15:guide>
        <p15:guide id="5" orient="horz" pos="528">
          <p15:clr>
            <a:srgbClr val="5ACBF0"/>
          </p15:clr>
        </p15:guide>
        <p15:guide id="6" pos="751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3530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with sub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B792CD-C161-114E-B557-4DDF49D3DDCB}"/>
              </a:ext>
            </a:extLst>
          </p:cNvPr>
          <p:cNvSpPr>
            <a:spLocks noGrp="1"/>
          </p:cNvSpPr>
          <p:nvPr>
            <p:ph type="title" hasCustomPrompt="1"/>
            <p:custDataLst>
              <p:tags r:id="rId1"/>
            </p:custDataLst>
          </p:nvPr>
        </p:nvSpPr>
        <p:spPr>
          <a:xfrm>
            <a:off x="609600" y="68574"/>
            <a:ext cx="11581896" cy="1143000"/>
          </a:xfrm>
        </p:spPr>
        <p:txBody>
          <a:bodyPr/>
          <a:lstStyle/>
          <a:p>
            <a:r>
              <a:rPr lang="en-US" dirty="0"/>
              <a:t>Click to Add a Title</a:t>
            </a:r>
          </a:p>
        </p:txBody>
      </p:sp>
      <p:sp>
        <p:nvSpPr>
          <p:cNvPr id="4" name="Text Placeholder 6">
            <a:extLst>
              <a:ext uri="{FF2B5EF4-FFF2-40B4-BE49-F238E27FC236}">
                <a16:creationId xmlns:a16="http://schemas.microsoft.com/office/drawing/2014/main" id="{AD76648A-6C37-4648-9347-45B6447A7918}"/>
              </a:ext>
            </a:extLst>
          </p:cNvPr>
          <p:cNvSpPr>
            <a:spLocks noGrp="1"/>
          </p:cNvSpPr>
          <p:nvPr>
            <p:ph type="body" sz="quarter" idx="12" hasCustomPrompt="1"/>
            <p:custDataLst>
              <p:tags r:id="rId2"/>
            </p:custDataLst>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183442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11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3945">
          <p15:clr>
            <a:srgbClr val="5ACBF0"/>
          </p15:clr>
        </p15:guide>
        <p15:guide id="4" orient="horz" pos="3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Gray Bar">
    <p:spTree>
      <p:nvGrpSpPr>
        <p:cNvPr id="1" name=""/>
        <p:cNvGrpSpPr/>
        <p:nvPr/>
      </p:nvGrpSpPr>
      <p:grpSpPr>
        <a:xfrm>
          <a:off x="0" y="0"/>
          <a:ext cx="0" cy="0"/>
          <a:chOff x="0" y="0"/>
          <a:chExt cx="0" cy="0"/>
        </a:xfrm>
      </p:grpSpPr>
      <p:sp>
        <p:nvSpPr>
          <p:cNvPr id="3" name="Rectangle 2"/>
          <p:cNvSpPr/>
          <p:nvPr>
            <p:custDataLst>
              <p:tags r:id="rId1"/>
            </p:custDataLst>
          </p:nvPr>
        </p:nvSpPr>
        <p:spPr bwMode="ltGray">
          <a:xfrm>
            <a:off x="0" y="1311214"/>
            <a:ext cx="12192000" cy="4951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hasCustomPrompt="1"/>
            <p:custDataLst>
              <p:tags r:id="rId2"/>
            </p:custDataLst>
          </p:nvPr>
        </p:nvSpPr>
        <p:spPr>
          <a:xfrm>
            <a:off x="609600" y="68332"/>
            <a:ext cx="11582400" cy="1143000"/>
          </a:xfrm>
        </p:spPr>
        <p:txBody>
          <a:bodyPr/>
          <a:lstStyle>
            <a:lvl1pPr>
              <a:defRPr/>
            </a:lvl1pPr>
          </a:lstStyle>
          <a:p>
            <a:r>
              <a:rPr lang="en-US" dirty="0"/>
              <a:t>Click to Add a Title</a:t>
            </a:r>
          </a:p>
        </p:txBody>
      </p:sp>
      <p:sp>
        <p:nvSpPr>
          <p:cNvPr id="5" name="Content Placeholder 8"/>
          <p:cNvSpPr>
            <a:spLocks noGrp="1"/>
          </p:cNvSpPr>
          <p:nvPr>
            <p:ph sz="quarter" idx="10" hasCustomPrompt="1"/>
            <p:custDataLst>
              <p:tags r:id="rId3"/>
            </p:custDataLst>
          </p:nvPr>
        </p:nvSpPr>
        <p:spPr>
          <a:xfrm>
            <a:off x="609600" y="1417318"/>
            <a:ext cx="10972800" cy="4754881"/>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custDataLst>
              <p:tags r:id="rId4"/>
            </p:custDataLst>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42948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5">
          <p15:clr>
            <a:srgbClr val="5ACBF0"/>
          </p15:clr>
        </p15:guide>
        <p15:guide id="5" orient="horz" pos="528">
          <p15:clr>
            <a:srgbClr val="5ACBF0"/>
          </p15:clr>
        </p15:guide>
        <p15:guide id="6" orient="horz" pos="388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lumn Gray">
    <p:bg>
      <p:bgRef idx="1001">
        <a:schemeClr val="bg1"/>
      </p:bgRef>
    </p:bg>
    <p:spTree>
      <p:nvGrpSpPr>
        <p:cNvPr id="1" name=""/>
        <p:cNvGrpSpPr/>
        <p:nvPr/>
      </p:nvGrpSpPr>
      <p:grpSpPr>
        <a:xfrm>
          <a:off x="0" y="0"/>
          <a:ext cx="0" cy="0"/>
          <a:chOff x="0" y="0"/>
          <a:chExt cx="0" cy="0"/>
        </a:xfrm>
      </p:grpSpPr>
      <p:sp>
        <p:nvSpPr>
          <p:cNvPr id="7" name="Rectangle 6"/>
          <p:cNvSpPr/>
          <p:nvPr>
            <p:custDataLst>
              <p:tags r:id="rId1"/>
            </p:custDataLst>
          </p:nvPr>
        </p:nvSpPr>
        <p:spPr bwMode="ltGray">
          <a:xfrm>
            <a:off x="0" y="1311214"/>
            <a:ext cx="12192000" cy="4951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custDataLst>
              <p:tags r:id="rId2"/>
            </p:custDataLst>
          </p:nvPr>
        </p:nvSpPr>
        <p:spPr/>
        <p:txBody>
          <a:bodyPr/>
          <a:lstStyle/>
          <a:p>
            <a:r>
              <a:rPr lang="en-US" dirty="0"/>
              <a:t>Click to Add a Title</a:t>
            </a:r>
          </a:p>
        </p:txBody>
      </p:sp>
      <p:sp>
        <p:nvSpPr>
          <p:cNvPr id="3" name="Content Placeholder 2"/>
          <p:cNvSpPr>
            <a:spLocks noGrp="1"/>
          </p:cNvSpPr>
          <p:nvPr>
            <p:ph sz="half" idx="1" hasCustomPrompt="1"/>
            <p:custDataLst>
              <p:tags r:id="rId3"/>
            </p:custDataLst>
          </p:nvPr>
        </p:nvSpPr>
        <p:spPr>
          <a:xfrm>
            <a:off x="609600" y="1417320"/>
            <a:ext cx="5384800" cy="4754880"/>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custDataLst>
              <p:tags r:id="rId4"/>
            </p:custDataLst>
          </p:nvPr>
        </p:nvSpPr>
        <p:spPr>
          <a:xfrm>
            <a:off x="6197600" y="1417320"/>
            <a:ext cx="5384800" cy="4754880"/>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2" hasCustomPrompt="1"/>
            <p:custDataLst>
              <p:tags r:id="rId5"/>
            </p:custDataLst>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241164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5">
          <p15:clr>
            <a:srgbClr val="5ACBF0"/>
          </p15:clr>
        </p15:guide>
        <p15:guide id="5" orient="horz" pos="528">
          <p15:clr>
            <a:srgbClr val="5ACBF0"/>
          </p15:clr>
        </p15:guide>
        <p15:guide id="6" orient="horz" pos="38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Gra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p>
            <a:r>
              <a:rPr lang="en-US" dirty="0"/>
              <a:t>Click to Add a Title</a:t>
            </a:r>
          </a:p>
        </p:txBody>
      </p:sp>
      <p:sp>
        <p:nvSpPr>
          <p:cNvPr id="4" name="Text Placeholder 6"/>
          <p:cNvSpPr>
            <a:spLocks noGrp="1"/>
          </p:cNvSpPr>
          <p:nvPr>
            <p:ph type="body" sz="quarter" idx="12" hasCustomPrompt="1"/>
            <p:custDataLst>
              <p:tags r:id="rId2"/>
            </p:custDataLst>
          </p:nvPr>
        </p:nvSpPr>
        <p:spPr>
          <a:xfrm>
            <a:off x="609600" y="838200"/>
            <a:ext cx="11582400" cy="457200"/>
          </a:xfrm>
        </p:spPr>
        <p:txBody>
          <a:bodyPr/>
          <a:lstStyle>
            <a:lvl1pPr marL="0" indent="0">
              <a:buNone/>
              <a:defRPr sz="2000" i="1"/>
            </a:lvl1pPr>
          </a:lstStyle>
          <a:p>
            <a:pPr lvl="0"/>
            <a:r>
              <a:rPr lang="en-US" dirty="0"/>
              <a:t>Click to Add a Subtitle</a:t>
            </a:r>
          </a:p>
        </p:txBody>
      </p:sp>
      <p:sp>
        <p:nvSpPr>
          <p:cNvPr id="7" name="Rectangle 6"/>
          <p:cNvSpPr/>
          <p:nvPr>
            <p:custDataLst>
              <p:tags r:id="rId3"/>
            </p:custDataLst>
          </p:nvPr>
        </p:nvSpPr>
        <p:spPr bwMode="ltGray">
          <a:xfrm>
            <a:off x="0" y="3775166"/>
            <a:ext cx="12192000" cy="2512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p:cNvSpPr>
            <a:spLocks noGrp="1"/>
          </p:cNvSpPr>
          <p:nvPr>
            <p:ph sz="quarter" idx="13" hasCustomPrompt="1"/>
            <p:custDataLst>
              <p:tags r:id="rId4"/>
            </p:custDataLst>
          </p:nvPr>
        </p:nvSpPr>
        <p:spPr>
          <a:xfrm>
            <a:off x="609599" y="1417319"/>
            <a:ext cx="10972800" cy="4748349"/>
          </a:xfrm>
        </p:spPr>
        <p:txBody>
          <a:bodyPr vert="horz" lIns="91440" tIns="45720" rIns="91440" bIns="45720" rtlCol="0">
            <a:noAutofit/>
          </a:bodyPr>
          <a:lstStyle>
            <a:lvl1pPr>
              <a:defRPr/>
            </a:lvl1pPr>
            <a:lvl2pPr>
              <a:defRPr/>
            </a:lvl2pPr>
            <a:lvl3pPr>
              <a:defRPr/>
            </a:lvl3pPr>
          </a:lstStyle>
          <a:p>
            <a:pPr lvl="0"/>
            <a:r>
              <a:rPr lang="en-US" dirty="0"/>
              <a:t>Click to add text or choose an icon below to insert other content</a:t>
            </a:r>
          </a:p>
          <a:p>
            <a:pPr lvl="1"/>
            <a:r>
              <a:rPr lang="en-US" dirty="0"/>
              <a:t>Second level</a:t>
            </a:r>
          </a:p>
          <a:p>
            <a:pPr lvl="2"/>
            <a:r>
              <a:rPr lang="en-US" dirty="0"/>
              <a:t>Third level</a:t>
            </a:r>
          </a:p>
        </p:txBody>
      </p:sp>
    </p:spTree>
    <p:extLst>
      <p:ext uri="{BB962C8B-B14F-4D97-AF65-F5344CB8AC3E}">
        <p14:creationId xmlns:p14="http://schemas.microsoft.com/office/powerpoint/2010/main" val="3330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528">
          <p15:clr>
            <a:srgbClr val="5ACBF0"/>
          </p15:clr>
        </p15:guide>
        <p15:guide id="2" orient="horz" pos="888">
          <p15:clr>
            <a:srgbClr val="5ACBF0"/>
          </p15:clr>
        </p15:guide>
        <p15:guide id="3" orient="horz" pos="3948">
          <p15:clr>
            <a:srgbClr val="5ACBF0"/>
          </p15:clr>
        </p15:guide>
        <p15:guide id="4" pos="384">
          <p15:clr>
            <a:srgbClr val="5ACBF0"/>
          </p15:clr>
        </p15:guide>
        <p15:guide id="5" pos="7296">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Gray Bar_1">
    <p:spTree>
      <p:nvGrpSpPr>
        <p:cNvPr id="1" name=""/>
        <p:cNvGrpSpPr/>
        <p:nvPr/>
      </p:nvGrpSpPr>
      <p:grpSpPr>
        <a:xfrm>
          <a:off x="0" y="0"/>
          <a:ext cx="0" cy="0"/>
          <a:chOff x="0" y="0"/>
          <a:chExt cx="0" cy="0"/>
        </a:xfrm>
      </p:grpSpPr>
      <p:sp>
        <p:nvSpPr>
          <p:cNvPr id="3" name="Rectangle 2"/>
          <p:cNvSpPr/>
          <p:nvPr>
            <p:custDataLst>
              <p:tags r:id="rId1"/>
            </p:custDataLst>
          </p:nvPr>
        </p:nvSpPr>
        <p:spPr bwMode="ltGray">
          <a:xfrm>
            <a:off x="3197523" y="0"/>
            <a:ext cx="8994476" cy="626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hasCustomPrompt="1"/>
            <p:custDataLst>
              <p:tags r:id="rId2"/>
            </p:custDataLst>
          </p:nvPr>
        </p:nvSpPr>
        <p:spPr>
          <a:xfrm>
            <a:off x="3519488" y="57150"/>
            <a:ext cx="8672511" cy="1143000"/>
          </a:xfrm>
        </p:spPr>
        <p:txBody>
          <a:bodyPr/>
          <a:lstStyle>
            <a:lvl1pPr algn="l">
              <a:defRPr/>
            </a:lvl1pPr>
          </a:lstStyle>
          <a:p>
            <a:r>
              <a:rPr lang="en-US" dirty="0"/>
              <a:t>Click to Add a Title</a:t>
            </a:r>
          </a:p>
        </p:txBody>
      </p:sp>
      <p:sp>
        <p:nvSpPr>
          <p:cNvPr id="5" name="Content Placeholder 5"/>
          <p:cNvSpPr>
            <a:spLocks noGrp="1"/>
          </p:cNvSpPr>
          <p:nvPr>
            <p:ph sz="quarter" idx="10" hasCustomPrompt="1"/>
            <p:custDataLst>
              <p:tags r:id="rId3"/>
            </p:custDataLst>
          </p:nvPr>
        </p:nvSpPr>
        <p:spPr>
          <a:xfrm>
            <a:off x="322054" y="370937"/>
            <a:ext cx="2587924" cy="5877463"/>
          </a:xfrm>
        </p:spPr>
        <p:txBody>
          <a:bodyPr/>
          <a:lstStyle>
            <a:lvl1pPr marL="0" indent="0">
              <a:buFontTx/>
              <a:buNone/>
              <a:defRPr sz="2000"/>
            </a:lvl1pPr>
            <a:lvl2pPr>
              <a:buFontTx/>
              <a:buNone/>
              <a:defRPr/>
            </a:lvl2pPr>
            <a:lvl3pPr>
              <a:buFontTx/>
              <a:buNone/>
              <a:defRPr/>
            </a:lvl3pPr>
          </a:lstStyle>
          <a:p>
            <a:pPr lvl="0"/>
            <a:r>
              <a:rPr lang="en-US" dirty="0"/>
              <a:t>Click to add text or choose an icon below to insert other content</a:t>
            </a:r>
          </a:p>
        </p:txBody>
      </p:sp>
      <p:sp>
        <p:nvSpPr>
          <p:cNvPr id="6" name="Content Placeholder 7"/>
          <p:cNvSpPr>
            <a:spLocks noGrp="1"/>
          </p:cNvSpPr>
          <p:nvPr>
            <p:ph sz="quarter" idx="11" hasCustomPrompt="1"/>
            <p:custDataLst>
              <p:tags r:id="rId4"/>
            </p:custDataLst>
          </p:nvPr>
        </p:nvSpPr>
        <p:spPr>
          <a:xfrm>
            <a:off x="3519578" y="1414463"/>
            <a:ext cx="8367623" cy="4725080"/>
          </a:xfrm>
        </p:spPr>
        <p:txBody>
          <a:bodyPr vert="horz" lIns="91440" tIns="45720" rIns="91440" bIns="45720" rtlCol="0">
            <a:noAutofit/>
          </a:bodyPr>
          <a:lstStyle>
            <a:lvl1pPr>
              <a:defRPr/>
            </a:lvl1pPr>
            <a:lvl2pPr>
              <a:defRPr/>
            </a:lvl2pPr>
            <a:lvl3pPr>
              <a:defRPr/>
            </a:lvl3pPr>
          </a:lstStyle>
          <a:p>
            <a:pPr lvl="0"/>
            <a:r>
              <a:rPr lang="en-US" dirty="0"/>
              <a:t>Click to add text or choose an icon below to insert other content</a:t>
            </a:r>
          </a:p>
          <a:p>
            <a:pPr lvl="1"/>
            <a:r>
              <a:rPr lang="en-US" dirty="0"/>
              <a:t>Second level</a:t>
            </a:r>
          </a:p>
          <a:p>
            <a:pPr lvl="2"/>
            <a:r>
              <a:rPr lang="en-US" dirty="0"/>
              <a:t>Third level</a:t>
            </a:r>
          </a:p>
        </p:txBody>
      </p:sp>
      <p:sp>
        <p:nvSpPr>
          <p:cNvPr id="7" name="Text Placeholder 6"/>
          <p:cNvSpPr>
            <a:spLocks noGrp="1"/>
          </p:cNvSpPr>
          <p:nvPr>
            <p:ph type="body" sz="quarter" idx="12" hasCustomPrompt="1"/>
            <p:custDataLst>
              <p:tags r:id="rId5"/>
            </p:custDataLst>
          </p:nvPr>
        </p:nvSpPr>
        <p:spPr>
          <a:xfrm>
            <a:off x="3519488" y="838200"/>
            <a:ext cx="8672511"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209832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217">
          <p15:clr>
            <a:srgbClr val="5ACBF0"/>
          </p15:clr>
        </p15:guide>
        <p15:guide id="2" pos="7488">
          <p15:clr>
            <a:srgbClr val="5ACBF0"/>
          </p15:clr>
        </p15:guide>
        <p15:guide id="3" orient="horz" pos="528">
          <p15:clr>
            <a:srgbClr val="5ACBF0"/>
          </p15:clr>
        </p15:guide>
        <p15:guide id="4" orient="horz" pos="888">
          <p15:clr>
            <a:srgbClr val="5ACBF0"/>
          </p15:clr>
        </p15:guide>
        <p15:guide id="5" orient="horz" pos="3945">
          <p15:clr>
            <a:srgbClr val="5ACBF0"/>
          </p15:clr>
        </p15:guide>
        <p15:guide id="6" orient="horz" pos="233">
          <p15:clr>
            <a:srgbClr val="5ACBF0"/>
          </p15:clr>
        </p15:guide>
        <p15:guide id="7" pos="203">
          <p15:clr>
            <a:srgbClr val="5ACBF0"/>
          </p15:clr>
        </p15:guide>
        <p15:guide id="8" pos="1835">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12192000" cy="765356"/>
          </a:xfrm>
          <a:prstGeom prst="rect">
            <a:avLst/>
          </a:prstGeom>
          <a:solidFill>
            <a:srgbClr val="2A6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userDrawn="1"/>
        </p:nvSpPr>
        <p:spPr>
          <a:xfrm>
            <a:off x="280219" y="6527088"/>
            <a:ext cx="1165122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 2021 Consortium for Information</a:t>
            </a:r>
            <a:r>
              <a:rPr lang="en-US" sz="1000" baseline="0" dirty="0">
                <a:latin typeface="Arial" panose="020B0604020202020204" pitchFamily="34" charset="0"/>
                <a:cs typeface="Arial" panose="020B0604020202020204" pitchFamily="34" charset="0"/>
              </a:rPr>
              <a:t> &amp; </a:t>
            </a:r>
            <a:r>
              <a:rPr lang="en-US" sz="1000" dirty="0">
                <a:latin typeface="Arial" panose="020B0604020202020204" pitchFamily="34" charset="0"/>
                <a:cs typeface="Arial" panose="020B0604020202020204" pitchFamily="34" charset="0"/>
              </a:rPr>
              <a:t>Software Quality (CISQ) </a:t>
            </a:r>
            <a:r>
              <a:rPr lang="en-US" sz="1000" dirty="0">
                <a:latin typeface="Arial" panose="020B0604020202020204" pitchFamily="34" charset="0"/>
                <a:cs typeface="Arial" panose="020B0604020202020204" pitchFamily="34" charset="0"/>
                <a:hlinkClick r:id="rId2"/>
              </a:rPr>
              <a:t>www.it-cisq.org</a:t>
            </a:r>
            <a:r>
              <a:rPr lang="en-US" sz="1000" dirty="0">
                <a:latin typeface="Arial" panose="020B0604020202020204" pitchFamily="34" charset="0"/>
                <a:cs typeface="Arial" panose="020B0604020202020204" pitchFamily="34" charset="0"/>
              </a:rPr>
              <a:t>   							</a:t>
            </a:r>
            <a:fld id="{20CE64F6-0575-43C0-AE7E-1E366EE5C903}"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219" y="129146"/>
            <a:ext cx="1250242" cy="537604"/>
          </a:xfrm>
          <a:prstGeom prst="rect">
            <a:avLst/>
          </a:prstGeom>
        </p:spPr>
      </p:pic>
      <p:sp>
        <p:nvSpPr>
          <p:cNvPr id="7" name="Title Placeholder 1">
            <a:extLst>
              <a:ext uri="{FF2B5EF4-FFF2-40B4-BE49-F238E27FC236}">
                <a16:creationId xmlns:a16="http://schemas.microsoft.com/office/drawing/2014/main" id="{312CB566-D14F-46D6-BEE2-A83A6519182C}"/>
              </a:ext>
            </a:extLst>
          </p:cNvPr>
          <p:cNvSpPr>
            <a:spLocks noGrp="1"/>
          </p:cNvSpPr>
          <p:nvPr>
            <p:ph type="title"/>
          </p:nvPr>
        </p:nvSpPr>
        <p:spPr>
          <a:xfrm>
            <a:off x="1789043" y="32523"/>
            <a:ext cx="10360147" cy="400110"/>
          </a:xfrm>
          <a:prstGeom prst="rect">
            <a:avLst/>
          </a:prstGeom>
        </p:spPr>
        <p:txBody>
          <a:bodyPr vert="horz" lIns="91440" tIns="45720" rIns="91440" bIns="45720" rtlCol="0" anchor="t">
            <a:no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062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Gray Bar_2">
    <p:spTree>
      <p:nvGrpSpPr>
        <p:cNvPr id="1" name=""/>
        <p:cNvGrpSpPr/>
        <p:nvPr/>
      </p:nvGrpSpPr>
      <p:grpSpPr>
        <a:xfrm>
          <a:off x="0" y="0"/>
          <a:ext cx="0" cy="0"/>
          <a:chOff x="0" y="0"/>
          <a:chExt cx="0" cy="0"/>
        </a:xfrm>
      </p:grpSpPr>
      <p:sp>
        <p:nvSpPr>
          <p:cNvPr id="3" name="Rectangle 2"/>
          <p:cNvSpPr/>
          <p:nvPr>
            <p:custDataLst>
              <p:tags r:id="rId1"/>
            </p:custDataLst>
          </p:nvPr>
        </p:nvSpPr>
        <p:spPr bwMode="ltGray">
          <a:xfrm>
            <a:off x="8534400" y="0"/>
            <a:ext cx="3657600" cy="6261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hasCustomPrompt="1"/>
            <p:custDataLst>
              <p:tags r:id="rId2"/>
            </p:custDataLst>
          </p:nvPr>
        </p:nvSpPr>
        <p:spPr>
          <a:xfrm>
            <a:off x="609600" y="65776"/>
            <a:ext cx="7620000" cy="1143000"/>
          </a:xfrm>
        </p:spPr>
        <p:txBody>
          <a:bodyPr/>
          <a:lstStyle>
            <a:lvl1pPr algn="l">
              <a:defRPr/>
            </a:lvl1pPr>
          </a:lstStyle>
          <a:p>
            <a:r>
              <a:rPr lang="en-US" dirty="0"/>
              <a:t>Click to Add a Title</a:t>
            </a:r>
          </a:p>
        </p:txBody>
      </p:sp>
      <p:sp>
        <p:nvSpPr>
          <p:cNvPr id="5" name="Content Placeholder 5"/>
          <p:cNvSpPr>
            <a:spLocks noGrp="1"/>
          </p:cNvSpPr>
          <p:nvPr>
            <p:ph sz="quarter" idx="10" hasCustomPrompt="1"/>
            <p:custDataLst>
              <p:tags r:id="rId3"/>
            </p:custDataLst>
          </p:nvPr>
        </p:nvSpPr>
        <p:spPr>
          <a:xfrm>
            <a:off x="609600" y="1414462"/>
            <a:ext cx="7620000" cy="4846637"/>
          </a:xfrm>
        </p:spPr>
        <p:txBody>
          <a:bodyPr vert="horz" lIns="91440" tIns="45720" rIns="91440" bIns="45720" rtlCol="0">
            <a:noAutofit/>
          </a:bodyPr>
          <a:lstStyle>
            <a:lvl1pPr>
              <a:defRPr/>
            </a:lvl1pPr>
            <a:lvl2pPr>
              <a:defRPr/>
            </a:lvl2pPr>
            <a:lvl3pPr>
              <a:defRPr/>
            </a:lvl3pPr>
          </a:lstStyle>
          <a:p>
            <a:pPr lvl="0"/>
            <a:r>
              <a:rPr lang="en-US" dirty="0"/>
              <a:t>Click to add text or choose an icon below to insert other content</a:t>
            </a:r>
          </a:p>
          <a:p>
            <a:pPr lvl="1"/>
            <a:r>
              <a:rPr lang="en-US" dirty="0"/>
              <a:t>Second level</a:t>
            </a:r>
          </a:p>
          <a:p>
            <a:pPr lvl="2"/>
            <a:r>
              <a:rPr lang="en-US" dirty="0"/>
              <a:t>Third level</a:t>
            </a:r>
          </a:p>
        </p:txBody>
      </p:sp>
      <p:sp>
        <p:nvSpPr>
          <p:cNvPr id="6" name="Content Placeholder 7"/>
          <p:cNvSpPr>
            <a:spLocks noGrp="1"/>
          </p:cNvSpPr>
          <p:nvPr>
            <p:ph sz="quarter" idx="11" hasCustomPrompt="1"/>
            <p:custDataLst>
              <p:tags r:id="rId4"/>
            </p:custDataLst>
          </p:nvPr>
        </p:nvSpPr>
        <p:spPr>
          <a:xfrm>
            <a:off x="8737600" y="228600"/>
            <a:ext cx="3251200" cy="5943600"/>
          </a:xfrm>
        </p:spPr>
        <p:txBody>
          <a:bodyPr/>
          <a:lstStyle>
            <a:lvl1pPr marL="0" indent="0">
              <a:buNone/>
              <a:defRPr sz="2000"/>
            </a:lvl1pPr>
            <a:lvl2pPr marL="0" indent="0">
              <a:buNone/>
              <a:defRPr/>
            </a:lvl2pPr>
            <a:lvl3pPr marL="0" indent="0">
              <a:buNone/>
              <a:defRPr/>
            </a:lvl3pPr>
          </a:lstStyle>
          <a:p>
            <a:pPr lvl="0"/>
            <a:r>
              <a:rPr lang="en-US" dirty="0"/>
              <a:t>Click to add text or choose an icon below to insert other content</a:t>
            </a:r>
          </a:p>
        </p:txBody>
      </p:sp>
      <p:sp>
        <p:nvSpPr>
          <p:cNvPr id="7" name="Text Placeholder 6"/>
          <p:cNvSpPr>
            <a:spLocks noGrp="1"/>
          </p:cNvSpPr>
          <p:nvPr>
            <p:ph type="body" sz="quarter" idx="12" hasCustomPrompt="1"/>
            <p:custDataLst>
              <p:tags r:id="rId5"/>
            </p:custDataLst>
          </p:nvPr>
        </p:nvSpPr>
        <p:spPr>
          <a:xfrm>
            <a:off x="609601" y="838200"/>
            <a:ext cx="7625751"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255016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5184">
          <p15:clr>
            <a:srgbClr val="5ACBF0"/>
          </p15:clr>
        </p15:guide>
        <p15:guide id="3" orient="horz" pos="3944">
          <p15:clr>
            <a:srgbClr val="5ACBF0"/>
          </p15:clr>
        </p15:guide>
        <p15:guide id="4" orient="horz" pos="888">
          <p15:clr>
            <a:srgbClr val="5ACBF0"/>
          </p15:clr>
        </p15:guide>
        <p15:guide id="5" orient="horz" pos="528">
          <p15:clr>
            <a:srgbClr val="5ACBF0"/>
          </p15:clr>
        </p15:guide>
        <p15:guide id="6" orient="horz" pos="144">
          <p15:clr>
            <a:srgbClr val="5ACBF0"/>
          </p15:clr>
        </p15:guide>
        <p15:guide id="7" pos="5503">
          <p15:clr>
            <a:srgbClr val="5ACBF0"/>
          </p15:clr>
        </p15:guide>
        <p15:guide id="8" pos="7560">
          <p15:clr>
            <a:srgbClr val="5ACBF0"/>
          </p15:clr>
        </p15:guide>
        <p15:guide id="9" orient="horz" pos="38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Left Gray Bar">
    <p:spTree>
      <p:nvGrpSpPr>
        <p:cNvPr id="1" name=""/>
        <p:cNvGrpSpPr/>
        <p:nvPr/>
      </p:nvGrpSpPr>
      <p:grpSpPr>
        <a:xfrm>
          <a:off x="0" y="0"/>
          <a:ext cx="0" cy="0"/>
          <a:chOff x="0" y="0"/>
          <a:chExt cx="0" cy="0"/>
        </a:xfrm>
      </p:grpSpPr>
      <p:sp>
        <p:nvSpPr>
          <p:cNvPr id="3" name="Rectangle 2"/>
          <p:cNvSpPr/>
          <p:nvPr>
            <p:custDataLst>
              <p:tags r:id="rId1"/>
            </p:custDataLst>
          </p:nvPr>
        </p:nvSpPr>
        <p:spPr bwMode="ltGray">
          <a:xfrm>
            <a:off x="0" y="0"/>
            <a:ext cx="4145280" cy="6261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hasCustomPrompt="1"/>
            <p:custDataLst>
              <p:tags r:id="rId2"/>
            </p:custDataLst>
          </p:nvPr>
        </p:nvSpPr>
        <p:spPr>
          <a:xfrm>
            <a:off x="4449234" y="65776"/>
            <a:ext cx="7742767" cy="1143000"/>
          </a:xfrm>
        </p:spPr>
        <p:txBody>
          <a:bodyPr/>
          <a:lstStyle>
            <a:lvl1pPr algn="l">
              <a:defRPr/>
            </a:lvl1pPr>
          </a:lstStyle>
          <a:p>
            <a:r>
              <a:rPr lang="en-US" dirty="0"/>
              <a:t>Click to Add a Title</a:t>
            </a:r>
          </a:p>
        </p:txBody>
      </p:sp>
      <p:sp>
        <p:nvSpPr>
          <p:cNvPr id="5" name="Content Placeholder 5"/>
          <p:cNvSpPr>
            <a:spLocks noGrp="1"/>
          </p:cNvSpPr>
          <p:nvPr>
            <p:ph sz="quarter" idx="10" hasCustomPrompt="1"/>
            <p:custDataLst>
              <p:tags r:id="rId3"/>
            </p:custDataLst>
          </p:nvPr>
        </p:nvSpPr>
        <p:spPr>
          <a:xfrm>
            <a:off x="4449233" y="1414463"/>
            <a:ext cx="7437120" cy="4846637"/>
          </a:xfrm>
        </p:spPr>
        <p:txBody>
          <a:bodyPr vert="horz" lIns="91440" tIns="45720" rIns="91440" bIns="45720" rtlCol="0">
            <a:noAutofit/>
          </a:bodyPr>
          <a:lstStyle>
            <a:lvl1pPr>
              <a:defRPr/>
            </a:lvl1pPr>
            <a:lvl2pPr>
              <a:defRPr/>
            </a:lvl2pPr>
            <a:lvl3pPr>
              <a:defRPr/>
            </a:lvl3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p:txBody>
      </p:sp>
      <p:sp>
        <p:nvSpPr>
          <p:cNvPr id="6" name="Content Placeholder 7"/>
          <p:cNvSpPr>
            <a:spLocks noGrp="1"/>
          </p:cNvSpPr>
          <p:nvPr>
            <p:ph sz="quarter" idx="11" hasCustomPrompt="1"/>
            <p:custDataLst>
              <p:tags r:id="rId4"/>
            </p:custDataLst>
          </p:nvPr>
        </p:nvSpPr>
        <p:spPr>
          <a:xfrm>
            <a:off x="274320" y="228600"/>
            <a:ext cx="3596640" cy="5943600"/>
          </a:xfrm>
        </p:spPr>
        <p:txBody>
          <a:bodyPr/>
          <a:lstStyle>
            <a:lvl1pPr marL="233363" indent="-233363">
              <a:buFont typeface="Arial" pitchFamily="34" charset="0"/>
              <a:buChar char="•"/>
              <a:defRPr sz="2000"/>
            </a:lvl1pPr>
            <a:lvl2pPr marL="457200" indent="-227013">
              <a:buFont typeface="Arial" pitchFamily="34" charset="0"/>
              <a:buChar char="–"/>
              <a:defRPr sz="1800" baseline="0"/>
            </a:lvl2pPr>
            <a:lvl3pPr marL="690563" indent="-236538">
              <a:buFont typeface="Arial" pitchFamily="34" charset="0"/>
              <a:buChar char="–"/>
              <a:tabLst>
                <a:tab pos="690563" algn="l"/>
              </a:tabLst>
              <a:defRPr sz="1600" baseline="0"/>
            </a:lvl3pPr>
          </a:lstStyle>
          <a:p>
            <a:pPr lvl="0"/>
            <a:r>
              <a:rPr lang="en-US" dirty="0"/>
              <a:t>Click to add text or choose an icon below to insert other content</a:t>
            </a:r>
          </a:p>
          <a:p>
            <a:pPr lvl="1"/>
            <a:r>
              <a:rPr lang="en-US" dirty="0"/>
              <a:t>Second level</a:t>
            </a:r>
          </a:p>
          <a:p>
            <a:pPr lvl="2"/>
            <a:r>
              <a:rPr lang="en-US" dirty="0"/>
              <a:t>Third level</a:t>
            </a:r>
          </a:p>
        </p:txBody>
      </p:sp>
      <p:sp>
        <p:nvSpPr>
          <p:cNvPr id="7" name="Text Placeholder 6"/>
          <p:cNvSpPr>
            <a:spLocks noGrp="1"/>
          </p:cNvSpPr>
          <p:nvPr>
            <p:ph type="body" sz="quarter" idx="12" hasCustomPrompt="1"/>
            <p:custDataLst>
              <p:tags r:id="rId5"/>
            </p:custDataLst>
          </p:nvPr>
        </p:nvSpPr>
        <p:spPr>
          <a:xfrm>
            <a:off x="4449234" y="838200"/>
            <a:ext cx="7742767"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11043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528">
          <p15:clr>
            <a:srgbClr val="5ACBF0"/>
          </p15:clr>
        </p15:guide>
        <p15:guide id="2" orient="horz" pos="3888">
          <p15:clr>
            <a:srgbClr val="5ACBF0"/>
          </p15:clr>
        </p15:guide>
        <p15:guide id="3" orient="horz" pos="3944">
          <p15:clr>
            <a:srgbClr val="5ACBF0"/>
          </p15:clr>
        </p15:guide>
        <p15:guide id="4" pos="173">
          <p15:clr>
            <a:srgbClr val="5ACBF0"/>
          </p15:clr>
        </p15:guide>
        <p15:guide id="5" pos="2441">
          <p15:clr>
            <a:srgbClr val="5ACBF0"/>
          </p15:clr>
        </p15:guide>
        <p15:guide id="6" pos="7488">
          <p15:clr>
            <a:srgbClr val="5ACBF0"/>
          </p15:clr>
        </p15:guide>
        <p15:guide id="7" pos="2802">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10233358" y="485435"/>
            <a:ext cx="1653211" cy="529027"/>
          </a:xfrm>
          <a:prstGeom prst="rect">
            <a:avLst/>
          </a:prstGeom>
        </p:spPr>
      </p:pic>
      <p:sp>
        <p:nvSpPr>
          <p:cNvPr id="8" name="TextBox 7"/>
          <p:cNvSpPr txBox="1"/>
          <p:nvPr>
            <p:custDataLst>
              <p:tags r:id="rId2"/>
            </p:custDataLst>
          </p:nvPr>
        </p:nvSpPr>
        <p:spPr>
          <a:xfrm>
            <a:off x="1360968" y="2558734"/>
            <a:ext cx="4363427" cy="923330"/>
          </a:xfrm>
          <a:prstGeom prst="rect">
            <a:avLst/>
          </a:prstGeom>
          <a:noFill/>
        </p:spPr>
        <p:txBody>
          <a:bodyPr wrap="square" rtlCol="0">
            <a:spAutoFit/>
          </a:bodyPr>
          <a:lstStyle/>
          <a:p>
            <a:r>
              <a:rPr lang="en-US" sz="5400" b="1" dirty="0"/>
              <a:t>Thank You</a:t>
            </a:r>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075836"/>
            <a:ext cx="12186288" cy="1777167"/>
          </a:xfrm>
          <a:prstGeom prst="rect">
            <a:avLst/>
          </a:prstGeom>
        </p:spPr>
      </p:pic>
    </p:spTree>
    <p:extLst>
      <p:ext uri="{BB962C8B-B14F-4D97-AF65-F5344CB8AC3E}">
        <p14:creationId xmlns:p14="http://schemas.microsoft.com/office/powerpoint/2010/main" val="366123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Thank you">
    <p:bg>
      <p:bgPr>
        <a:solidFill>
          <a:srgbClr val="5A2B81"/>
        </a:solidFill>
        <a:effectLst/>
      </p:bgPr>
    </p:bg>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10233358" y="485894"/>
            <a:ext cx="1653211" cy="528109"/>
          </a:xfrm>
          <a:prstGeom prst="rect">
            <a:avLst/>
          </a:prstGeom>
        </p:spPr>
      </p:pic>
      <p:sp>
        <p:nvSpPr>
          <p:cNvPr id="8" name="TextBox 7"/>
          <p:cNvSpPr txBox="1"/>
          <p:nvPr>
            <p:custDataLst>
              <p:tags r:id="rId2"/>
            </p:custDataLst>
          </p:nvPr>
        </p:nvSpPr>
        <p:spPr>
          <a:xfrm>
            <a:off x="3914287" y="2967335"/>
            <a:ext cx="4363427" cy="923330"/>
          </a:xfrm>
          <a:prstGeom prst="rect">
            <a:avLst/>
          </a:prstGeom>
          <a:noFill/>
        </p:spPr>
        <p:txBody>
          <a:bodyPr wrap="square" rtlCol="0">
            <a:spAutoFit/>
          </a:bodyPr>
          <a:lstStyle/>
          <a:p>
            <a:pPr algn="ctr"/>
            <a:r>
              <a:rPr lang="en-US" sz="5400" b="1" dirty="0">
                <a:solidFill>
                  <a:schemeClr val="bg1"/>
                </a:solidFill>
              </a:rPr>
              <a:t>Thank You</a:t>
            </a:r>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075836"/>
            <a:ext cx="12186288" cy="1777167"/>
          </a:xfrm>
          <a:prstGeom prst="rect">
            <a:avLst/>
          </a:prstGeom>
        </p:spPr>
      </p:pic>
    </p:spTree>
    <p:extLst>
      <p:ext uri="{BB962C8B-B14F-4D97-AF65-F5344CB8AC3E}">
        <p14:creationId xmlns:p14="http://schemas.microsoft.com/office/powerpoint/2010/main" val="386223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End logo">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a:ext>
            </a:extLst>
          </a:blip>
          <a:stretch>
            <a:fillRect/>
          </a:stretch>
        </p:blipFill>
        <p:spPr>
          <a:xfrm>
            <a:off x="6553351" y="3888861"/>
            <a:ext cx="3657298" cy="1170335"/>
          </a:xfrm>
          <a:prstGeom prst="rect">
            <a:avLst/>
          </a:prstGeom>
        </p:spPr>
      </p:pic>
    </p:spTree>
    <p:extLst>
      <p:ext uri="{BB962C8B-B14F-4D97-AF65-F5344CB8AC3E}">
        <p14:creationId xmlns:p14="http://schemas.microsoft.com/office/powerpoint/2010/main" val="165381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en to use &quot;Confidential&qu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70D5-28A4-274C-B903-F455D070518D}"/>
              </a:ext>
            </a:extLst>
          </p:cNvPr>
          <p:cNvSpPr>
            <a:spLocks noGrp="1"/>
          </p:cNvSpPr>
          <p:nvPr>
            <p:ph type="title" hasCustomPrompt="1"/>
          </p:nvPr>
        </p:nvSpPr>
        <p:spPr/>
        <p:txBody>
          <a:bodyPr/>
          <a:lstStyle/>
          <a:p>
            <a:r>
              <a:rPr lang="en-US" dirty="0"/>
              <a:t>When to use Confidential </a:t>
            </a:r>
          </a:p>
        </p:txBody>
      </p:sp>
      <p:sp>
        <p:nvSpPr>
          <p:cNvPr id="3" name="Rectangle 2">
            <a:extLst>
              <a:ext uri="{FF2B5EF4-FFF2-40B4-BE49-F238E27FC236}">
                <a16:creationId xmlns:a16="http://schemas.microsoft.com/office/drawing/2014/main" id="{F2997CBB-C8A9-CC47-90BE-007821ED3508}"/>
              </a:ext>
            </a:extLst>
          </p:cNvPr>
          <p:cNvSpPr/>
          <p:nvPr userDrawn="1"/>
        </p:nvSpPr>
        <p:spPr>
          <a:xfrm>
            <a:off x="609601" y="1682774"/>
            <a:ext cx="10745405" cy="3712184"/>
          </a:xfrm>
          <a:prstGeom prst="rect">
            <a:avLst/>
          </a:prstGeom>
        </p:spPr>
        <p:txBody>
          <a:bodyPr wrap="square">
            <a:noAutofit/>
          </a:bodyPr>
          <a:lstStyle/>
          <a:p>
            <a:pPr marL="182880" marR="0" indent="0" algn="l">
              <a:spcBef>
                <a:spcPts val="0"/>
              </a:spcBef>
              <a:spcAft>
                <a:spcPts val="1200"/>
              </a:spcAft>
              <a:buFont typeface="Arial" panose="020B0604020202020204" pitchFamily="34" charset="0"/>
              <a:buNone/>
            </a:pPr>
            <a:r>
              <a:rPr lang="en-US" sz="2000" b="0" i="0" u="none" strike="noStrike" dirty="0">
                <a:solidFill>
                  <a:srgbClr val="000000"/>
                </a:solidFill>
                <a:effectLst/>
                <a:latin typeface="Arial" panose="020B0604020202020204" pitchFamily="34" charset="0"/>
              </a:rPr>
              <a:t>Items where we have no intention of sharing publicly must be stamped with confidential and 2019 copyright noticed. Product roadmaps that have sensitive info, sales numbers, client lists, etc. all fall in this camp. These should only be shared when there is an NDA present.</a:t>
            </a:r>
          </a:p>
          <a:p>
            <a:pPr marL="182880" marR="0" indent="0" algn="l">
              <a:spcBef>
                <a:spcPts val="0"/>
              </a:spcBef>
              <a:spcAft>
                <a:spcPts val="1200"/>
              </a:spcAft>
              <a:buFont typeface="Arial" panose="020B0604020202020204" pitchFamily="34" charset="0"/>
              <a:buNone/>
            </a:pPr>
            <a:r>
              <a:rPr lang="en-US" sz="2000" b="0" i="0" u="none" strike="noStrike" dirty="0">
                <a:solidFill>
                  <a:srgbClr val="000000"/>
                </a:solidFill>
                <a:effectLst/>
                <a:latin typeface="Arial" panose="020B0604020202020204" pitchFamily="34" charset="0"/>
              </a:rPr>
              <a:t>Our sales deck and material that we present at our conferences, at hosted events, that are generally on display at our booths do not need to be stamped confidential but do need to be stamped with a 2019 copyright notice. We also should make sure that we are not comingling confidential slides into non-confidential decks. </a:t>
            </a:r>
          </a:p>
          <a:p>
            <a:pPr marL="182880" marR="0" indent="0" algn="l">
              <a:spcBef>
                <a:spcPts val="0"/>
              </a:spcBef>
              <a:spcAft>
                <a:spcPts val="1200"/>
              </a:spcAft>
              <a:buFont typeface="Arial" panose="020B0604020202020204" pitchFamily="34" charset="0"/>
              <a:buNone/>
            </a:pPr>
            <a:r>
              <a:rPr lang="en-US" sz="2000" b="0" i="0" u="none" strike="noStrike" dirty="0">
                <a:solidFill>
                  <a:srgbClr val="000000"/>
                </a:solidFill>
                <a:effectLst/>
                <a:latin typeface="Arial" panose="020B0604020202020204" pitchFamily="34" charset="0"/>
              </a:rPr>
              <a:t>If a presentation is for internal use, e.g. training, sharing information about future offerings, etc. with internal team members or partners, then the presentation should always be </a:t>
            </a:r>
            <a:br>
              <a:rPr lang="en-US" sz="2000" b="0" i="0" u="none" strike="noStrike" dirty="0">
                <a:solidFill>
                  <a:srgbClr val="000000"/>
                </a:solidFill>
                <a:effectLst/>
                <a:latin typeface="Arial" panose="020B0604020202020204" pitchFamily="34" charset="0"/>
              </a:rPr>
            </a:br>
            <a:r>
              <a:rPr lang="en-US" sz="2000" b="0" i="0" u="none" strike="noStrike" dirty="0">
                <a:solidFill>
                  <a:srgbClr val="000000"/>
                </a:solidFill>
                <a:effectLst/>
                <a:latin typeface="Arial" panose="020B0604020202020204" pitchFamily="34" charset="0"/>
              </a:rPr>
              <a:t>marked "Confidential" and include a copyright.  </a:t>
            </a:r>
          </a:p>
        </p:txBody>
      </p:sp>
    </p:spTree>
    <p:extLst>
      <p:ext uri="{BB962C8B-B14F-4D97-AF65-F5344CB8AC3E}">
        <p14:creationId xmlns:p14="http://schemas.microsoft.com/office/powerpoint/2010/main" val="191521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lor Palett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1313E-E426-774D-8A10-6DD6E7B1C184}"/>
              </a:ext>
            </a:extLst>
          </p:cNvPr>
          <p:cNvSpPr>
            <a:spLocks noGrp="1"/>
          </p:cNvSpPr>
          <p:nvPr>
            <p:ph type="title" hasCustomPrompt="1"/>
          </p:nvPr>
        </p:nvSpPr>
        <p:spPr>
          <a:xfrm>
            <a:off x="609601" y="68574"/>
            <a:ext cx="10972800" cy="1143000"/>
          </a:xfrm>
        </p:spPr>
        <p:txBody>
          <a:bodyPr/>
          <a:lstStyle/>
          <a:p>
            <a:r>
              <a:rPr lang="en-US" dirty="0"/>
              <a:t>Color values associated with products</a:t>
            </a:r>
          </a:p>
        </p:txBody>
      </p:sp>
      <p:grpSp>
        <p:nvGrpSpPr>
          <p:cNvPr id="23" name="Group 22">
            <a:extLst>
              <a:ext uri="{FF2B5EF4-FFF2-40B4-BE49-F238E27FC236}">
                <a16:creationId xmlns:a16="http://schemas.microsoft.com/office/drawing/2014/main" id="{1A0C564D-B8EE-4548-B929-589C0E48B2AA}"/>
              </a:ext>
            </a:extLst>
          </p:cNvPr>
          <p:cNvGrpSpPr/>
          <p:nvPr userDrawn="1"/>
        </p:nvGrpSpPr>
        <p:grpSpPr>
          <a:xfrm>
            <a:off x="838200" y="1382661"/>
            <a:ext cx="7199670" cy="457200"/>
            <a:chOff x="838200" y="1382661"/>
            <a:chExt cx="7199670" cy="457200"/>
          </a:xfrm>
        </p:grpSpPr>
        <p:sp>
          <p:nvSpPr>
            <p:cNvPr id="24" name="Rectangle 23">
              <a:extLst>
                <a:ext uri="{FF2B5EF4-FFF2-40B4-BE49-F238E27FC236}">
                  <a16:creationId xmlns:a16="http://schemas.microsoft.com/office/drawing/2014/main" id="{79CE9653-1496-B34C-BB25-6941DFFDA1E6}"/>
                </a:ext>
              </a:extLst>
            </p:cNvPr>
            <p:cNvSpPr>
              <a:spLocks noChangeAspect="1"/>
            </p:cNvSpPr>
            <p:nvPr/>
          </p:nvSpPr>
          <p:spPr>
            <a:xfrm>
              <a:off x="838200" y="1382661"/>
              <a:ext cx="457200" cy="457200"/>
            </a:xfrm>
            <a:prstGeom prst="rect">
              <a:avLst/>
            </a:prstGeom>
            <a:solidFill>
              <a:srgbClr val="5A2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extBox 24">
              <a:extLst>
                <a:ext uri="{FF2B5EF4-FFF2-40B4-BE49-F238E27FC236}">
                  <a16:creationId xmlns:a16="http://schemas.microsoft.com/office/drawing/2014/main" id="{72B61BBA-7D61-3F41-BC92-CAF0D6F201EC}"/>
                </a:ext>
              </a:extLst>
            </p:cNvPr>
            <p:cNvSpPr txBox="1"/>
            <p:nvPr/>
          </p:nvSpPr>
          <p:spPr>
            <a:xfrm>
              <a:off x="1430593" y="1426595"/>
              <a:ext cx="6607277" cy="369332"/>
            </a:xfrm>
            <a:prstGeom prst="rect">
              <a:avLst/>
            </a:prstGeom>
            <a:noFill/>
          </p:spPr>
          <p:txBody>
            <a:bodyPr wrap="square" rtlCol="0">
              <a:spAutoFit/>
            </a:bodyPr>
            <a:lstStyle/>
            <a:p>
              <a:r>
                <a:rPr lang="en-US" dirty="0"/>
                <a:t>Synopsys purple RGB 90,43,129 (hex #5A2B81)</a:t>
              </a:r>
              <a:endParaRPr lang="en-US" sz="1800" dirty="0"/>
            </a:p>
          </p:txBody>
        </p:sp>
      </p:grpSp>
      <p:grpSp>
        <p:nvGrpSpPr>
          <p:cNvPr id="26" name="Group 25">
            <a:extLst>
              <a:ext uri="{FF2B5EF4-FFF2-40B4-BE49-F238E27FC236}">
                <a16:creationId xmlns:a16="http://schemas.microsoft.com/office/drawing/2014/main" id="{0FE67C42-6361-124A-B3FE-1EE5571C3255}"/>
              </a:ext>
            </a:extLst>
          </p:cNvPr>
          <p:cNvGrpSpPr/>
          <p:nvPr userDrawn="1"/>
        </p:nvGrpSpPr>
        <p:grpSpPr>
          <a:xfrm>
            <a:off x="838200" y="1919503"/>
            <a:ext cx="7199670" cy="457200"/>
            <a:chOff x="838200" y="1919503"/>
            <a:chExt cx="7199670" cy="457200"/>
          </a:xfrm>
        </p:grpSpPr>
        <p:sp>
          <p:nvSpPr>
            <p:cNvPr id="27" name="Rectangle 26">
              <a:extLst>
                <a:ext uri="{FF2B5EF4-FFF2-40B4-BE49-F238E27FC236}">
                  <a16:creationId xmlns:a16="http://schemas.microsoft.com/office/drawing/2014/main" id="{390BA281-E285-4942-B055-C526B9F08E83}"/>
                </a:ext>
              </a:extLst>
            </p:cNvPr>
            <p:cNvSpPr>
              <a:spLocks noChangeAspect="1"/>
            </p:cNvSpPr>
            <p:nvPr/>
          </p:nvSpPr>
          <p:spPr>
            <a:xfrm>
              <a:off x="838200" y="1919503"/>
              <a:ext cx="457200" cy="457200"/>
            </a:xfrm>
            <a:prstGeom prst="rect">
              <a:avLst/>
            </a:prstGeom>
            <a:solidFill>
              <a:srgbClr val="E07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TextBox 27">
              <a:extLst>
                <a:ext uri="{FF2B5EF4-FFF2-40B4-BE49-F238E27FC236}">
                  <a16:creationId xmlns:a16="http://schemas.microsoft.com/office/drawing/2014/main" id="{A1245F62-54C2-7C49-B2D3-BACF0E851AEC}"/>
                </a:ext>
              </a:extLst>
            </p:cNvPr>
            <p:cNvSpPr txBox="1"/>
            <p:nvPr/>
          </p:nvSpPr>
          <p:spPr>
            <a:xfrm>
              <a:off x="1430593" y="1963437"/>
              <a:ext cx="6607277" cy="369332"/>
            </a:xfrm>
            <a:prstGeom prst="rect">
              <a:avLst/>
            </a:prstGeom>
            <a:noFill/>
          </p:spPr>
          <p:txBody>
            <a:bodyPr wrap="square" rtlCol="0">
              <a:spAutoFit/>
            </a:bodyPr>
            <a:lstStyle/>
            <a:p>
              <a:r>
                <a:rPr lang="en-US" dirty="0"/>
                <a:t>RGB 224,124,5 (hex #E07C05) Managed Services</a:t>
              </a:r>
              <a:endParaRPr lang="en-US" sz="1800" dirty="0"/>
            </a:p>
          </p:txBody>
        </p:sp>
      </p:grpSp>
      <p:grpSp>
        <p:nvGrpSpPr>
          <p:cNvPr id="29" name="Group 28">
            <a:extLst>
              <a:ext uri="{FF2B5EF4-FFF2-40B4-BE49-F238E27FC236}">
                <a16:creationId xmlns:a16="http://schemas.microsoft.com/office/drawing/2014/main" id="{9329B23A-6A4B-464E-BF9C-63E7C98C419D}"/>
              </a:ext>
            </a:extLst>
          </p:cNvPr>
          <p:cNvGrpSpPr/>
          <p:nvPr userDrawn="1"/>
        </p:nvGrpSpPr>
        <p:grpSpPr>
          <a:xfrm>
            <a:off x="838200" y="2456345"/>
            <a:ext cx="7199670" cy="457200"/>
            <a:chOff x="838200" y="2456345"/>
            <a:chExt cx="7199670" cy="457200"/>
          </a:xfrm>
        </p:grpSpPr>
        <p:sp>
          <p:nvSpPr>
            <p:cNvPr id="30" name="Rectangle 29">
              <a:extLst>
                <a:ext uri="{FF2B5EF4-FFF2-40B4-BE49-F238E27FC236}">
                  <a16:creationId xmlns:a16="http://schemas.microsoft.com/office/drawing/2014/main" id="{56C85DF8-67BF-E644-968A-43BEDD7063D4}"/>
                </a:ext>
              </a:extLst>
            </p:cNvPr>
            <p:cNvSpPr>
              <a:spLocks noChangeAspect="1"/>
            </p:cNvSpPr>
            <p:nvPr/>
          </p:nvSpPr>
          <p:spPr>
            <a:xfrm>
              <a:off x="838200" y="2456345"/>
              <a:ext cx="457200" cy="457200"/>
            </a:xfrm>
            <a:prstGeom prst="rect">
              <a:avLst/>
            </a:prstGeom>
            <a:solidFill>
              <a:srgbClr val="4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TextBox 30">
              <a:extLst>
                <a:ext uri="{FF2B5EF4-FFF2-40B4-BE49-F238E27FC236}">
                  <a16:creationId xmlns:a16="http://schemas.microsoft.com/office/drawing/2014/main" id="{878DCDC3-57A5-F745-9971-BEC211AB4127}"/>
                </a:ext>
              </a:extLst>
            </p:cNvPr>
            <p:cNvSpPr txBox="1"/>
            <p:nvPr/>
          </p:nvSpPr>
          <p:spPr>
            <a:xfrm>
              <a:off x="1430593" y="2500279"/>
              <a:ext cx="6607277" cy="369332"/>
            </a:xfrm>
            <a:prstGeom prst="rect">
              <a:avLst/>
            </a:prstGeom>
            <a:noFill/>
          </p:spPr>
          <p:txBody>
            <a:bodyPr wrap="square" rtlCol="0">
              <a:spAutoFit/>
            </a:bodyPr>
            <a:lstStyle/>
            <a:p>
              <a:r>
                <a:rPr lang="en-US" dirty="0"/>
                <a:t>RGB 76,158,201 (hex #4C9EC9) Black Duck</a:t>
              </a:r>
              <a:endParaRPr lang="en-US" sz="1800" dirty="0"/>
            </a:p>
          </p:txBody>
        </p:sp>
      </p:grpSp>
      <p:grpSp>
        <p:nvGrpSpPr>
          <p:cNvPr id="32" name="Group 31">
            <a:extLst>
              <a:ext uri="{FF2B5EF4-FFF2-40B4-BE49-F238E27FC236}">
                <a16:creationId xmlns:a16="http://schemas.microsoft.com/office/drawing/2014/main" id="{BB30A11F-025F-FF4F-B36E-24A12B787C04}"/>
              </a:ext>
            </a:extLst>
          </p:cNvPr>
          <p:cNvGrpSpPr/>
          <p:nvPr userDrawn="1"/>
        </p:nvGrpSpPr>
        <p:grpSpPr>
          <a:xfrm>
            <a:off x="838200" y="2993187"/>
            <a:ext cx="7199670" cy="457200"/>
            <a:chOff x="838200" y="2993187"/>
            <a:chExt cx="7199670" cy="457200"/>
          </a:xfrm>
        </p:grpSpPr>
        <p:sp>
          <p:nvSpPr>
            <p:cNvPr id="33" name="Rectangle 32">
              <a:extLst>
                <a:ext uri="{FF2B5EF4-FFF2-40B4-BE49-F238E27FC236}">
                  <a16:creationId xmlns:a16="http://schemas.microsoft.com/office/drawing/2014/main" id="{64154C58-652F-6946-B70B-B1CC730C281A}"/>
                </a:ext>
              </a:extLst>
            </p:cNvPr>
            <p:cNvSpPr>
              <a:spLocks noChangeAspect="1"/>
            </p:cNvSpPr>
            <p:nvPr/>
          </p:nvSpPr>
          <p:spPr>
            <a:xfrm>
              <a:off x="838200" y="2993187"/>
              <a:ext cx="457200" cy="457200"/>
            </a:xfrm>
            <a:prstGeom prst="rect">
              <a:avLst/>
            </a:prstGeom>
            <a:solidFill>
              <a:srgbClr val="99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Box 33">
              <a:extLst>
                <a:ext uri="{FF2B5EF4-FFF2-40B4-BE49-F238E27FC236}">
                  <a16:creationId xmlns:a16="http://schemas.microsoft.com/office/drawing/2014/main" id="{8C6761C0-B376-A543-9A0E-0E61374EEEF4}"/>
                </a:ext>
              </a:extLst>
            </p:cNvPr>
            <p:cNvSpPr txBox="1"/>
            <p:nvPr/>
          </p:nvSpPr>
          <p:spPr>
            <a:xfrm>
              <a:off x="1430593" y="3037121"/>
              <a:ext cx="6607277" cy="369332"/>
            </a:xfrm>
            <a:prstGeom prst="rect">
              <a:avLst/>
            </a:prstGeom>
            <a:noFill/>
          </p:spPr>
          <p:txBody>
            <a:bodyPr wrap="square" rtlCol="0">
              <a:spAutoFit/>
            </a:bodyPr>
            <a:lstStyle/>
            <a:p>
              <a:r>
                <a:rPr lang="en-US" dirty="0"/>
                <a:t>RGB 153,204,51 (hex #99CC33) </a:t>
              </a:r>
              <a:r>
                <a:rPr lang="en-US" dirty="0" err="1"/>
                <a:t>Coverity</a:t>
              </a:r>
              <a:endParaRPr lang="en-US" sz="1800" dirty="0"/>
            </a:p>
          </p:txBody>
        </p:sp>
      </p:grpSp>
      <p:grpSp>
        <p:nvGrpSpPr>
          <p:cNvPr id="35" name="Group 34">
            <a:extLst>
              <a:ext uri="{FF2B5EF4-FFF2-40B4-BE49-F238E27FC236}">
                <a16:creationId xmlns:a16="http://schemas.microsoft.com/office/drawing/2014/main" id="{AD9A8EC5-C473-F847-B046-EE610ED0CBCF}"/>
              </a:ext>
            </a:extLst>
          </p:cNvPr>
          <p:cNvGrpSpPr/>
          <p:nvPr userDrawn="1"/>
        </p:nvGrpSpPr>
        <p:grpSpPr>
          <a:xfrm>
            <a:off x="838200" y="3530029"/>
            <a:ext cx="7199670" cy="457200"/>
            <a:chOff x="838200" y="3530029"/>
            <a:chExt cx="7199670" cy="457200"/>
          </a:xfrm>
        </p:grpSpPr>
        <p:sp>
          <p:nvSpPr>
            <p:cNvPr id="36" name="Rectangle 35">
              <a:extLst>
                <a:ext uri="{FF2B5EF4-FFF2-40B4-BE49-F238E27FC236}">
                  <a16:creationId xmlns:a16="http://schemas.microsoft.com/office/drawing/2014/main" id="{D17668F7-CDE5-494F-BD4C-B3016916A435}"/>
                </a:ext>
              </a:extLst>
            </p:cNvPr>
            <p:cNvSpPr>
              <a:spLocks noChangeAspect="1"/>
            </p:cNvSpPr>
            <p:nvPr/>
          </p:nvSpPr>
          <p:spPr>
            <a:xfrm>
              <a:off x="838200" y="3530029"/>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TextBox 36">
              <a:extLst>
                <a:ext uri="{FF2B5EF4-FFF2-40B4-BE49-F238E27FC236}">
                  <a16:creationId xmlns:a16="http://schemas.microsoft.com/office/drawing/2014/main" id="{8576FA6C-0A7E-7640-81A6-1E7BE6B37B73}"/>
                </a:ext>
              </a:extLst>
            </p:cNvPr>
            <p:cNvSpPr txBox="1"/>
            <p:nvPr/>
          </p:nvSpPr>
          <p:spPr>
            <a:xfrm>
              <a:off x="1430593" y="3573963"/>
              <a:ext cx="6607277" cy="369332"/>
            </a:xfrm>
            <a:prstGeom prst="rect">
              <a:avLst/>
            </a:prstGeom>
            <a:noFill/>
          </p:spPr>
          <p:txBody>
            <a:bodyPr wrap="square" rtlCol="0">
              <a:spAutoFit/>
            </a:bodyPr>
            <a:lstStyle/>
            <a:p>
              <a:r>
                <a:rPr lang="en-US" dirty="0"/>
                <a:t>RGB 30,70,129 (hex #1E4681) Seeker</a:t>
              </a:r>
              <a:endParaRPr lang="en-US" sz="1800" dirty="0"/>
            </a:p>
          </p:txBody>
        </p:sp>
      </p:grpSp>
      <p:grpSp>
        <p:nvGrpSpPr>
          <p:cNvPr id="38" name="Group 37">
            <a:extLst>
              <a:ext uri="{FF2B5EF4-FFF2-40B4-BE49-F238E27FC236}">
                <a16:creationId xmlns:a16="http://schemas.microsoft.com/office/drawing/2014/main" id="{C11A5652-669F-9049-B165-1150796346F4}"/>
              </a:ext>
            </a:extLst>
          </p:cNvPr>
          <p:cNvGrpSpPr/>
          <p:nvPr userDrawn="1"/>
        </p:nvGrpSpPr>
        <p:grpSpPr>
          <a:xfrm>
            <a:off x="838200" y="4066869"/>
            <a:ext cx="10744200" cy="457200"/>
            <a:chOff x="838200" y="4066869"/>
            <a:chExt cx="10744200" cy="457200"/>
          </a:xfrm>
        </p:grpSpPr>
        <p:sp>
          <p:nvSpPr>
            <p:cNvPr id="39" name="Rectangle 38">
              <a:extLst>
                <a:ext uri="{FF2B5EF4-FFF2-40B4-BE49-F238E27FC236}">
                  <a16:creationId xmlns:a16="http://schemas.microsoft.com/office/drawing/2014/main" id="{C9479208-1CA8-8E4F-B5E1-B7102D792CC5}"/>
                </a:ext>
              </a:extLst>
            </p:cNvPr>
            <p:cNvSpPr>
              <a:spLocks noChangeAspect="1"/>
            </p:cNvSpPr>
            <p:nvPr/>
          </p:nvSpPr>
          <p:spPr>
            <a:xfrm>
              <a:off x="838200" y="4066869"/>
              <a:ext cx="457200" cy="457200"/>
            </a:xfrm>
            <a:prstGeom prst="rect">
              <a:avLst/>
            </a:prstGeom>
            <a:solidFill>
              <a:srgbClr val="3B7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TextBox 39">
              <a:extLst>
                <a:ext uri="{FF2B5EF4-FFF2-40B4-BE49-F238E27FC236}">
                  <a16:creationId xmlns:a16="http://schemas.microsoft.com/office/drawing/2014/main" id="{F484F96F-695A-D14F-BDC2-C4E6B5699C4B}"/>
                </a:ext>
              </a:extLst>
            </p:cNvPr>
            <p:cNvSpPr txBox="1"/>
            <p:nvPr/>
          </p:nvSpPr>
          <p:spPr>
            <a:xfrm>
              <a:off x="1430593" y="4110803"/>
              <a:ext cx="10151807" cy="369332"/>
            </a:xfrm>
            <a:prstGeom prst="rect">
              <a:avLst/>
            </a:prstGeom>
            <a:noFill/>
          </p:spPr>
          <p:txBody>
            <a:bodyPr wrap="square" rtlCol="0">
              <a:spAutoFit/>
            </a:bodyPr>
            <a:lstStyle/>
            <a:p>
              <a:r>
                <a:rPr lang="en-US" dirty="0"/>
                <a:t>RGB 59,125,60 (hex #3B7D3C) MAP, BSIMM, Professional Services, Solutions</a:t>
              </a:r>
              <a:endParaRPr lang="en-US" sz="1800" dirty="0"/>
            </a:p>
          </p:txBody>
        </p:sp>
      </p:grpSp>
    </p:spTree>
    <p:extLst>
      <p:ext uri="{BB962C8B-B14F-4D97-AF65-F5344CB8AC3E}">
        <p14:creationId xmlns:p14="http://schemas.microsoft.com/office/powerpoint/2010/main" val="157961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31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9770300" y="365125"/>
            <a:ext cx="1813687" cy="58975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609601" y="365125"/>
            <a:ext cx="9022914" cy="58975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435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3" name="Content Placeholder 2"/>
          <p:cNvSpPr>
            <a:spLocks noGrp="1"/>
          </p:cNvSpPr>
          <p:nvPr>
            <p:ph sz="half" idx="1"/>
          </p:nvPr>
        </p:nvSpPr>
        <p:spPr>
          <a:xfrm>
            <a:off x="609600" y="1414467"/>
            <a:ext cx="5384800" cy="4848225"/>
          </a:xfrm>
        </p:spPr>
        <p:txBody>
          <a:bodyPr vert="horz" lIns="68547" tIns="34289" rIns="68547" bIns="34289" rtlCol="0">
            <a:noAutofit/>
          </a:bodyPr>
          <a:lstStyle>
            <a:lvl1pPr>
              <a:defRPr lang="en-US" smtClean="0"/>
            </a:lvl1pPr>
            <a:lvl2pPr>
              <a:defRPr lang="en-US" smtClean="0"/>
            </a:lvl2pPr>
            <a:lvl3pPr>
              <a:defRPr lang="en-US" smtClean="0"/>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4467"/>
            <a:ext cx="5384800" cy="4848225"/>
          </a:xfrm>
        </p:spPr>
        <p:txBody>
          <a:bodyPr vert="horz" lIns="68547" tIns="34289" rIns="68547" bIns="34289" rtlCol="0">
            <a:noAutofit/>
          </a:bodyPr>
          <a:lstStyle>
            <a:lvl1pPr>
              <a:defRPr lang="en-US" smtClean="0"/>
            </a:lvl1pPr>
            <a:lvl2pPr>
              <a:defRPr lang="en-US" smtClean="0"/>
            </a:lvl2pPr>
            <a:lvl3pPr>
              <a:defRPr lang="en-US" smtClean="0"/>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40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765356"/>
          </a:xfrm>
          <a:prstGeom prst="rect">
            <a:avLst/>
          </a:prstGeom>
          <a:solidFill>
            <a:srgbClr val="2A6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userDrawn="1"/>
        </p:nvSpPr>
        <p:spPr>
          <a:xfrm>
            <a:off x="280219" y="6527088"/>
            <a:ext cx="1165122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 2021 Consortium for Information</a:t>
            </a:r>
            <a:r>
              <a:rPr lang="en-US" sz="1000" baseline="0" dirty="0">
                <a:latin typeface="Arial" panose="020B0604020202020204" pitchFamily="34" charset="0"/>
                <a:cs typeface="Arial" panose="020B0604020202020204" pitchFamily="34" charset="0"/>
              </a:rPr>
              <a:t> &amp; </a:t>
            </a:r>
            <a:r>
              <a:rPr lang="en-US" sz="1000" dirty="0">
                <a:latin typeface="Arial" panose="020B0604020202020204" pitchFamily="34" charset="0"/>
                <a:cs typeface="Arial" panose="020B0604020202020204" pitchFamily="34" charset="0"/>
              </a:rPr>
              <a:t>Software Quality (CISQ) </a:t>
            </a:r>
            <a:r>
              <a:rPr lang="en-US" sz="1000" dirty="0">
                <a:latin typeface="Arial" panose="020B0604020202020204" pitchFamily="34" charset="0"/>
                <a:cs typeface="Arial" panose="020B0604020202020204" pitchFamily="34" charset="0"/>
                <a:hlinkClick r:id="rId2"/>
              </a:rPr>
              <a:t>www.it-cisq.org</a:t>
            </a:r>
            <a:r>
              <a:rPr lang="en-US" sz="1000" dirty="0">
                <a:latin typeface="Arial" panose="020B0604020202020204" pitchFamily="34" charset="0"/>
                <a:cs typeface="Arial" panose="020B0604020202020204" pitchFamily="34" charset="0"/>
              </a:rPr>
              <a:t>   								</a:t>
            </a:r>
            <a:fld id="{20CE64F6-0575-43C0-AE7E-1E366EE5C903}"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219" y="129146"/>
            <a:ext cx="1250242" cy="537604"/>
          </a:xfrm>
          <a:prstGeom prst="rect">
            <a:avLst/>
          </a:prstGeom>
        </p:spPr>
      </p:pic>
      <p:sp>
        <p:nvSpPr>
          <p:cNvPr id="7" name="Title Placeholder 1">
            <a:extLst>
              <a:ext uri="{FF2B5EF4-FFF2-40B4-BE49-F238E27FC236}">
                <a16:creationId xmlns:a16="http://schemas.microsoft.com/office/drawing/2014/main" id="{312CB566-D14F-46D6-BEE2-A83A6519182C}"/>
              </a:ext>
            </a:extLst>
          </p:cNvPr>
          <p:cNvSpPr>
            <a:spLocks noGrp="1"/>
          </p:cNvSpPr>
          <p:nvPr>
            <p:ph type="title"/>
          </p:nvPr>
        </p:nvSpPr>
        <p:spPr>
          <a:xfrm>
            <a:off x="1789043" y="32523"/>
            <a:ext cx="10360147" cy="400110"/>
          </a:xfrm>
          <a:prstGeom prst="rect">
            <a:avLst/>
          </a:prstGeom>
        </p:spPr>
        <p:txBody>
          <a:bodyPr vert="horz" lIns="91440" tIns="45720" rIns="91440" bIns="45720" rtlCol="0" anchor="t">
            <a:no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29290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3" name="Text Placeholder 6"/>
          <p:cNvSpPr>
            <a:spLocks noGrp="1"/>
          </p:cNvSpPr>
          <p:nvPr>
            <p:ph type="body" sz="quarter" idx="12" hasCustomPrompt="1"/>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3823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927" indent="0" algn="ctr">
              <a:buNone/>
              <a:defRPr sz="2000"/>
            </a:lvl2pPr>
            <a:lvl3pPr marL="913878" indent="0" algn="ctr">
              <a:buNone/>
              <a:defRPr sz="1867"/>
            </a:lvl3pPr>
            <a:lvl4pPr marL="1370818" indent="0" algn="ctr">
              <a:buNone/>
              <a:defRPr sz="1600"/>
            </a:lvl4pPr>
            <a:lvl5pPr marL="1827757" indent="0" algn="ctr">
              <a:buNone/>
              <a:defRPr sz="1600"/>
            </a:lvl5pPr>
            <a:lvl6pPr marL="2284710" indent="0" algn="ctr">
              <a:buNone/>
              <a:defRPr sz="1600"/>
            </a:lvl6pPr>
            <a:lvl7pPr marL="2741634" indent="0" algn="ctr">
              <a:buNone/>
              <a:defRPr sz="1600"/>
            </a:lvl7pPr>
            <a:lvl8pPr marL="3198560" indent="0" algn="ctr">
              <a:buNone/>
              <a:defRPr sz="1600"/>
            </a:lvl8pPr>
            <a:lvl9pPr marL="3655487" indent="0" algn="ctr">
              <a:buNone/>
              <a:defRPr sz="1600"/>
            </a:lvl9pPr>
          </a:lstStyle>
          <a:p>
            <a:r>
              <a:rPr lang="en-US"/>
              <a:t>Click to edit Master subtitle style</a:t>
            </a:r>
          </a:p>
        </p:txBody>
      </p:sp>
    </p:spTree>
    <p:extLst>
      <p:ext uri="{BB962C8B-B14F-4D97-AF65-F5344CB8AC3E}">
        <p14:creationId xmlns:p14="http://schemas.microsoft.com/office/powerpoint/2010/main" val="17071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B0D9-3C78-4BB7-B7B6-C585FB87E2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856CEC-70E2-42A6-BB8B-00435E087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96136-AE89-42A9-8BF6-EF3BBB50F3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67ED8-9F07-4F00-A74C-2BA1EECBC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43E66-EAA8-4E32-8D18-380BE4817F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D8E7B8-952C-451B-8237-A7F0056416C8}"/>
              </a:ext>
            </a:extLst>
          </p:cNvPr>
          <p:cNvSpPr>
            <a:spLocks noGrp="1"/>
          </p:cNvSpPr>
          <p:nvPr>
            <p:ph type="dt" sz="half" idx="10"/>
          </p:nvPr>
        </p:nvSpPr>
        <p:spPr/>
        <p:txBody>
          <a:bodyPr/>
          <a:lstStyle/>
          <a:p>
            <a:fld id="{48FC238C-C431-47EB-9A1C-3645BCB501F1}" type="datetimeFigureOut">
              <a:rPr lang="en-US" smtClean="0"/>
              <a:t>5/19/2021</a:t>
            </a:fld>
            <a:endParaRPr lang="en-US"/>
          </a:p>
        </p:txBody>
      </p:sp>
      <p:sp>
        <p:nvSpPr>
          <p:cNvPr id="8" name="Footer Placeholder 7">
            <a:extLst>
              <a:ext uri="{FF2B5EF4-FFF2-40B4-BE49-F238E27FC236}">
                <a16:creationId xmlns:a16="http://schemas.microsoft.com/office/drawing/2014/main" id="{731C52B3-9FCB-4CE8-979A-FE96772C8F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FD5CD0-F351-42F4-A65C-7B1EBB0347CB}"/>
              </a:ext>
            </a:extLst>
          </p:cNvPr>
          <p:cNvSpPr>
            <a:spLocks noGrp="1"/>
          </p:cNvSpPr>
          <p:nvPr>
            <p:ph type="sldNum" sz="quarter" idx="12"/>
          </p:nvPr>
        </p:nvSpPr>
        <p:spPr/>
        <p:txBody>
          <a:bodyPr/>
          <a:lstStyle/>
          <a:p>
            <a:fld id="{108CED91-1751-442D-B017-6CD8BF4C71C2}" type="slidenum">
              <a:rPr lang="en-US" smtClean="0"/>
              <a:t>‹#›</a:t>
            </a:fld>
            <a:endParaRPr lang="en-US"/>
          </a:p>
        </p:txBody>
      </p:sp>
    </p:spTree>
    <p:extLst>
      <p:ext uri="{BB962C8B-B14F-4D97-AF65-F5344CB8AC3E}">
        <p14:creationId xmlns:p14="http://schemas.microsoft.com/office/powerpoint/2010/main" val="3519566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602452"/>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765356"/>
          </a:xfrm>
          <a:prstGeom prst="rect">
            <a:avLst/>
          </a:prstGeom>
          <a:solidFill>
            <a:srgbClr val="2A6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6400" y="104294"/>
            <a:ext cx="1227191" cy="581152"/>
          </a:xfrm>
          <a:prstGeom prst="rect">
            <a:avLst/>
          </a:prstGeom>
        </p:spPr>
      </p:pic>
      <p:sp>
        <p:nvSpPr>
          <p:cNvPr id="5" name="TextBox 4"/>
          <p:cNvSpPr txBox="1"/>
          <p:nvPr userDrawn="1"/>
        </p:nvSpPr>
        <p:spPr>
          <a:xfrm>
            <a:off x="280219" y="6527088"/>
            <a:ext cx="1165122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 2018 Consortium for IT Software Quality (CISQ) </a:t>
            </a:r>
            <a:r>
              <a:rPr lang="en-US" sz="1000" dirty="0">
                <a:latin typeface="Arial" panose="020B0604020202020204" pitchFamily="34" charset="0"/>
                <a:cs typeface="Arial" panose="020B0604020202020204" pitchFamily="34" charset="0"/>
                <a:hlinkClick r:id="rId3"/>
              </a:rPr>
              <a:t>www.it-cisq.org</a:t>
            </a:r>
            <a:r>
              <a:rPr lang="en-US" sz="1000" dirty="0">
                <a:latin typeface="Arial" panose="020B0604020202020204" pitchFamily="34" charset="0"/>
                <a:cs typeface="Arial" panose="020B0604020202020204" pitchFamily="34" charset="0"/>
              </a:rPr>
              <a:t>   								</a:t>
            </a:r>
            <a:fld id="{20CE64F6-0575-43C0-AE7E-1E366EE5C903}"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09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49E566D-0967-4540-BBD7-1247CD9AEFC1}"/>
              </a:ext>
            </a:extLst>
          </p:cNvPr>
          <p:cNvGrpSpPr/>
          <p:nvPr userDrawn="1"/>
        </p:nvGrpSpPr>
        <p:grpSpPr>
          <a:xfrm>
            <a:off x="0" y="0"/>
            <a:ext cx="1639019" cy="765356"/>
            <a:chOff x="0" y="0"/>
            <a:chExt cx="1639019" cy="765356"/>
          </a:xfrm>
        </p:grpSpPr>
        <p:sp>
          <p:nvSpPr>
            <p:cNvPr id="4" name="Rectangle 3"/>
            <p:cNvSpPr/>
            <p:nvPr userDrawn="1"/>
          </p:nvSpPr>
          <p:spPr>
            <a:xfrm>
              <a:off x="0" y="0"/>
              <a:ext cx="1639019" cy="765356"/>
            </a:xfrm>
            <a:prstGeom prst="rect">
              <a:avLst/>
            </a:prstGeom>
            <a:solidFill>
              <a:srgbClr val="2A6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b="19978"/>
            <a:stretch/>
          </p:blipFill>
          <p:spPr>
            <a:xfrm>
              <a:off x="199370" y="190554"/>
              <a:ext cx="1227191" cy="465049"/>
            </a:xfrm>
            <a:prstGeom prst="rect">
              <a:avLst/>
            </a:prstGeom>
          </p:spPr>
        </p:pic>
      </p:grpSp>
      <p:sp>
        <p:nvSpPr>
          <p:cNvPr id="5" name="TextBox 4"/>
          <p:cNvSpPr txBox="1"/>
          <p:nvPr userDrawn="1"/>
        </p:nvSpPr>
        <p:spPr>
          <a:xfrm>
            <a:off x="27218" y="6592402"/>
            <a:ext cx="12192000" cy="2616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 2021 Consortium for Information and Software Quality (CISQ) </a:t>
            </a:r>
            <a:r>
              <a:rPr lang="en-US" sz="1000" dirty="0">
                <a:latin typeface="Arial" panose="020B0604020202020204" pitchFamily="34" charset="0"/>
                <a:cs typeface="Arial" panose="020B0604020202020204" pitchFamily="34" charset="0"/>
                <a:hlinkClick r:id="rId3"/>
              </a:rPr>
              <a:t>www.it-cisq.org</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                     </a:t>
            </a:r>
            <a:fld id="{20CE64F6-0575-43C0-AE7E-1E366EE5C903}" type="slidenum">
              <a:rPr lang="en-US" sz="1100" b="1" smtClean="0">
                <a:latin typeface="Arial" panose="020B0604020202020204" pitchFamily="34" charset="0"/>
                <a:cs typeface="Arial" panose="020B0604020202020204" pitchFamily="34" charset="0"/>
              </a:rPr>
              <a:t>‹#›</a:t>
            </a:fld>
            <a:endParaRPr lang="en-US" sz="1000" b="1" dirty="0">
              <a:latin typeface="Arial" panose="020B0604020202020204" pitchFamily="34" charset="0"/>
              <a:cs typeface="Arial" panose="020B0604020202020204" pitchFamily="34" charset="0"/>
            </a:endParaRPr>
          </a:p>
        </p:txBody>
      </p:sp>
      <p:sp>
        <p:nvSpPr>
          <p:cNvPr id="6" name="Title 4">
            <a:extLst>
              <a:ext uri="{FF2B5EF4-FFF2-40B4-BE49-F238E27FC236}">
                <a16:creationId xmlns:a16="http://schemas.microsoft.com/office/drawing/2014/main" id="{E5DFC265-7DAC-451F-A651-AAA8A6A82066}"/>
              </a:ext>
            </a:extLst>
          </p:cNvPr>
          <p:cNvSpPr>
            <a:spLocks noGrp="1"/>
          </p:cNvSpPr>
          <p:nvPr>
            <p:ph type="title"/>
          </p:nvPr>
        </p:nvSpPr>
        <p:spPr>
          <a:xfrm>
            <a:off x="1751163" y="0"/>
            <a:ext cx="10440838" cy="765356"/>
          </a:xfrm>
          <a:prstGeom prst="rect">
            <a:avLst/>
          </a:prstGeom>
        </p:spPr>
        <p:txBody>
          <a:bodyPr rIns="0" anchor="ctr">
            <a:normAutofit/>
          </a:bodyPr>
          <a:lstStyle>
            <a:lvl1pPr algn="l">
              <a:defRPr sz="3600" b="1">
                <a:solidFill>
                  <a:schemeClr val="accent1">
                    <a:lumMod val="75000"/>
                  </a:schemeClr>
                </a:solidFill>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75791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890"/>
          </a:xfrm>
        </p:spPr>
        <p:txBody>
          <a:bodyPr/>
          <a:lstStyle>
            <a:lvl1pPr>
              <a:defRPr>
                <a:solidFill>
                  <a:srgbClr val="006C95"/>
                </a:solidFill>
              </a:defRPr>
            </a:lvl1pPr>
          </a:lstStyle>
          <a:p>
            <a:r>
              <a:rPr lang="en-US" dirty="0"/>
              <a:t>Click to edit Master title style</a:t>
            </a:r>
          </a:p>
        </p:txBody>
      </p:sp>
      <p:sp>
        <p:nvSpPr>
          <p:cNvPr id="3" name="Content Placeholder 2"/>
          <p:cNvSpPr>
            <a:spLocks noGrp="1"/>
          </p:cNvSpPr>
          <p:nvPr>
            <p:ph idx="1"/>
          </p:nvPr>
        </p:nvSpPr>
        <p:spPr>
          <a:xfrm>
            <a:off x="838200" y="1671461"/>
            <a:ext cx="10515600" cy="4505502"/>
          </a:xfrm>
          <a:prstGeom prst="rect">
            <a:avLst/>
          </a:prstGeom>
        </p:spPr>
        <p:txBody>
          <a:bodyPr/>
          <a:lstStyle>
            <a:lvl1pPr marL="228600" indent="-228600">
              <a:buClr>
                <a:schemeClr val="tx2">
                  <a:lumMod val="50000"/>
                </a:schemeClr>
              </a:buClr>
              <a:buFont typeface="Arial" panose="020B0604020202020204" pitchFamily="34" charset="0"/>
              <a:buChar char="•"/>
              <a:defRPr/>
            </a:lvl1pPr>
            <a:lvl2pPr>
              <a:buClr>
                <a:schemeClr val="tx2">
                  <a:lumMod val="75000"/>
                </a:schemeClr>
              </a:buClr>
              <a:defRPr/>
            </a:lvl2pPr>
            <a:lvl3pPr>
              <a:buClr>
                <a:schemeClr val="tx2">
                  <a:lumMod val="60000"/>
                  <a:lumOff val="40000"/>
                </a:schemeClr>
              </a:buClr>
              <a:defRPr/>
            </a:lvl3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p:cNvCxnSpPr/>
          <p:nvPr userDrawn="1"/>
        </p:nvCxnSpPr>
        <p:spPr>
          <a:xfrm>
            <a:off x="729393" y="356616"/>
            <a:ext cx="4703" cy="914400"/>
          </a:xfrm>
          <a:prstGeom prst="line">
            <a:avLst/>
          </a:prstGeom>
          <a:ln w="19050">
            <a:solidFill>
              <a:srgbClr val="006C95"/>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11BB4ADB-BD33-42B7-B1CF-531D77817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©2020 CISQ</a:t>
            </a:r>
          </a:p>
        </p:txBody>
      </p:sp>
      <p:sp>
        <p:nvSpPr>
          <p:cNvPr id="11" name="Slide Number Placeholder 5">
            <a:extLst>
              <a:ext uri="{FF2B5EF4-FFF2-40B4-BE49-F238E27FC236}">
                <a16:creationId xmlns:a16="http://schemas.microsoft.com/office/drawing/2014/main" id="{CBF790FB-0BE7-4ED5-8EFB-86DED08BFBF4}"/>
              </a:ext>
            </a:extLst>
          </p:cNvPr>
          <p:cNvSpPr>
            <a:spLocks noGrp="1"/>
          </p:cNvSpPr>
          <p:nvPr>
            <p:ph type="sldNum" sz="quarter" idx="4"/>
          </p:nvPr>
        </p:nvSpPr>
        <p:spPr>
          <a:xfrm>
            <a:off x="8610600" y="6356350"/>
            <a:ext cx="320344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E721EE-BEE6-4F0B-B9A1-81B06848DE81}"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535" y="6212305"/>
            <a:ext cx="1211178" cy="605589"/>
          </a:xfrm>
          <a:prstGeom prst="rect">
            <a:avLst/>
          </a:prstGeom>
        </p:spPr>
      </p:pic>
    </p:spTree>
    <p:extLst>
      <p:ext uri="{BB962C8B-B14F-4D97-AF65-F5344CB8AC3E}">
        <p14:creationId xmlns:p14="http://schemas.microsoft.com/office/powerpoint/2010/main" val="5855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10233358" y="485435"/>
            <a:ext cx="1653211" cy="529027"/>
          </a:xfrm>
          <a:prstGeom prst="rect">
            <a:avLst/>
          </a:prstGeom>
        </p:spPr>
      </p:pic>
      <p:sp>
        <p:nvSpPr>
          <p:cNvPr id="2" name="Title 1"/>
          <p:cNvSpPr>
            <a:spLocks noGrp="1"/>
          </p:cNvSpPr>
          <p:nvPr>
            <p:ph type="ctrTitle" hasCustomPrompt="1"/>
            <p:custDataLst>
              <p:tags r:id="rId2"/>
            </p:custDataLst>
          </p:nvPr>
        </p:nvSpPr>
        <p:spPr>
          <a:xfrm>
            <a:off x="609600" y="2089610"/>
            <a:ext cx="10972800" cy="1346323"/>
          </a:xfrm>
        </p:spPr>
        <p:txBody>
          <a:bodyPr anchor="b">
            <a:normAutofit/>
          </a:bodyPr>
          <a:lstStyle>
            <a:lvl1pPr algn="l">
              <a:defRPr sz="3600" baseline="0"/>
            </a:lvl1pPr>
          </a:lstStyle>
          <a:p>
            <a:r>
              <a:rPr lang="en-US" dirty="0"/>
              <a:t>Click to Add a Title</a:t>
            </a:r>
          </a:p>
        </p:txBody>
      </p:sp>
      <p:sp>
        <p:nvSpPr>
          <p:cNvPr id="3" name="Subtitle 2"/>
          <p:cNvSpPr>
            <a:spLocks noGrp="1"/>
          </p:cNvSpPr>
          <p:nvPr>
            <p:ph type="subTitle" idx="1" hasCustomPrompt="1"/>
            <p:custDataLst>
              <p:tags r:id="rId3"/>
            </p:custDataLst>
          </p:nvPr>
        </p:nvSpPr>
        <p:spPr>
          <a:xfrm>
            <a:off x="609600" y="3429000"/>
            <a:ext cx="10963923" cy="583368"/>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Subtitle</a:t>
            </a:r>
          </a:p>
        </p:txBody>
      </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5075836"/>
            <a:ext cx="12186288" cy="1777167"/>
          </a:xfrm>
          <a:prstGeom prst="rect">
            <a:avLst/>
          </a:prstGeom>
        </p:spPr>
      </p:pic>
      <p:sp>
        <p:nvSpPr>
          <p:cNvPr id="6" name="Text Placeholder 5">
            <a:extLst>
              <a:ext uri="{FF2B5EF4-FFF2-40B4-BE49-F238E27FC236}">
                <a16:creationId xmlns:a16="http://schemas.microsoft.com/office/drawing/2014/main" id="{14A282AE-75C8-934F-9D8A-8E4EC5796D0B}"/>
              </a:ext>
            </a:extLst>
          </p:cNvPr>
          <p:cNvSpPr>
            <a:spLocks noGrp="1"/>
          </p:cNvSpPr>
          <p:nvPr>
            <p:ph type="body" sz="quarter" idx="10" hasCustomPrompt="1"/>
          </p:nvPr>
        </p:nvSpPr>
        <p:spPr>
          <a:xfrm>
            <a:off x="609601" y="4502150"/>
            <a:ext cx="10972800" cy="573088"/>
          </a:xfrm>
          <a:noFill/>
        </p:spPr>
        <p:txBody>
          <a:bodyPr>
            <a:noAutofit/>
          </a:bodyPr>
          <a:lstStyle>
            <a:lvl1pPr marL="0" indent="0">
              <a:buNone/>
              <a:defRPr sz="1800"/>
            </a:lvl1pPr>
            <a:lvl2pPr marL="292608" indent="0">
              <a:buNone/>
              <a:defRPr/>
            </a:lvl2pPr>
          </a:lstStyle>
          <a:p>
            <a:pPr lvl="0"/>
            <a:r>
              <a:rPr lang="en-US" dirty="0"/>
              <a:t>Presenter</a:t>
            </a:r>
            <a:br>
              <a:rPr lang="en-US" dirty="0"/>
            </a:br>
            <a:r>
              <a:rPr lang="en-US" dirty="0"/>
              <a:t>Date</a:t>
            </a:r>
          </a:p>
        </p:txBody>
      </p:sp>
    </p:spTree>
    <p:extLst>
      <p:ext uri="{BB962C8B-B14F-4D97-AF65-F5344CB8AC3E}">
        <p14:creationId xmlns:p14="http://schemas.microsoft.com/office/powerpoint/2010/main" val="95972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5A2B81"/>
        </a:solidFill>
        <a:effectLst/>
      </p:bgPr>
    </p:bg>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10233358" y="485894"/>
            <a:ext cx="1653211" cy="528109"/>
          </a:xfrm>
          <a:prstGeom prst="rect">
            <a:avLst/>
          </a:prstGeom>
        </p:spPr>
      </p:pic>
      <p:sp>
        <p:nvSpPr>
          <p:cNvPr id="2" name="Title 1"/>
          <p:cNvSpPr>
            <a:spLocks noGrp="1"/>
          </p:cNvSpPr>
          <p:nvPr>
            <p:ph type="ctrTitle" hasCustomPrompt="1"/>
            <p:custDataLst>
              <p:tags r:id="rId2"/>
            </p:custDataLst>
          </p:nvPr>
        </p:nvSpPr>
        <p:spPr>
          <a:xfrm>
            <a:off x="609600" y="2089610"/>
            <a:ext cx="10972800" cy="1346323"/>
          </a:xfrm>
        </p:spPr>
        <p:txBody>
          <a:bodyPr anchor="b">
            <a:normAutofit/>
          </a:bodyPr>
          <a:lstStyle>
            <a:lvl1pPr algn="l">
              <a:defRPr sz="3600" baseline="0">
                <a:solidFill>
                  <a:schemeClr val="bg1"/>
                </a:solidFill>
              </a:defRPr>
            </a:lvl1pPr>
          </a:lstStyle>
          <a:p>
            <a:r>
              <a:rPr lang="en-US" dirty="0"/>
              <a:t>Click to Add a Title</a:t>
            </a:r>
          </a:p>
        </p:txBody>
      </p:sp>
      <p:sp>
        <p:nvSpPr>
          <p:cNvPr id="3" name="Subtitle 2"/>
          <p:cNvSpPr>
            <a:spLocks noGrp="1"/>
          </p:cNvSpPr>
          <p:nvPr>
            <p:ph type="subTitle" idx="1" hasCustomPrompt="1"/>
            <p:custDataLst>
              <p:tags r:id="rId3"/>
            </p:custDataLst>
          </p:nvPr>
        </p:nvSpPr>
        <p:spPr>
          <a:xfrm>
            <a:off x="609600" y="3429000"/>
            <a:ext cx="10963923" cy="583368"/>
          </a:xfrm>
        </p:spPr>
        <p:txBody>
          <a:bodyPr>
            <a:normAutofit/>
          </a:bodyPr>
          <a:lstStyle>
            <a:lvl1pPr marL="0" indent="0" algn="l">
              <a:buNone/>
              <a:defRPr sz="2400">
                <a:solidFill>
                  <a:schemeClr val="bg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Subtitle</a:t>
            </a:r>
          </a:p>
        </p:txBody>
      </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5075836"/>
            <a:ext cx="12186288" cy="1777167"/>
          </a:xfrm>
          <a:prstGeom prst="rect">
            <a:avLst/>
          </a:prstGeom>
        </p:spPr>
      </p:pic>
      <p:sp>
        <p:nvSpPr>
          <p:cNvPr id="6" name="Text Placeholder 5">
            <a:extLst>
              <a:ext uri="{FF2B5EF4-FFF2-40B4-BE49-F238E27FC236}">
                <a16:creationId xmlns:a16="http://schemas.microsoft.com/office/drawing/2014/main" id="{14A282AE-75C8-934F-9D8A-8E4EC5796D0B}"/>
              </a:ext>
            </a:extLst>
          </p:cNvPr>
          <p:cNvSpPr>
            <a:spLocks noGrp="1"/>
          </p:cNvSpPr>
          <p:nvPr>
            <p:ph type="body" sz="quarter" idx="10" hasCustomPrompt="1"/>
          </p:nvPr>
        </p:nvSpPr>
        <p:spPr>
          <a:xfrm>
            <a:off x="609601" y="4502150"/>
            <a:ext cx="10972800" cy="573088"/>
          </a:xfrm>
          <a:noFill/>
        </p:spPr>
        <p:txBody>
          <a:bodyPr>
            <a:noAutofit/>
          </a:bodyPr>
          <a:lstStyle>
            <a:lvl1pPr marL="0" indent="0">
              <a:buNone/>
              <a:defRPr sz="1800">
                <a:solidFill>
                  <a:schemeClr val="bg2">
                    <a:lumMod val="20000"/>
                    <a:lumOff val="80000"/>
                  </a:schemeClr>
                </a:solidFill>
              </a:defRPr>
            </a:lvl1pPr>
            <a:lvl2pPr marL="292608" indent="0">
              <a:buNone/>
              <a:defRPr/>
            </a:lvl2pPr>
          </a:lstStyle>
          <a:p>
            <a:pPr lvl="0"/>
            <a:r>
              <a:rPr lang="en-US" dirty="0"/>
              <a:t>Presenter</a:t>
            </a:r>
            <a:br>
              <a:rPr lang="en-US" dirty="0"/>
            </a:br>
            <a:r>
              <a:rPr lang="en-US" dirty="0"/>
              <a:t>Date</a:t>
            </a:r>
          </a:p>
        </p:txBody>
      </p:sp>
    </p:spTree>
    <p:extLst>
      <p:ext uri="{BB962C8B-B14F-4D97-AF65-F5344CB8AC3E}">
        <p14:creationId xmlns:p14="http://schemas.microsoft.com/office/powerpoint/2010/main" val="32532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egal Disclosure NDA">
    <p:bg>
      <p:bgPr>
        <a:solidFill>
          <a:srgbClr val="5A2B81"/>
        </a:solidFill>
        <a:effectLst/>
      </p:bgPr>
    </p:bg>
    <p:spTree>
      <p:nvGrpSpPr>
        <p:cNvPr id="1" name=""/>
        <p:cNvGrpSpPr/>
        <p:nvPr/>
      </p:nvGrpSpPr>
      <p:grpSpPr>
        <a:xfrm>
          <a:off x="0" y="0"/>
          <a:ext cx="0" cy="0"/>
          <a:chOff x="0" y="0"/>
          <a:chExt cx="0" cy="0"/>
        </a:xfrm>
      </p:grpSpPr>
      <p:sp>
        <p:nvSpPr>
          <p:cNvPr id="2" name="Content Placeholder 2"/>
          <p:cNvSpPr>
            <a:spLocks noGrp="1"/>
          </p:cNvSpPr>
          <p:nvPr>
            <p:custDataLst>
              <p:tags r:id="rId1"/>
            </p:custDataLst>
          </p:nvPr>
        </p:nvSpPr>
        <p:spPr>
          <a:xfrm>
            <a:off x="609600" y="609601"/>
            <a:ext cx="10972800" cy="51053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027113"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None/>
            </a:pPr>
            <a:r>
              <a:rPr lang="en-US" b="1" dirty="0">
                <a:solidFill>
                  <a:schemeClr val="bg2">
                    <a:lumMod val="20000"/>
                    <a:lumOff val="80000"/>
                  </a:schemeClr>
                </a:solidFill>
              </a:rPr>
              <a:t>CONFIDENTIAL INFORMATION</a:t>
            </a:r>
          </a:p>
          <a:p>
            <a:pPr marL="0" indent="0">
              <a:buNone/>
            </a:pPr>
            <a:r>
              <a:rPr lang="en-US" dirty="0">
                <a:solidFill>
                  <a:schemeClr val="bg2">
                    <a:lumMod val="20000"/>
                    <a:lumOff val="80000"/>
                  </a:schemeClr>
                </a:solidFill>
              </a:rPr>
              <a:t>The following material is confidential information of Synopsys and is being disclosed to you pursuant to a non-disclosure agreement between you or </a:t>
            </a:r>
            <a:br>
              <a:rPr lang="en-US" dirty="0">
                <a:solidFill>
                  <a:schemeClr val="bg2">
                    <a:lumMod val="20000"/>
                    <a:lumOff val="80000"/>
                  </a:schemeClr>
                </a:solidFill>
              </a:rPr>
            </a:br>
            <a:r>
              <a:rPr lang="en-US" dirty="0">
                <a:solidFill>
                  <a:schemeClr val="bg2">
                    <a:lumMod val="20000"/>
                    <a:lumOff val="80000"/>
                  </a:schemeClr>
                </a:solidFill>
              </a:rPr>
              <a:t>your employer and Synopsys. The material being disclosed may only be </a:t>
            </a:r>
            <a:br>
              <a:rPr lang="en-US" dirty="0">
                <a:solidFill>
                  <a:schemeClr val="bg2">
                    <a:lumMod val="20000"/>
                    <a:lumOff val="80000"/>
                  </a:schemeClr>
                </a:solidFill>
              </a:rPr>
            </a:br>
            <a:r>
              <a:rPr lang="en-US" dirty="0">
                <a:solidFill>
                  <a:schemeClr val="bg2">
                    <a:lumMod val="20000"/>
                    <a:lumOff val="80000"/>
                  </a:schemeClr>
                </a:solidFill>
              </a:rPr>
              <a:t>used as permitted under such non-disclosure agreement. </a:t>
            </a:r>
          </a:p>
          <a:p>
            <a:pPr>
              <a:buNone/>
            </a:pPr>
            <a:r>
              <a:rPr lang="en-US" sz="1600" dirty="0">
                <a:solidFill>
                  <a:schemeClr val="bg2">
                    <a:lumMod val="20000"/>
                    <a:lumOff val="80000"/>
                  </a:schemeClr>
                </a:solidFill>
              </a:rPr>
              <a:t> </a:t>
            </a:r>
          </a:p>
          <a:p>
            <a:pPr>
              <a:buNone/>
            </a:pPr>
            <a:r>
              <a:rPr lang="en-US" b="1" dirty="0">
                <a:solidFill>
                  <a:schemeClr val="bg2">
                    <a:lumMod val="20000"/>
                    <a:lumOff val="80000"/>
                  </a:schemeClr>
                </a:solidFill>
              </a:rPr>
              <a:t>IMPORTANT NOTICE</a:t>
            </a:r>
          </a:p>
          <a:p>
            <a:pPr marL="0" indent="0">
              <a:buNone/>
            </a:pPr>
            <a:r>
              <a:rPr lang="en-US" dirty="0">
                <a:solidFill>
                  <a:schemeClr val="bg2">
                    <a:lumMod val="20000"/>
                    <a:lumOff val="80000"/>
                  </a:schemeClr>
                </a:solidFill>
              </a:rPr>
              <a:t>In the event information in this presentation reflects Synopsys’ future plans, such plans are as of the date of this presentation and are subject to change. Synopsys is not obligated to develop the software with the features and functionality discussed in these materials. In any event, Synopsys’ products may be offered and purchased only pursuant to an authorized quote and purchase order or a mutually agreed upon written contract.  </a:t>
            </a:r>
          </a:p>
        </p:txBody>
      </p:sp>
      <p:pic>
        <p:nvPicPr>
          <p:cNvPr id="7" name="Picture 6">
            <a:extLst>
              <a:ext uri="{FF2B5EF4-FFF2-40B4-BE49-F238E27FC236}">
                <a16:creationId xmlns:a16="http://schemas.microsoft.com/office/drawing/2014/main" id="{DDBEDFDA-A768-984F-9A3D-23B9F7440445}"/>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1157698" y="6626723"/>
            <a:ext cx="881903" cy="217536"/>
          </a:xfrm>
          <a:prstGeom prst="rect">
            <a:avLst/>
          </a:prstGeom>
        </p:spPr>
      </p:pic>
      <p:pic>
        <p:nvPicPr>
          <p:cNvPr id="9" name="Picture 8">
            <a:extLst>
              <a:ext uri="{FF2B5EF4-FFF2-40B4-BE49-F238E27FC236}">
                <a16:creationId xmlns:a16="http://schemas.microsoft.com/office/drawing/2014/main" id="{38DF60ED-0982-F341-8A1E-68BCADB83D2B}"/>
              </a:ext>
            </a:extLst>
          </p:cNvPr>
          <p:cNvPicPr>
            <a:picLocks noChangeAspect="1"/>
          </p:cNvPicPr>
          <p:nvPr userDrawn="1">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1005298" y="6485986"/>
            <a:ext cx="881903" cy="194209"/>
          </a:xfrm>
          <a:prstGeom prst="rect">
            <a:avLst/>
          </a:prstGeom>
        </p:spPr>
      </p:pic>
      <p:sp>
        <p:nvSpPr>
          <p:cNvPr id="10" name="TextBox 9">
            <a:extLst>
              <a:ext uri="{FF2B5EF4-FFF2-40B4-BE49-F238E27FC236}">
                <a16:creationId xmlns:a16="http://schemas.microsoft.com/office/drawing/2014/main" id="{EEF9C229-2372-CF41-9CAE-09475DC54A9E}"/>
              </a:ext>
            </a:extLst>
          </p:cNvPr>
          <p:cNvSpPr txBox="1"/>
          <p:nvPr userDrawn="1"/>
        </p:nvSpPr>
        <p:spPr>
          <a:xfrm>
            <a:off x="5161082" y="6362784"/>
            <a:ext cx="1903085" cy="369332"/>
          </a:xfrm>
          <a:prstGeom prst="rect">
            <a:avLst/>
          </a:prstGeom>
          <a:noFill/>
        </p:spPr>
        <p:txBody>
          <a:bodyPr wrap="none" rtlCol="0">
            <a:spAutoFit/>
          </a:bodyPr>
          <a:lstStyle/>
          <a:p>
            <a:r>
              <a:rPr lang="en-US" sz="1800" b="1" dirty="0">
                <a:solidFill>
                  <a:schemeClr val="bg2">
                    <a:lumMod val="40000"/>
                    <a:lumOff val="60000"/>
                  </a:schemeClr>
                </a:solidFill>
              </a:rPr>
              <a:t>CONFIDENTIAL</a:t>
            </a:r>
          </a:p>
        </p:txBody>
      </p:sp>
      <p:sp>
        <p:nvSpPr>
          <p:cNvPr id="11" name="TextBox 10">
            <a:extLst>
              <a:ext uri="{FF2B5EF4-FFF2-40B4-BE49-F238E27FC236}">
                <a16:creationId xmlns:a16="http://schemas.microsoft.com/office/drawing/2014/main" id="{58C30A68-D439-1143-A8E3-03022CEB9EF8}"/>
              </a:ext>
            </a:extLst>
          </p:cNvPr>
          <p:cNvSpPr txBox="1"/>
          <p:nvPr userDrawn="1">
            <p:custDataLst>
              <p:tags r:id="rId4"/>
            </p:custDataLst>
          </p:nvPr>
        </p:nvSpPr>
        <p:spPr>
          <a:xfrm>
            <a:off x="1018579" y="6430261"/>
            <a:ext cx="3759200" cy="276999"/>
          </a:xfrm>
          <a:prstGeom prst="rect">
            <a:avLst/>
          </a:prstGeom>
          <a:noFill/>
        </p:spPr>
        <p:txBody>
          <a:bodyPr wrap="square" rtlCol="0">
            <a:spAutoFit/>
          </a:bodyPr>
          <a:lstStyle/>
          <a:p>
            <a:r>
              <a:rPr lang="en-US" sz="1200" dirty="0">
                <a:solidFill>
                  <a:schemeClr val="bg2">
                    <a:lumMod val="40000"/>
                    <a:lumOff val="60000"/>
                  </a:schemeClr>
                </a:solidFill>
              </a:rPr>
              <a:t>© 2018 Synopsys, Inc. </a:t>
            </a:r>
          </a:p>
        </p:txBody>
      </p:sp>
      <p:sp>
        <p:nvSpPr>
          <p:cNvPr id="12" name="TextBox 11">
            <a:extLst>
              <a:ext uri="{FF2B5EF4-FFF2-40B4-BE49-F238E27FC236}">
                <a16:creationId xmlns:a16="http://schemas.microsoft.com/office/drawing/2014/main" id="{EEABCB00-3AFD-FE4F-9E18-0C8B23251922}"/>
              </a:ext>
            </a:extLst>
          </p:cNvPr>
          <p:cNvSpPr txBox="1"/>
          <p:nvPr userDrawn="1">
            <p:custDataLst>
              <p:tags r:id="rId5"/>
            </p:custDataLst>
          </p:nvPr>
        </p:nvSpPr>
        <p:spPr>
          <a:xfrm>
            <a:off x="609601" y="6389212"/>
            <a:ext cx="641393" cy="271934"/>
          </a:xfrm>
          <a:prstGeom prst="rect">
            <a:avLst/>
          </a:prstGeom>
          <a:noFill/>
        </p:spPr>
        <p:txBody>
          <a:bodyPr wrap="square" lIns="0" bIns="0" rtlCol="0" anchor="b">
            <a:spAutoFit/>
          </a:bodyPr>
          <a:lstStyle/>
          <a:p>
            <a:pPr algn="l"/>
            <a:fld id="{CAE2347F-76BC-4690-80B5-B24BA0EA7B0A}" type="slidenum">
              <a:rPr lang="en-US" sz="1467" dirty="0">
                <a:solidFill>
                  <a:schemeClr val="bg2">
                    <a:lumMod val="40000"/>
                    <a:lumOff val="60000"/>
                  </a:schemeClr>
                </a:solidFill>
              </a:rPr>
              <a:pPr algn="l"/>
              <a:t>‹#›</a:t>
            </a:fld>
            <a:endParaRPr lang="en-US" sz="1467" dirty="0">
              <a:solidFill>
                <a:schemeClr val="bg2">
                  <a:lumMod val="40000"/>
                  <a:lumOff val="60000"/>
                </a:schemeClr>
              </a:solidFill>
            </a:endParaRPr>
          </a:p>
        </p:txBody>
      </p:sp>
    </p:spTree>
    <p:extLst>
      <p:ext uri="{BB962C8B-B14F-4D97-AF65-F5344CB8AC3E}">
        <p14:creationId xmlns:p14="http://schemas.microsoft.com/office/powerpoint/2010/main" val="61486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mod="1">
    <p:ext uri="{DCECCB84-F9BA-43D5-87BE-67443E8EF086}">
      <p15:sldGuideLst xmlns:p15="http://schemas.microsoft.com/office/powerpoint/2012/main">
        <p15:guide id="1" pos="384">
          <p15:clr>
            <a:srgbClr val="5ACBF0"/>
          </p15:clr>
        </p15:guide>
        <p15:guide id="2" pos="7296">
          <p15:clr>
            <a:srgbClr val="5ACBF0"/>
          </p15:clr>
        </p15:guide>
        <p15:guide id="3" orient="horz" pos="3945">
          <p15:clr>
            <a:srgbClr val="5ACBF0"/>
          </p15:clr>
        </p15:guide>
        <p15:guide id="4" orient="horz" pos="372">
          <p15:clr>
            <a:srgbClr val="5ACBF0"/>
          </p15:clr>
        </p15:guide>
        <p15:guide id="5"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US" dirty="0"/>
              <a:t>Click to Add a Title</a:t>
            </a:r>
          </a:p>
        </p:txBody>
      </p:sp>
      <p:sp>
        <p:nvSpPr>
          <p:cNvPr id="3" name="Content Placeholder 2"/>
          <p:cNvSpPr>
            <a:spLocks noGrp="1"/>
          </p:cNvSpPr>
          <p:nvPr>
            <p:ph idx="1" hasCustomPrompt="1"/>
            <p:custDataLst>
              <p:tags r:id="rId2"/>
            </p:custDataLst>
          </p:nvPr>
        </p:nvSpPr>
        <p:spPr>
          <a:xfrm>
            <a:off x="609600" y="1414463"/>
            <a:ext cx="10972800" cy="4848225"/>
          </a:xfrm>
        </p:spPr>
        <p:txBody>
          <a:bodyPr/>
          <a:lstStyle>
            <a:lvl1pPr>
              <a:defRPr/>
            </a:lvl1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782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3">
          <p15:clr>
            <a:srgbClr val="5ACBF0"/>
          </p15:clr>
        </p15:guide>
        <p15:guide id="5" pos="3840">
          <p15:clr>
            <a:srgbClr val="5ACBF0"/>
          </p15:clr>
        </p15:guide>
        <p15:guide id="6" orient="horz" pos="2160">
          <p15:clr>
            <a:srgbClr val="5ACBF0"/>
          </p15:clr>
        </p15:guide>
        <p15:guide id="7" pos="74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609600" y="68574"/>
            <a:ext cx="10972800" cy="1143000"/>
          </a:xfrm>
        </p:spPr>
        <p:txBody>
          <a:bodyPr>
            <a:noAutofit/>
          </a:bodyPr>
          <a:lstStyle/>
          <a:p>
            <a:r>
              <a:rPr lang="en-US" dirty="0"/>
              <a:t>Click to Add a Title</a:t>
            </a:r>
          </a:p>
        </p:txBody>
      </p:sp>
      <p:sp>
        <p:nvSpPr>
          <p:cNvPr id="3" name="Content Placeholder 2"/>
          <p:cNvSpPr>
            <a:spLocks noGrp="1"/>
          </p:cNvSpPr>
          <p:nvPr>
            <p:ph idx="1" hasCustomPrompt="1"/>
            <p:custDataLst>
              <p:tags r:id="rId2"/>
            </p:custDataLst>
          </p:nvPr>
        </p:nvSpPr>
        <p:spPr>
          <a:xfrm>
            <a:off x="609600" y="1676400"/>
            <a:ext cx="10972800" cy="4586288"/>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2" hasCustomPrompt="1"/>
            <p:custDataLst>
              <p:tags r:id="rId3"/>
            </p:custDataLst>
          </p:nvPr>
        </p:nvSpPr>
        <p:spPr>
          <a:xfrm>
            <a:off x="609600" y="838200"/>
            <a:ext cx="109728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35432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7">
          <p15:clr>
            <a:srgbClr val="5ACBF0"/>
          </p15:clr>
        </p15:guide>
        <p15:guide id="5" orient="horz" pos="528">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theme" Target="../theme/theme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tags" Target="../tags/tag3.xml"/><Relationship Id="rId47" Type="http://schemas.openxmlformats.org/officeDocument/2006/relationships/tags" Target="../tags/tag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46" Type="http://schemas.openxmlformats.org/officeDocument/2006/relationships/tags" Target="../tags/tag7.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41" Type="http://schemas.openxmlformats.org/officeDocument/2006/relationships/tags" Target="../tags/tag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tags" Target="../tags/tag1.xml"/><Relationship Id="rId45" Type="http://schemas.openxmlformats.org/officeDocument/2006/relationships/tags" Target="../tags/tag6.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4" Type="http://schemas.openxmlformats.org/officeDocument/2006/relationships/tags" Target="../tags/tag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tags" Target="../tags/tag4.xml"/><Relationship Id="rId48"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3.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468798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11" r:id="rId3"/>
    <p:sldLayoutId id="2147483712" r:id="rId4"/>
  </p:sldLayoutIdLst>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40"/>
            </p:custDataLst>
          </p:nvPr>
        </p:nvSpPr>
        <p:spPr>
          <a:xfrm>
            <a:off x="609601" y="68574"/>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custDataLst>
              <p:tags r:id="rId41"/>
            </p:custDataLst>
          </p:nvPr>
        </p:nvSpPr>
        <p:spPr>
          <a:xfrm>
            <a:off x="609600" y="1414463"/>
            <a:ext cx="10972800" cy="484822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aggedShape" hidden="1"/>
          <p:cNvSpPr/>
          <p:nvPr>
            <p:custDataLst>
              <p:tags r:id="rId42"/>
            </p:custDataLst>
          </p:nvPr>
        </p:nvSpPr>
        <p:spPr>
          <a:xfrm>
            <a:off x="0" y="0"/>
            <a:ext cx="12700" cy="1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TaggedShape" hidden="1"/>
          <p:cNvSpPr/>
          <p:nvPr>
            <p:custDataLst>
              <p:tags r:id="rId43"/>
            </p:custDataLst>
          </p:nvPr>
        </p:nvSpPr>
        <p:spPr>
          <a:xfrm>
            <a:off x="0" y="0"/>
            <a:ext cx="12700" cy="1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5" name="TaggedShape" hidden="1"/>
          <p:cNvSpPr/>
          <p:nvPr>
            <p:custDataLst>
              <p:tags r:id="rId44"/>
            </p:custDataLst>
          </p:nvPr>
        </p:nvSpPr>
        <p:spPr>
          <a:xfrm>
            <a:off x="0" y="0"/>
            <a:ext cx="12700" cy="1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6" name="TaggedShape" hidden="1"/>
          <p:cNvSpPr/>
          <p:nvPr>
            <p:custDataLst>
              <p:tags r:id="rId45"/>
            </p:custDataLst>
          </p:nvPr>
        </p:nvSpPr>
        <p:spPr>
          <a:xfrm>
            <a:off x="0" y="0"/>
            <a:ext cx="12700" cy="1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B324C992-93D8-024C-8005-4E78BD675B2C}"/>
              </a:ext>
            </a:extLst>
          </p:cNvPr>
          <p:cNvPicPr>
            <a:picLocks noChangeAspect="1"/>
          </p:cNvPicPr>
          <p:nvPr userDrawn="1">
            <p:custDataLst>
              <p:tags r:id="rId46"/>
            </p:custDataLst>
          </p:nvPr>
        </p:nvPicPr>
        <p:blipFill>
          <a:blip r:embed="rId48" cstate="screen">
            <a:extLst>
              <a:ext uri="{28A0092B-C50C-407E-A947-70E740481C1C}">
                <a14:useLocalDpi xmlns:a14="http://schemas.microsoft.com/office/drawing/2010/main"/>
              </a:ext>
            </a:extLst>
          </a:blip>
          <a:stretch>
            <a:fillRect/>
          </a:stretch>
        </p:blipFill>
        <p:spPr>
          <a:xfrm>
            <a:off x="11005298" y="6474323"/>
            <a:ext cx="881903" cy="217536"/>
          </a:xfrm>
          <a:prstGeom prst="rect">
            <a:avLst/>
          </a:prstGeom>
        </p:spPr>
      </p:pic>
      <p:sp>
        <p:nvSpPr>
          <p:cNvPr id="24" name="TextBox 23">
            <a:extLst>
              <a:ext uri="{FF2B5EF4-FFF2-40B4-BE49-F238E27FC236}">
                <a16:creationId xmlns:a16="http://schemas.microsoft.com/office/drawing/2014/main" id="{94005AB9-5BD6-C445-846A-F123EF753C3A}"/>
              </a:ext>
            </a:extLst>
          </p:cNvPr>
          <p:cNvSpPr txBox="1"/>
          <p:nvPr userDrawn="1">
            <p:custDataLst>
              <p:tags r:id="rId47"/>
            </p:custDataLst>
          </p:nvPr>
        </p:nvSpPr>
        <p:spPr>
          <a:xfrm>
            <a:off x="256578" y="6387510"/>
            <a:ext cx="641393" cy="271934"/>
          </a:xfrm>
          <a:prstGeom prst="rect">
            <a:avLst/>
          </a:prstGeom>
          <a:noFill/>
        </p:spPr>
        <p:txBody>
          <a:bodyPr wrap="square" lIns="0" bIns="0" rtlCol="0" anchor="b">
            <a:spAutoFit/>
          </a:bodyPr>
          <a:lstStyle/>
          <a:p>
            <a:pPr algn="l"/>
            <a:fld id="{CAE2347F-76BC-4690-80B5-B24BA0EA7B0A}" type="slidenum">
              <a:rPr lang="en-US" sz="1467" dirty="0">
                <a:solidFill>
                  <a:srgbClr val="7D7D7D"/>
                </a:solidFill>
              </a:rPr>
              <a:pPr algn="l"/>
              <a:t>‹#›</a:t>
            </a:fld>
            <a:endParaRPr lang="en-US" sz="1467" dirty="0">
              <a:solidFill>
                <a:srgbClr val="7D7D7D"/>
              </a:solidFill>
            </a:endParaRPr>
          </a:p>
        </p:txBody>
      </p:sp>
    </p:spTree>
    <p:extLst>
      <p:ext uri="{BB962C8B-B14F-4D97-AF65-F5344CB8AC3E}">
        <p14:creationId xmlns:p14="http://schemas.microsoft.com/office/powerpoint/2010/main" val="27867978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kern="1200">
          <a:solidFill>
            <a:schemeClr val="tx1"/>
          </a:solidFill>
          <a:latin typeface="+mn-lt"/>
          <a:ea typeface="+mn-ea"/>
          <a:cs typeface="+mn-cs"/>
        </a:defRPr>
      </a:lvl4pPr>
      <a:lvl5pPr marL="1261872" indent="-164592"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A4A3A4"/>
          </p15:clr>
        </p15:guide>
        <p15:guide id="2" orient="horz" pos="4176">
          <p15:clr>
            <a:srgbClr val="A4A3A4"/>
          </p15:clr>
        </p15:guide>
        <p15:guide id="3" pos="3840">
          <p15:clr>
            <a:srgbClr val="F26B43"/>
          </p15:clr>
        </p15:guide>
        <p15:guide id="4" pos="7296">
          <p15:clr>
            <a:srgbClr val="F26B43"/>
          </p15:clr>
        </p15:guide>
        <p15:guide id="5" pos="3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81592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cwe.mitre.org/data/definitions/1340.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t-cisq.org/automated-source-code-measure-data-protection/index.htm" TargetMode="External"/><Relationship Id="rId2" Type="http://schemas.openxmlformats.org/officeDocument/2006/relationships/hyperlink" Target="https://cwe.mitre.org/data/definitions/1340.html"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synopsys.com/solutions/aerospace-defense.html" TargetMode="External"/><Relationship Id="rId2" Type="http://schemas.openxmlformats.org/officeDocument/2006/relationships/hyperlink" Target="mailto:Joe.Jarzombek@synopsys.com" TargetMode="External"/><Relationship Id="rId1" Type="http://schemas.openxmlformats.org/officeDocument/2006/relationships/slideLayout" Target="../slideLayouts/slideLayout31.xml"/><Relationship Id="rId5" Type="http://schemas.openxmlformats.org/officeDocument/2006/relationships/hyperlink" Target="https://www.synopsys.com/software-integrity/solutions/government.html" TargetMode="External"/><Relationship Id="rId4" Type="http://schemas.openxmlformats.org/officeDocument/2006/relationships/image" Target="../media/image18.tiff"/></Relationships>
</file>

<file path=ppt/slides/_rels/slide4.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png"/><Relationship Id="rId3" Type="http://schemas.openxmlformats.org/officeDocument/2006/relationships/image" Target="../media/image19.gif"/><Relationship Id="rId21" Type="http://schemas.openxmlformats.org/officeDocument/2006/relationships/image" Target="../media/image37.png"/><Relationship Id="rId34" Type="http://schemas.openxmlformats.org/officeDocument/2006/relationships/image" Target="../media/image50.png"/><Relationship Id="rId42" Type="http://schemas.openxmlformats.org/officeDocument/2006/relationships/image" Target="../media/image58.png"/><Relationship Id="rId47" Type="http://schemas.openxmlformats.org/officeDocument/2006/relationships/image" Target="../media/image63.jpeg"/><Relationship Id="rId50" Type="http://schemas.openxmlformats.org/officeDocument/2006/relationships/image" Target="../media/image65.jp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jpeg"/><Relationship Id="rId2" Type="http://schemas.openxmlformats.org/officeDocument/2006/relationships/notesSlide" Target="../notesSlides/notesSlide2.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41"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jpeg"/><Relationship Id="rId40" Type="http://schemas.openxmlformats.org/officeDocument/2006/relationships/image" Target="../media/image56.jpeg"/><Relationship Id="rId45" Type="http://schemas.openxmlformats.org/officeDocument/2006/relationships/image" Target="../media/image61.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4.pn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png"/><Relationship Id="rId44" Type="http://schemas.openxmlformats.org/officeDocument/2006/relationships/image" Target="../media/image60.jpe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jpeg"/><Relationship Id="rId35" Type="http://schemas.openxmlformats.org/officeDocument/2006/relationships/image" Target="../media/image51.png"/><Relationship Id="rId43" Type="http://schemas.openxmlformats.org/officeDocument/2006/relationships/image" Target="../media/image59.jpeg"/><Relationship Id="rId48" Type="http://schemas.openxmlformats.org/officeDocument/2006/relationships/hyperlink" Target="mailto:Joe.Jarzombek@synopsys.com" TargetMode="External"/><Relationship Id="rId8"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image" Target="../media/image67.jpg"/><Relationship Id="rId1" Type="http://schemas.openxmlformats.org/officeDocument/2006/relationships/slideLayout" Target="../slideLayouts/slideLayout45.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 Id="rId9" Type="http://schemas.openxmlformats.org/officeDocument/2006/relationships/hyperlink" Target="https://urldefense.com/v3/__https:/standards.iso.org/ittf/PubliclyAvailableStandards/index.html__;!!A4F2R9G_pg!MC52FUCzFzuudv4lKPAaN3Fyo0P4MtPwgC7GMRU5lyYQ9R9Y3SS8U7XhGVnpB740xuqDw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apec.mitre.org/about/glossary.html"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capec.mitre.org/" TargetMode="External"/><Relationship Id="rId5" Type="http://schemas.openxmlformats.org/officeDocument/2006/relationships/hyperlink" Target="https://cve.mitre.org/" TargetMode="External"/><Relationship Id="rId4" Type="http://schemas.openxmlformats.org/officeDocument/2006/relationships/hyperlink" Target="https://cwe.mitre.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4.tiff"/><Relationship Id="rId3" Type="http://schemas.openxmlformats.org/officeDocument/2006/relationships/hyperlink" Target="https://cwe.mitre.org/data/definitions/1350.html" TargetMode="External"/><Relationship Id="rId7" Type="http://schemas.openxmlformats.org/officeDocument/2006/relationships/hyperlink" Target="https://cwe.mitre.org/data/definitions/1340.html" TargetMode="External"/><Relationship Id="rId12"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cwe.mitre.org/data/definitions/1305.html" TargetMode="External"/><Relationship Id="rId11" Type="http://schemas.openxmlformats.org/officeDocument/2006/relationships/hyperlink" Target="https://cwe.mitre.org/cwraf/index.html" TargetMode="External"/><Relationship Id="rId5" Type="http://schemas.openxmlformats.org/officeDocument/2006/relationships/hyperlink" Target="https://owasp.org/www-pdf-archive/OWASP_Application_Security_Verification_Standard_4.0-en.pdf" TargetMode="External"/><Relationship Id="rId10" Type="http://schemas.openxmlformats.org/officeDocument/2006/relationships/hyperlink" Target="https://cwe.mitre.org/cwss/cwss_v1.0.1.html" TargetMode="External"/><Relationship Id="rId4" Type="http://schemas.openxmlformats.org/officeDocument/2006/relationships/hyperlink" Target="https://cwe.mitre.org/data/definitions/1026.html" TargetMode="External"/><Relationship Id="rId9" Type="http://schemas.openxmlformats.org/officeDocument/2006/relationships/image" Target="../media/image75.jpg"/></Relationships>
</file>

<file path=ppt/slides/_rels/slide9.xml.rels><?xml version="1.0" encoding="UTF-8" standalone="yes"?>
<Relationships xmlns="http://schemas.openxmlformats.org/package/2006/relationships"><Relationship Id="rId3" Type="http://schemas.openxmlformats.org/officeDocument/2006/relationships/hyperlink" Target="http://www.omg.org/spec" TargetMode="External"/><Relationship Id="rId7" Type="http://schemas.openxmlformats.org/officeDocument/2006/relationships/hyperlink" Target="https://cwe.mitre.org/data/definitions/1340.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hyperlink" Target="http://www.it-cisq.org/stand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089610"/>
            <a:ext cx="10986225" cy="1346323"/>
          </a:xfrm>
        </p:spPr>
        <p:txBody>
          <a:bodyPr>
            <a:normAutofit/>
          </a:bodyPr>
          <a:lstStyle/>
          <a:p>
            <a:r>
              <a:rPr lang="en-US" dirty="0"/>
              <a:t>Testing for Privacy and Data Protection at Speed:</a:t>
            </a:r>
          </a:p>
        </p:txBody>
      </p:sp>
      <p:sp>
        <p:nvSpPr>
          <p:cNvPr id="4" name="Subtitle 3"/>
          <p:cNvSpPr>
            <a:spLocks noGrp="1"/>
          </p:cNvSpPr>
          <p:nvPr>
            <p:ph type="subTitle" idx="1"/>
          </p:nvPr>
        </p:nvSpPr>
        <p:spPr>
          <a:xfrm>
            <a:off x="631902" y="3429000"/>
            <a:ext cx="10963923" cy="583368"/>
          </a:xfrm>
        </p:spPr>
        <p:txBody>
          <a:bodyPr>
            <a:normAutofit/>
          </a:bodyPr>
          <a:lstStyle/>
          <a:p>
            <a:r>
              <a:rPr lang="en-US" dirty="0"/>
              <a:t>Integrating AppSec Tools into DevOps Pipelines Without Slowing Down</a:t>
            </a:r>
          </a:p>
        </p:txBody>
      </p:sp>
      <p:sp>
        <p:nvSpPr>
          <p:cNvPr id="14" name="Text Placeholder 13">
            <a:extLst>
              <a:ext uri="{FF2B5EF4-FFF2-40B4-BE49-F238E27FC236}">
                <a16:creationId xmlns:a16="http://schemas.microsoft.com/office/drawing/2014/main" id="{5041DE20-D496-0D4D-97D6-BBCBD239E39A}"/>
              </a:ext>
            </a:extLst>
          </p:cNvPr>
          <p:cNvSpPr>
            <a:spLocks noGrp="1"/>
          </p:cNvSpPr>
          <p:nvPr>
            <p:ph type="body" sz="quarter" idx="10"/>
          </p:nvPr>
        </p:nvSpPr>
        <p:spPr>
          <a:xfrm>
            <a:off x="609601" y="4502150"/>
            <a:ext cx="6084710" cy="573088"/>
          </a:xfrm>
        </p:spPr>
        <p:txBody>
          <a:bodyPr/>
          <a:lstStyle/>
          <a:p>
            <a:pPr>
              <a:spcBef>
                <a:spcPts val="0"/>
              </a:spcBef>
            </a:pPr>
            <a:r>
              <a:rPr lang="en-US" b="1" dirty="0">
                <a:latin typeface="Arial" panose="020B0604020202020204" pitchFamily="34" charset="0"/>
                <a:cs typeface="Arial" panose="020B0604020202020204" pitchFamily="34" charset="0"/>
              </a:rPr>
              <a:t>Joe Jarzombek</a:t>
            </a: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CSSLP, PMP </a:t>
            </a:r>
            <a:endParaRPr lang="en-US"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Director, Government &amp; Critical Infrastructure Programs</a:t>
            </a:r>
          </a:p>
          <a:p>
            <a:endParaRPr lang="en-US" dirty="0"/>
          </a:p>
        </p:txBody>
      </p:sp>
      <p:sp>
        <p:nvSpPr>
          <p:cNvPr id="2" name="TextBox 1">
            <a:extLst>
              <a:ext uri="{FF2B5EF4-FFF2-40B4-BE49-F238E27FC236}">
                <a16:creationId xmlns:a16="http://schemas.microsoft.com/office/drawing/2014/main" id="{A3DA8E07-B0D9-47C5-96EE-675F3BA96D98}"/>
              </a:ext>
            </a:extLst>
          </p:cNvPr>
          <p:cNvSpPr txBox="1"/>
          <p:nvPr/>
        </p:nvSpPr>
        <p:spPr>
          <a:xfrm>
            <a:off x="10168128" y="5565020"/>
            <a:ext cx="15849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19 May 2021</a:t>
            </a:r>
          </a:p>
        </p:txBody>
      </p:sp>
      <p:sp>
        <p:nvSpPr>
          <p:cNvPr id="3" name="TextBox 2">
            <a:extLst>
              <a:ext uri="{FF2B5EF4-FFF2-40B4-BE49-F238E27FC236}">
                <a16:creationId xmlns:a16="http://schemas.microsoft.com/office/drawing/2014/main" id="{4EEEEC66-0B7A-43FC-A8D3-287005EC34EE}"/>
              </a:ext>
            </a:extLst>
          </p:cNvPr>
          <p:cNvSpPr txBox="1"/>
          <p:nvPr/>
        </p:nvSpPr>
        <p:spPr>
          <a:xfrm>
            <a:off x="7125426" y="4486761"/>
            <a:ext cx="4470399" cy="923330"/>
          </a:xfrm>
          <a:prstGeom prst="rect">
            <a:avLst/>
          </a:prstGeom>
          <a:noFill/>
        </p:spPr>
        <p:txBody>
          <a:bodyPr wrap="square" rtlCol="0">
            <a:spAutoFit/>
          </a:bodyPr>
          <a:lstStyle/>
          <a:p>
            <a:r>
              <a:rPr lang="en-US" b="1" dirty="0"/>
              <a:t>Meera Rao</a:t>
            </a:r>
          </a:p>
          <a:p>
            <a:r>
              <a:rPr lang="en-US" dirty="0"/>
              <a:t>Senior Director, Product Management (DevOps Solutions)</a:t>
            </a:r>
          </a:p>
        </p:txBody>
      </p:sp>
    </p:spTree>
    <p:extLst>
      <p:ext uri="{BB962C8B-B14F-4D97-AF65-F5344CB8AC3E}">
        <p14:creationId xmlns:p14="http://schemas.microsoft.com/office/powerpoint/2010/main" val="17536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6327" y="130368"/>
            <a:ext cx="99221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Automated Source Code Data Protection</a:t>
            </a:r>
            <a:r>
              <a:rPr kumimoji="0" lang="en-US" sz="28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Measure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561832" y="1275812"/>
            <a:ext cx="10328775" cy="4832092"/>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Supports enterprise and supply chain needs in protecting data, controlled &amp; confidential information, IP, and privacy</a:t>
            </a:r>
          </a:p>
          <a:p>
            <a:pPr marL="914400"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ASCDPM submitted in Nov 2020; to become OMG standard, publicly available Dec 2021 </a:t>
            </a:r>
          </a:p>
          <a:p>
            <a:pPr marL="914400" lvl="1" indent="-4572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Publicly available as </a:t>
            </a:r>
            <a:r>
              <a:rPr lang="en-US" sz="2000" u="sng" dirty="0">
                <a:latin typeface="Arial" panose="020B0604020202020204" pitchFamily="34" charset="0"/>
                <a:cs typeface="Arial" panose="020B0604020202020204" pitchFamily="34" charset="0"/>
                <a:hlinkClick r:id="rId3"/>
              </a:rPr>
              <a:t>VIEW 1340: CISQ Data Protection Measures</a:t>
            </a:r>
            <a:r>
              <a:rPr lang="en-US" sz="2000" dirty="0">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via MITRE Common Weakness Enumeration (CWE) website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Specifies software weaknesses that enable data leakage/corruption: </a:t>
            </a:r>
          </a:p>
          <a:p>
            <a:pPr marL="914400"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CWEs that have CWSS technical impacts that enable unauthorized access to read/modify data</a:t>
            </a:r>
          </a:p>
          <a:p>
            <a:pPr marL="914400"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CWEs that are precursors and source vectors for CVEs and zero-day vulnerabilities later associated with data breaches and information loss </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02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0992-0DB9-434E-875C-50D2D2001E12}"/>
              </a:ext>
            </a:extLst>
          </p:cNvPr>
          <p:cNvSpPr>
            <a:spLocks noGrp="1"/>
          </p:cNvSpPr>
          <p:nvPr>
            <p:ph type="title"/>
          </p:nvPr>
        </p:nvSpPr>
        <p:spPr>
          <a:xfrm>
            <a:off x="530578" y="68574"/>
            <a:ext cx="10972800" cy="1143000"/>
          </a:xfrm>
        </p:spPr>
        <p:txBody>
          <a:bodyPr/>
          <a:lstStyle/>
          <a:p>
            <a:r>
              <a:rPr lang="en-US" dirty="0"/>
              <a:t>Laws and Guidance on Data Protection/Privacy</a:t>
            </a:r>
          </a:p>
        </p:txBody>
      </p:sp>
      <p:sp>
        <p:nvSpPr>
          <p:cNvPr id="3" name="Content Placeholder 2">
            <a:extLst>
              <a:ext uri="{FF2B5EF4-FFF2-40B4-BE49-F238E27FC236}">
                <a16:creationId xmlns:a16="http://schemas.microsoft.com/office/drawing/2014/main" id="{2E4433FE-8EB9-4CC5-9D40-E4E94E8154E5}"/>
              </a:ext>
            </a:extLst>
          </p:cNvPr>
          <p:cNvSpPr>
            <a:spLocks noGrp="1"/>
          </p:cNvSpPr>
          <p:nvPr>
            <p:ph idx="1"/>
          </p:nvPr>
        </p:nvSpPr>
        <p:spPr>
          <a:xfrm>
            <a:off x="542924" y="1004887"/>
            <a:ext cx="11344275" cy="5632980"/>
          </a:xfrm>
        </p:spPr>
        <p:txBody>
          <a:bodyPr/>
          <a:lstStyle/>
          <a:p>
            <a:r>
              <a:rPr lang="en-US" sz="2400" dirty="0"/>
              <a:t>Organizational process assessments associated with data protection &amp; privacy:</a:t>
            </a:r>
          </a:p>
          <a:p>
            <a:pPr lvl="1"/>
            <a:r>
              <a:rPr lang="en-US" sz="2200" dirty="0"/>
              <a:t> </a:t>
            </a:r>
            <a:r>
              <a:rPr lang="en-US" sz="2000" dirty="0"/>
              <a:t>Cybersecurity Maturity Model Certification (CMMC) for CUI </a:t>
            </a:r>
            <a:r>
              <a:rPr lang="en-US" sz="2000" dirty="0">
                <a:sym typeface="Wingdings" panose="05000000000000000000" pitchFamily="2" charset="2"/>
              </a:rPr>
              <a:t> </a:t>
            </a:r>
            <a:r>
              <a:rPr lang="en-US" sz="2000" dirty="0"/>
              <a:t>NIST SP 800-171/172</a:t>
            </a:r>
          </a:p>
          <a:p>
            <a:pPr lvl="1"/>
            <a:r>
              <a:rPr lang="en-US" sz="2000" dirty="0"/>
              <a:t> </a:t>
            </a:r>
            <a:r>
              <a:rPr lang="en-US" sz="2000" dirty="0">
                <a:ea typeface="Calibri" panose="020F0502020204030204" pitchFamily="34" charset="0"/>
                <a:cs typeface="Times New Roman" panose="02020603050405020304" pitchFamily="18" charset="0"/>
              </a:rPr>
              <a:t>GDPR, CCPA/CPRA, HIPAA/HITECH, &amp; GLBA </a:t>
            </a:r>
            <a:r>
              <a:rPr lang="en-US" sz="2000" dirty="0">
                <a:ea typeface="Calibri" panose="020F0502020204030204" pitchFamily="34" charset="0"/>
                <a:cs typeface="Times New Roman" panose="02020603050405020304" pitchFamily="18" charset="0"/>
                <a:sym typeface="Wingdings" panose="05000000000000000000" pitchFamily="2" charset="2"/>
              </a:rPr>
              <a:t> </a:t>
            </a:r>
            <a:r>
              <a:rPr lang="en-US" sz="2000" dirty="0">
                <a:ea typeface="Calibri" panose="020F0502020204030204" pitchFamily="34" charset="0"/>
                <a:cs typeface="Times New Roman" panose="02020603050405020304" pitchFamily="18" charset="0"/>
              </a:rPr>
              <a:t>NIST SP 800-53 &amp; ISO/IEC 27001 </a:t>
            </a:r>
            <a:endParaRPr lang="en-US" sz="2000" dirty="0"/>
          </a:p>
          <a:p>
            <a:endParaRPr lang="en-US" sz="1200" dirty="0"/>
          </a:p>
          <a:p>
            <a:r>
              <a:rPr lang="en-US" sz="2400" dirty="0"/>
              <a:t>Audit Use-Case for relevance of </a:t>
            </a:r>
            <a:r>
              <a:rPr lang="en-US" sz="2400" dirty="0">
                <a:hlinkClick r:id="rId2"/>
              </a:rPr>
              <a:t>CWE Data Protection View</a:t>
            </a:r>
            <a:r>
              <a:rPr lang="en-US" sz="2400" dirty="0"/>
              <a:t>:  Scanning code that will run or is running in enterprise network-connected assets that process or transmit data would determine if the systems or devices enable data leakage or lack adequate protections to mitigate unauthorized access to read or modify data.  </a:t>
            </a:r>
          </a:p>
          <a:p>
            <a:endParaRPr lang="en-US" sz="800" dirty="0"/>
          </a:p>
          <a:p>
            <a:pPr lvl="1"/>
            <a:r>
              <a:rPr lang="en-US" sz="2000" dirty="0"/>
              <a:t> If so, then such a scan would reveal if the data protection/privacy controls associated with the process assessment were inadequately implemented.  </a:t>
            </a:r>
          </a:p>
          <a:p>
            <a:pPr lvl="1"/>
            <a:r>
              <a:rPr lang="en-US" sz="2000" dirty="0"/>
              <a:t> Using the </a:t>
            </a:r>
            <a:r>
              <a:rPr lang="en-US" sz="2000" dirty="0">
                <a:hlinkClick r:id="rId3"/>
              </a:rPr>
              <a:t>CISQ Automated Source Code Data Protection Measure </a:t>
            </a:r>
            <a:r>
              <a:rPr lang="en-US" sz="2000" dirty="0"/>
              <a:t>(based 100% on CWE) with Software Application Security Testing can provide independent verification of process controls revealing source vectors for data leakage or data corruption: </a:t>
            </a:r>
          </a:p>
          <a:p>
            <a:pPr lvl="2"/>
            <a:r>
              <a:rPr lang="en-US" sz="1800" dirty="0"/>
              <a:t>providing indicators for non-compliance with respective Data Protection guidelines</a:t>
            </a:r>
          </a:p>
          <a:p>
            <a:pPr lvl="2"/>
            <a:r>
              <a:rPr lang="en-US" dirty="0"/>
              <a:t>supporting enterprise and supply chain needs in protecting data, confidential information, IP, and privacy.</a:t>
            </a:r>
            <a:endParaRPr lang="en-US" sz="1800" dirty="0"/>
          </a:p>
          <a:p>
            <a:endParaRPr lang="en-US" sz="2400" dirty="0"/>
          </a:p>
        </p:txBody>
      </p:sp>
    </p:spTree>
    <p:extLst>
      <p:ext uri="{BB962C8B-B14F-4D97-AF65-F5344CB8AC3E}">
        <p14:creationId xmlns:p14="http://schemas.microsoft.com/office/powerpoint/2010/main" val="36732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E03B50-A571-4881-9652-9664B959DDD3}"/>
              </a:ext>
            </a:extLst>
          </p:cNvPr>
          <p:cNvSpPr txBox="1"/>
          <p:nvPr/>
        </p:nvSpPr>
        <p:spPr>
          <a:xfrm>
            <a:off x="5316581" y="2129245"/>
            <a:ext cx="627017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3317F"/>
                </a:solidFill>
                <a:effectLst/>
                <a:uLnTx/>
                <a:uFillTx/>
                <a:latin typeface="Arial" panose="020B0604020202020204"/>
                <a:ea typeface="+mn-ea"/>
                <a:cs typeface="+mn-cs"/>
              </a:rPr>
              <a:t>Build secure, high-quality software faster</a:t>
            </a:r>
          </a:p>
        </p:txBody>
      </p:sp>
      <p:pic>
        <p:nvPicPr>
          <p:cNvPr id="4" name="Picture 3">
            <a:extLst>
              <a:ext uri="{FF2B5EF4-FFF2-40B4-BE49-F238E27FC236}">
                <a16:creationId xmlns:a16="http://schemas.microsoft.com/office/drawing/2014/main" id="{41A2D06D-ECC6-4D57-9E9B-481A8473D2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064" y="-26738"/>
            <a:ext cx="4894418" cy="6872495"/>
          </a:xfrm>
          <a:prstGeom prst="rect">
            <a:avLst/>
          </a:prstGeom>
        </p:spPr>
      </p:pic>
    </p:spTree>
    <p:extLst>
      <p:ext uri="{BB962C8B-B14F-4D97-AF65-F5344CB8AC3E}">
        <p14:creationId xmlns:p14="http://schemas.microsoft.com/office/powerpoint/2010/main" val="15511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6327" y="130368"/>
            <a:ext cx="87098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Sampling of Data Protection CWEs</a:t>
            </a:r>
          </a:p>
        </p:txBody>
      </p:sp>
      <p:sp>
        <p:nvSpPr>
          <p:cNvPr id="3" name="TextBox 2"/>
          <p:cNvSpPr txBox="1"/>
          <p:nvPr/>
        </p:nvSpPr>
        <p:spPr>
          <a:xfrm>
            <a:off x="477672" y="1241946"/>
            <a:ext cx="4954137" cy="409342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CWE-119 Improper Restriction of Operations within the Bounds of a Memory Buffer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CWE-424 Improper Protection of Alternate Path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CWE-595 Comparison of Object References Instead of Object Contents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CWE- 597 Use of Wrong Operators in String Comparison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477671" y="5617020"/>
            <a:ext cx="1123210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Download full list of CWEs in the chat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also architecture-level issues, not in code-level specification, but listed in informative table</a:t>
            </a:r>
          </a:p>
        </p:txBody>
      </p:sp>
      <p:sp>
        <p:nvSpPr>
          <p:cNvPr id="5" name="TextBox 4"/>
          <p:cNvSpPr txBox="1"/>
          <p:nvPr/>
        </p:nvSpPr>
        <p:spPr>
          <a:xfrm>
            <a:off x="5761720" y="1230570"/>
            <a:ext cx="5416563" cy="409342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CWE-667 Improper Locking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CWE-764 Multiple Locks of a Critical Resource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CWE-820 Missing Synchronization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CWE-131 Incorrect Calculation of Buffer Size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CWE-134 Use of Externally Controlled Format String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CWE-704 Incorrect Type Conversion or Cast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855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908546"/>
            <a:ext cx="708231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MAPPING SOFTWARE-RELATED DATA PROTECTION CONTROLS in NIST SP 800-171 Rev 2, NIST SP 800-53, and ISO/IEC 27001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914" y="1554877"/>
            <a:ext cx="8288885" cy="4995488"/>
          </a:xfrm>
          <a:prstGeom prst="rect">
            <a:avLst/>
          </a:prstGeom>
        </p:spPr>
      </p:pic>
    </p:spTree>
    <p:extLst>
      <p:ext uri="{BB962C8B-B14F-4D97-AF65-F5344CB8AC3E}">
        <p14:creationId xmlns:p14="http://schemas.microsoft.com/office/powerpoint/2010/main" val="406539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1698" y="908546"/>
            <a:ext cx="71439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MAPPING SOFTWARE-RELATED DATA PROTECTION CONTROLS in NIST SP 800-171 Rev 2, NIST SP 800-53, and ISO/IEC 27001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20" y="1880480"/>
            <a:ext cx="8668960" cy="3648584"/>
          </a:xfrm>
          <a:prstGeom prst="rect">
            <a:avLst/>
          </a:prstGeom>
        </p:spPr>
      </p:pic>
    </p:spTree>
    <p:extLst>
      <p:ext uri="{BB962C8B-B14F-4D97-AF65-F5344CB8AC3E}">
        <p14:creationId xmlns:p14="http://schemas.microsoft.com/office/powerpoint/2010/main" val="316250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326" y="908546"/>
            <a:ext cx="716451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MAPPING SOFTWARE-RELATED DATA PROTECTION CONTROLS in NIST SP 800-171 Rev 2, NIST SP 800-53, and ISO/IEC 27001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230" y="1685506"/>
            <a:ext cx="8697539" cy="4772691"/>
          </a:xfrm>
          <a:prstGeom prst="rect">
            <a:avLst/>
          </a:prstGeom>
        </p:spPr>
      </p:pic>
    </p:spTree>
    <p:extLst>
      <p:ext uri="{BB962C8B-B14F-4D97-AF65-F5344CB8AC3E}">
        <p14:creationId xmlns:p14="http://schemas.microsoft.com/office/powerpoint/2010/main" val="235496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6327" y="130368"/>
            <a:ext cx="79935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Conforms to / Supplements ISO 25000 Series</a:t>
            </a:r>
          </a:p>
        </p:txBody>
      </p:sp>
      <p:sp>
        <p:nvSpPr>
          <p:cNvPr id="3" name="Content Placeholder 2"/>
          <p:cNvSpPr txBox="1">
            <a:spLocks/>
          </p:cNvSpPr>
          <p:nvPr/>
        </p:nvSpPr>
        <p:spPr bwMode="auto">
          <a:xfrm>
            <a:off x="353976" y="889697"/>
            <a:ext cx="9055508" cy="188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6699"/>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336699"/>
              </a:buClr>
              <a:buChar char="–"/>
              <a:defRPr sz="2800">
                <a:solidFill>
                  <a:schemeClr val="tx1"/>
                </a:solidFill>
                <a:latin typeface="+mn-lt"/>
              </a:defRPr>
            </a:lvl2pPr>
            <a:lvl3pPr marL="1143000" indent="-228600" algn="l" rtl="0" eaLnBrk="0" fontAlgn="base" hangingPunct="0">
              <a:spcBef>
                <a:spcPct val="20000"/>
              </a:spcBef>
              <a:spcAft>
                <a:spcPct val="0"/>
              </a:spcAft>
              <a:buClr>
                <a:srgbClr val="336699"/>
              </a:buClr>
              <a:buChar char="•"/>
              <a:defRPr sz="2400">
                <a:solidFill>
                  <a:schemeClr val="tx1"/>
                </a:solidFill>
                <a:latin typeface="+mn-lt"/>
              </a:defRPr>
            </a:lvl3pPr>
            <a:lvl4pPr marL="1600200" indent="-228600" algn="l" rtl="0" eaLnBrk="0" fontAlgn="base" hangingPunct="0">
              <a:spcBef>
                <a:spcPct val="20000"/>
              </a:spcBef>
              <a:spcAft>
                <a:spcPct val="0"/>
              </a:spcAft>
              <a:buClr>
                <a:srgbClr val="336699"/>
              </a:buClr>
              <a:buChar char="–"/>
              <a:defRPr sz="2000">
                <a:solidFill>
                  <a:schemeClr val="tx1"/>
                </a:solidFill>
                <a:latin typeface="+mn-lt"/>
              </a:defRPr>
            </a:lvl4pPr>
            <a:lvl5pPr marL="2057400" indent="-228600" algn="l" rtl="0" eaLnBrk="0" fontAlgn="base" hangingPunct="0">
              <a:spcBef>
                <a:spcPct val="20000"/>
              </a:spcBef>
              <a:spcAft>
                <a:spcPct val="0"/>
              </a:spcAft>
              <a:buClr>
                <a:srgbClr val="336699"/>
              </a:buClr>
              <a:buChar char="»"/>
              <a:defRPr sz="2000">
                <a:solidFill>
                  <a:schemeClr val="tx1"/>
                </a:solidFill>
                <a:latin typeface="+mn-lt"/>
              </a:defRPr>
            </a:lvl5pPr>
            <a:lvl6pPr marL="2514600" indent="-228600" algn="l" rtl="0" eaLnBrk="1" fontAlgn="base" hangingPunct="1">
              <a:spcBef>
                <a:spcPct val="20000"/>
              </a:spcBef>
              <a:spcAft>
                <a:spcPct val="0"/>
              </a:spcAft>
              <a:buClr>
                <a:srgbClr val="336699"/>
              </a:buClr>
              <a:buChar char="»"/>
              <a:defRPr sz="2000">
                <a:solidFill>
                  <a:schemeClr val="tx1"/>
                </a:solidFill>
                <a:latin typeface="+mn-lt"/>
              </a:defRPr>
            </a:lvl6pPr>
            <a:lvl7pPr marL="2971800" indent="-228600" algn="l" rtl="0" eaLnBrk="1" fontAlgn="base" hangingPunct="1">
              <a:spcBef>
                <a:spcPct val="20000"/>
              </a:spcBef>
              <a:spcAft>
                <a:spcPct val="0"/>
              </a:spcAft>
              <a:buClr>
                <a:srgbClr val="336699"/>
              </a:buClr>
              <a:buChar char="»"/>
              <a:defRPr sz="2000">
                <a:solidFill>
                  <a:schemeClr val="tx1"/>
                </a:solidFill>
                <a:latin typeface="+mn-lt"/>
              </a:defRPr>
            </a:lvl7pPr>
            <a:lvl8pPr marL="3429000" indent="-228600" algn="l" rtl="0" eaLnBrk="1" fontAlgn="base" hangingPunct="1">
              <a:spcBef>
                <a:spcPct val="20000"/>
              </a:spcBef>
              <a:spcAft>
                <a:spcPct val="0"/>
              </a:spcAft>
              <a:buClr>
                <a:srgbClr val="336699"/>
              </a:buClr>
              <a:buChar char="»"/>
              <a:defRPr sz="2000">
                <a:solidFill>
                  <a:schemeClr val="tx1"/>
                </a:solidFill>
                <a:latin typeface="+mn-lt"/>
              </a:defRPr>
            </a:lvl8pPr>
            <a:lvl9pPr marL="3886200" indent="-228600" algn="l" rtl="0" eaLnBrk="1" fontAlgn="base" hangingPunct="1">
              <a:spcBef>
                <a:spcPct val="20000"/>
              </a:spcBef>
              <a:spcAft>
                <a:spcPct val="0"/>
              </a:spcAft>
              <a:buClr>
                <a:srgbClr val="336699"/>
              </a:buClr>
              <a:buChar char="»"/>
              <a:defRPr sz="2000">
                <a:solidFill>
                  <a:schemeClr val="tx1"/>
                </a:solidFill>
                <a:latin typeface="+mn-lt"/>
              </a:defRPr>
            </a:lvl9pPr>
          </a:lstStyle>
          <a:p>
            <a:pPr marL="346075" marR="0" lvl="1" indent="-344488" algn="l" defTabSz="914400" rtl="0" eaLnBrk="0" fontAlgn="base" latinLnBrk="0" hangingPunct="0">
              <a:lnSpc>
                <a:spcPct val="100000"/>
              </a:lnSpc>
              <a:spcBef>
                <a:spcPct val="20000"/>
              </a:spcBef>
              <a:spcAft>
                <a:spcPct val="0"/>
              </a:spcAft>
              <a:buClr>
                <a:srgbClr val="33669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ISO 25000 series replaces ISO/IEC 9126 (Parts 1-4)</a:t>
            </a:r>
          </a:p>
          <a:p>
            <a:pPr marL="346075" marR="0" lvl="1" indent="-344488" algn="l" defTabSz="914400" rtl="0" eaLnBrk="0" fontAlgn="base" latinLnBrk="0" hangingPunct="0">
              <a:lnSpc>
                <a:spcPct val="100000"/>
              </a:lnSpc>
              <a:spcBef>
                <a:spcPct val="20000"/>
              </a:spcBef>
              <a:spcAft>
                <a:spcPct val="0"/>
              </a:spcAft>
              <a:buClr>
                <a:srgbClr val="33669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ISO 25010 defines quality characteristics and sub-characteristics</a:t>
            </a:r>
          </a:p>
          <a:p>
            <a:pPr marL="346075" marR="0" lvl="1" indent="-344488" algn="l" defTabSz="914400" rtl="0" eaLnBrk="0" fontAlgn="base" latinLnBrk="0" hangingPunct="0">
              <a:lnSpc>
                <a:spcPct val="100000"/>
              </a:lnSpc>
              <a:spcBef>
                <a:spcPct val="20000"/>
              </a:spcBef>
              <a:spcAft>
                <a:spcPct val="0"/>
              </a:spcAft>
              <a:buClr>
                <a:srgbClr val="33669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A6891"/>
                </a:solidFill>
                <a:effectLst/>
                <a:uLnTx/>
                <a:uFillTx/>
                <a:latin typeface="Arial" panose="020B0604020202020204" pitchFamily="34" charset="0"/>
                <a:ea typeface="+mn-ea"/>
                <a:cs typeface="Arial" panose="020B0604020202020204" pitchFamily="34" charset="0"/>
              </a:rPr>
              <a:t>CISQ conforms to ISO 25010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quality characteristic definitions</a:t>
            </a:r>
          </a:p>
          <a:p>
            <a:pPr marL="346075" marR="0" lvl="1" indent="-344488" algn="l" defTabSz="914400" rtl="0" eaLnBrk="0" fontAlgn="base" latinLnBrk="0" hangingPunct="0">
              <a:lnSpc>
                <a:spcPct val="100000"/>
              </a:lnSpc>
              <a:spcBef>
                <a:spcPct val="20000"/>
              </a:spcBef>
              <a:spcAft>
                <a:spcPct val="0"/>
              </a:spcAft>
              <a:buClr>
                <a:srgbClr val="33669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ISO 25023 defines measures, but not at the source code level</a:t>
            </a:r>
          </a:p>
          <a:p>
            <a:pPr marL="346075" marR="0" lvl="1" indent="-344488" algn="l" defTabSz="914400" rtl="0" eaLnBrk="0" fontAlgn="base" latinLnBrk="0" hangingPunct="0">
              <a:lnSpc>
                <a:spcPct val="100000"/>
              </a:lnSpc>
              <a:spcBef>
                <a:spcPct val="20000"/>
              </a:spcBef>
              <a:spcAft>
                <a:spcPct val="0"/>
              </a:spcAft>
              <a:buClr>
                <a:srgbClr val="336699"/>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A6891"/>
                </a:solidFill>
                <a:effectLst/>
                <a:uLnTx/>
                <a:uFillTx/>
                <a:latin typeface="Arial" panose="020B0604020202020204" pitchFamily="34" charset="0"/>
                <a:ea typeface="+mn-ea"/>
                <a:cs typeface="Arial" panose="020B0604020202020204" pitchFamily="34" charset="0"/>
              </a:rPr>
              <a:t>CISQ supplements ISO 25023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source code level measures</a:t>
            </a:r>
          </a:p>
        </p:txBody>
      </p:sp>
      <p:sp>
        <p:nvSpPr>
          <p:cNvPr id="4" name="Flowchart: Process 3"/>
          <p:cNvSpPr/>
          <p:nvPr/>
        </p:nvSpPr>
        <p:spPr>
          <a:xfrm>
            <a:off x="4253304" y="2590800"/>
            <a:ext cx="2819400" cy="562868"/>
          </a:xfrm>
          <a:prstGeom prst="flowChartProcess">
            <a:avLst/>
          </a:prstGeom>
          <a:solidFill>
            <a:schemeClr val="accent1">
              <a:lumMod val="20000"/>
              <a:lumOff val="80000"/>
            </a:schemeClr>
          </a:solidFill>
          <a:ln w="5715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Software Product Quality</a:t>
            </a:r>
          </a:p>
        </p:txBody>
      </p:sp>
      <p:sp>
        <p:nvSpPr>
          <p:cNvPr id="5" name="Flowchart: Process 4"/>
          <p:cNvSpPr/>
          <p:nvPr/>
        </p:nvSpPr>
        <p:spPr>
          <a:xfrm>
            <a:off x="1091004" y="3581400"/>
            <a:ext cx="1081129" cy="586228"/>
          </a:xfrm>
          <a:prstGeom prst="flowChartProcess">
            <a:avLst/>
          </a:prstGeom>
          <a:solidFill>
            <a:schemeClr val="bg1"/>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Functional Suitability</a:t>
            </a:r>
          </a:p>
        </p:txBody>
      </p:sp>
      <p:sp>
        <p:nvSpPr>
          <p:cNvPr id="6" name="Flowchart: Process 5"/>
          <p:cNvSpPr/>
          <p:nvPr/>
        </p:nvSpPr>
        <p:spPr>
          <a:xfrm>
            <a:off x="2237402" y="3581400"/>
            <a:ext cx="1081129" cy="586228"/>
          </a:xfrm>
          <a:prstGeom prst="flowChartProcess">
            <a:avLst/>
          </a:prstGeom>
          <a:solidFill>
            <a:schemeClr val="accent1">
              <a:lumMod val="20000"/>
              <a:lumOff val="80000"/>
            </a:schemeClr>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Reliability</a:t>
            </a:r>
          </a:p>
        </p:txBody>
      </p:sp>
      <p:sp>
        <p:nvSpPr>
          <p:cNvPr id="7" name="Flowchart: Process 6"/>
          <p:cNvSpPr/>
          <p:nvPr/>
        </p:nvSpPr>
        <p:spPr>
          <a:xfrm>
            <a:off x="3382075" y="3581400"/>
            <a:ext cx="1081129" cy="586228"/>
          </a:xfrm>
          <a:prstGeom prst="flowChartProcess">
            <a:avLst/>
          </a:prstGeom>
          <a:solidFill>
            <a:schemeClr val="accent1">
              <a:lumMod val="20000"/>
              <a:lumOff val="80000"/>
            </a:schemeClr>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Efficiency</a:t>
            </a:r>
          </a:p>
        </p:txBody>
      </p:sp>
      <p:sp>
        <p:nvSpPr>
          <p:cNvPr id="8" name="Flowchart: Process 7"/>
          <p:cNvSpPr/>
          <p:nvPr/>
        </p:nvSpPr>
        <p:spPr>
          <a:xfrm>
            <a:off x="4534935" y="3581400"/>
            <a:ext cx="1081129" cy="586228"/>
          </a:xfrm>
          <a:prstGeom prst="flowChartProcess">
            <a:avLst/>
          </a:prstGeom>
          <a:solidFill>
            <a:schemeClr val="bg1"/>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Operability</a:t>
            </a:r>
          </a:p>
        </p:txBody>
      </p:sp>
      <p:sp>
        <p:nvSpPr>
          <p:cNvPr id="9" name="Flowchart: Process 8"/>
          <p:cNvSpPr/>
          <p:nvPr/>
        </p:nvSpPr>
        <p:spPr>
          <a:xfrm>
            <a:off x="5686070" y="3581400"/>
            <a:ext cx="1081129" cy="586228"/>
          </a:xfrm>
          <a:prstGeom prst="flowChartProcess">
            <a:avLst/>
          </a:prstGeom>
          <a:solidFill>
            <a:schemeClr val="accent1">
              <a:lumMod val="20000"/>
              <a:lumOff val="80000"/>
            </a:schemeClr>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Security</a:t>
            </a:r>
          </a:p>
        </p:txBody>
      </p:sp>
      <p:sp>
        <p:nvSpPr>
          <p:cNvPr id="10" name="Flowchart: Process 9"/>
          <p:cNvSpPr/>
          <p:nvPr/>
        </p:nvSpPr>
        <p:spPr>
          <a:xfrm>
            <a:off x="6837205" y="3581400"/>
            <a:ext cx="1081129" cy="586228"/>
          </a:xfrm>
          <a:prstGeom prst="flowChartProcess">
            <a:avLst/>
          </a:prstGeom>
          <a:solidFill>
            <a:schemeClr val="bg1"/>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Compatibility</a:t>
            </a:r>
          </a:p>
        </p:txBody>
      </p:sp>
      <p:sp>
        <p:nvSpPr>
          <p:cNvPr id="11" name="Flowchart: Process 10"/>
          <p:cNvSpPr/>
          <p:nvPr/>
        </p:nvSpPr>
        <p:spPr>
          <a:xfrm>
            <a:off x="7988340" y="3581400"/>
            <a:ext cx="1081129" cy="586228"/>
          </a:xfrm>
          <a:prstGeom prst="flowChartProcess">
            <a:avLst/>
          </a:prstGeom>
          <a:solidFill>
            <a:schemeClr val="accent1">
              <a:lumMod val="20000"/>
              <a:lumOff val="80000"/>
            </a:schemeClr>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Maintain-ability</a:t>
            </a:r>
          </a:p>
        </p:txBody>
      </p:sp>
      <p:sp>
        <p:nvSpPr>
          <p:cNvPr id="12" name="Flowchart: Process 11"/>
          <p:cNvSpPr/>
          <p:nvPr/>
        </p:nvSpPr>
        <p:spPr>
          <a:xfrm>
            <a:off x="9139475" y="3581400"/>
            <a:ext cx="1081129" cy="586228"/>
          </a:xfrm>
          <a:prstGeom prst="flowChartProcess">
            <a:avLst/>
          </a:prstGeom>
          <a:solidFill>
            <a:schemeClr val="bg1"/>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Portability</a:t>
            </a:r>
          </a:p>
        </p:txBody>
      </p:sp>
      <p:sp>
        <p:nvSpPr>
          <p:cNvPr id="13" name="Flowchart: Process 12"/>
          <p:cNvSpPr/>
          <p:nvPr/>
        </p:nvSpPr>
        <p:spPr>
          <a:xfrm>
            <a:off x="1083803" y="4419600"/>
            <a:ext cx="1095529" cy="1846588"/>
          </a:xfrm>
          <a:prstGeom prst="flowChartProcess">
            <a:avLst/>
          </a:prstGeom>
          <a:solidFill>
            <a:schemeClr val="bg1"/>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Functional appropriateness</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Accuracy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a:t>
            </a:r>
          </a:p>
        </p:txBody>
      </p:sp>
      <p:sp>
        <p:nvSpPr>
          <p:cNvPr id="14" name="Flowchart: Process 13"/>
          <p:cNvSpPr/>
          <p:nvPr/>
        </p:nvSpPr>
        <p:spPr>
          <a:xfrm>
            <a:off x="2229339" y="4419600"/>
            <a:ext cx="1095529" cy="1846588"/>
          </a:xfrm>
          <a:prstGeom prst="flowChartProcess">
            <a:avLst/>
          </a:prstGeom>
          <a:solidFill>
            <a:schemeClr val="accent1">
              <a:lumMod val="20000"/>
              <a:lumOff val="80000"/>
            </a:schemeClr>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Maturity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Fault tolerance</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Recoverability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a:t>
            </a:r>
          </a:p>
          <a:p>
            <a:pPr marL="0" marR="0" lvl="0" indent="0" algn="ctr" defTabSz="914400" rtl="0" eaLnBrk="1" fontAlgn="auto" latinLnBrk="0" hangingPunct="1">
              <a:lnSpc>
                <a:spcPct val="100000"/>
              </a:lnSpc>
              <a:spcBef>
                <a:spcPts val="0"/>
              </a:spcBef>
              <a:spcAft>
                <a:spcPts val="5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lowchart: Process 14"/>
          <p:cNvSpPr/>
          <p:nvPr/>
        </p:nvSpPr>
        <p:spPr>
          <a:xfrm>
            <a:off x="3382075" y="4419600"/>
            <a:ext cx="1095529" cy="1846588"/>
          </a:xfrm>
          <a:prstGeom prst="flowChartProcess">
            <a:avLst/>
          </a:prstGeom>
          <a:solidFill>
            <a:schemeClr val="accent1">
              <a:lumMod val="20000"/>
              <a:lumOff val="80000"/>
            </a:schemeClr>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behavior</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 utilization</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a:t>
            </a:r>
          </a:p>
        </p:txBody>
      </p:sp>
      <p:sp>
        <p:nvSpPr>
          <p:cNvPr id="16" name="Flowchart: Process 15"/>
          <p:cNvSpPr/>
          <p:nvPr/>
        </p:nvSpPr>
        <p:spPr>
          <a:xfrm>
            <a:off x="4534935" y="4419600"/>
            <a:ext cx="1095529" cy="1846588"/>
          </a:xfrm>
          <a:prstGeom prst="flowChartProcess">
            <a:avLst/>
          </a:prstGeom>
          <a:solidFill>
            <a:schemeClr val="bg1"/>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Appropriateness</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Recognizability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Ease of use</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Attractiveness</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Technical Accessibility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a:t>
            </a:r>
          </a:p>
          <a:p>
            <a:pPr marL="0" marR="0" lvl="0" indent="0" algn="ctr" defTabSz="914400" rtl="0" eaLnBrk="1" fontAlgn="auto" latinLnBrk="0" hangingPunct="1">
              <a:lnSpc>
                <a:spcPct val="100000"/>
              </a:lnSpc>
              <a:spcBef>
                <a:spcPts val="0"/>
              </a:spcBef>
              <a:spcAft>
                <a:spcPts val="5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lowchart: Process 16"/>
          <p:cNvSpPr/>
          <p:nvPr/>
        </p:nvSpPr>
        <p:spPr>
          <a:xfrm>
            <a:off x="5686070" y="4419600"/>
            <a:ext cx="1095529" cy="1846588"/>
          </a:xfrm>
          <a:prstGeom prst="flowChartProcess">
            <a:avLst/>
          </a:prstGeom>
          <a:solidFill>
            <a:schemeClr val="accent1">
              <a:lumMod val="20000"/>
              <a:lumOff val="80000"/>
            </a:schemeClr>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Confidentiality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Non-repudiation</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Accountability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Authenticity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a:t>
            </a:r>
          </a:p>
        </p:txBody>
      </p:sp>
      <p:sp>
        <p:nvSpPr>
          <p:cNvPr id="18" name="Flowchart: Process 17"/>
          <p:cNvSpPr/>
          <p:nvPr/>
        </p:nvSpPr>
        <p:spPr>
          <a:xfrm>
            <a:off x="6837205" y="4419600"/>
            <a:ext cx="1095529" cy="1846588"/>
          </a:xfrm>
          <a:prstGeom prst="flowChartProcess">
            <a:avLst/>
          </a:prstGeom>
          <a:solidFill>
            <a:schemeClr val="bg1"/>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Co-existence</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Interoperability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a:t>
            </a:r>
          </a:p>
          <a:p>
            <a:pPr marL="0" marR="0" lvl="0" indent="0" algn="ctr" defTabSz="914400" rtl="0" eaLnBrk="1" fontAlgn="auto" latinLnBrk="0" hangingPunct="1">
              <a:lnSpc>
                <a:spcPct val="100000"/>
              </a:lnSpc>
              <a:spcBef>
                <a:spcPts val="0"/>
              </a:spcBef>
              <a:spcAft>
                <a:spcPts val="5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Flowchart: Process 18"/>
          <p:cNvSpPr/>
          <p:nvPr/>
        </p:nvSpPr>
        <p:spPr>
          <a:xfrm>
            <a:off x="7988340" y="4419600"/>
            <a:ext cx="1095529" cy="1846588"/>
          </a:xfrm>
          <a:prstGeom prst="flowChartProcess">
            <a:avLst/>
          </a:prstGeom>
          <a:solidFill>
            <a:schemeClr val="accent1">
              <a:lumMod val="20000"/>
              <a:lumOff val="80000"/>
            </a:schemeClr>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Modularity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Reusability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Analyzability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Modification stability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a:t>
            </a:r>
          </a:p>
        </p:txBody>
      </p:sp>
      <p:sp>
        <p:nvSpPr>
          <p:cNvPr id="20" name="Flowchart: Process 19"/>
          <p:cNvSpPr/>
          <p:nvPr/>
        </p:nvSpPr>
        <p:spPr>
          <a:xfrm>
            <a:off x="9145288" y="4419600"/>
            <a:ext cx="1095529" cy="1846588"/>
          </a:xfrm>
          <a:prstGeom prst="flowChartProcess">
            <a:avLst/>
          </a:prstGeom>
          <a:solidFill>
            <a:schemeClr val="bg1"/>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Installability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Replaceability</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a:t>
            </a:r>
          </a:p>
          <a:p>
            <a:pPr marL="0" marR="0" lvl="0" indent="0" algn="ctr" defTabSz="914400" rtl="0" eaLnBrk="1" fontAlgn="auto" latinLnBrk="0" hangingPunct="1">
              <a:lnSpc>
                <a:spcPct val="100000"/>
              </a:lnSpc>
              <a:spcBef>
                <a:spcPts val="0"/>
              </a:spcBef>
              <a:spcAft>
                <a:spcPts val="5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1" name="Connector: Elbow 27"/>
          <p:cNvCxnSpPr>
            <a:stCxn id="4" idx="2"/>
            <a:endCxn id="5" idx="0"/>
          </p:cNvCxnSpPr>
          <p:nvPr/>
        </p:nvCxnSpPr>
        <p:spPr>
          <a:xfrm rot="5400000">
            <a:off x="3433421" y="1351817"/>
            <a:ext cx="427732" cy="403143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9"/>
          <p:cNvCxnSpPr>
            <a:stCxn id="4" idx="2"/>
            <a:endCxn id="6" idx="0"/>
          </p:cNvCxnSpPr>
          <p:nvPr/>
        </p:nvCxnSpPr>
        <p:spPr>
          <a:xfrm rot="5400000">
            <a:off x="4006620" y="1925016"/>
            <a:ext cx="427732" cy="2885037"/>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31"/>
          <p:cNvCxnSpPr>
            <a:stCxn id="4" idx="2"/>
            <a:endCxn id="7" idx="0"/>
          </p:cNvCxnSpPr>
          <p:nvPr/>
        </p:nvCxnSpPr>
        <p:spPr>
          <a:xfrm rot="5400000">
            <a:off x="4578956" y="2497352"/>
            <a:ext cx="427732" cy="1740364"/>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33"/>
          <p:cNvCxnSpPr>
            <a:stCxn id="4" idx="2"/>
            <a:endCxn id="8" idx="0"/>
          </p:cNvCxnSpPr>
          <p:nvPr/>
        </p:nvCxnSpPr>
        <p:spPr>
          <a:xfrm rot="5400000">
            <a:off x="5155386" y="3073782"/>
            <a:ext cx="427732" cy="587504"/>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35"/>
          <p:cNvCxnSpPr>
            <a:stCxn id="4" idx="2"/>
            <a:endCxn id="9" idx="0"/>
          </p:cNvCxnSpPr>
          <p:nvPr/>
        </p:nvCxnSpPr>
        <p:spPr>
          <a:xfrm rot="16200000" flipH="1">
            <a:off x="5730953" y="3085718"/>
            <a:ext cx="427732" cy="563631"/>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37"/>
          <p:cNvCxnSpPr>
            <a:stCxn id="4" idx="2"/>
            <a:endCxn id="10" idx="0"/>
          </p:cNvCxnSpPr>
          <p:nvPr/>
        </p:nvCxnSpPr>
        <p:spPr>
          <a:xfrm rot="16200000" flipH="1">
            <a:off x="6306521" y="2510151"/>
            <a:ext cx="427732" cy="1714766"/>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39"/>
          <p:cNvCxnSpPr>
            <a:stCxn id="4" idx="2"/>
            <a:endCxn id="11" idx="0"/>
          </p:cNvCxnSpPr>
          <p:nvPr/>
        </p:nvCxnSpPr>
        <p:spPr>
          <a:xfrm rot="16200000" flipH="1">
            <a:off x="6882088" y="1934583"/>
            <a:ext cx="427732" cy="2865901"/>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41"/>
          <p:cNvCxnSpPr>
            <a:stCxn id="4" idx="2"/>
            <a:endCxn id="12" idx="0"/>
          </p:cNvCxnSpPr>
          <p:nvPr/>
        </p:nvCxnSpPr>
        <p:spPr>
          <a:xfrm rot="16200000" flipH="1">
            <a:off x="7457656" y="1359016"/>
            <a:ext cx="427732" cy="4017036"/>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2"/>
            <a:endCxn id="13" idx="0"/>
          </p:cNvCxnSpPr>
          <p:nvPr/>
        </p:nvCxnSpPr>
        <p:spPr>
          <a:xfrm flipH="1">
            <a:off x="1631568" y="4167628"/>
            <a:ext cx="1" cy="25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a:endCxn id="14" idx="0"/>
          </p:cNvCxnSpPr>
          <p:nvPr/>
        </p:nvCxnSpPr>
        <p:spPr>
          <a:xfrm flipH="1">
            <a:off x="2777104" y="4167628"/>
            <a:ext cx="863" cy="25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2"/>
            <a:endCxn id="15" idx="0"/>
          </p:cNvCxnSpPr>
          <p:nvPr/>
        </p:nvCxnSpPr>
        <p:spPr>
          <a:xfrm>
            <a:off x="3922640" y="4167628"/>
            <a:ext cx="7200" cy="25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2"/>
            <a:endCxn id="16" idx="0"/>
          </p:cNvCxnSpPr>
          <p:nvPr/>
        </p:nvCxnSpPr>
        <p:spPr>
          <a:xfrm>
            <a:off x="5075500" y="4167628"/>
            <a:ext cx="7200" cy="25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17" idx="0"/>
          </p:cNvCxnSpPr>
          <p:nvPr/>
        </p:nvCxnSpPr>
        <p:spPr>
          <a:xfrm>
            <a:off x="6226635" y="4167628"/>
            <a:ext cx="7200" cy="25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2"/>
            <a:endCxn id="18" idx="0"/>
          </p:cNvCxnSpPr>
          <p:nvPr/>
        </p:nvCxnSpPr>
        <p:spPr>
          <a:xfrm>
            <a:off x="7377770" y="4167628"/>
            <a:ext cx="7200" cy="25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a:endCxn id="19" idx="0"/>
          </p:cNvCxnSpPr>
          <p:nvPr/>
        </p:nvCxnSpPr>
        <p:spPr>
          <a:xfrm>
            <a:off x="8528905" y="4167628"/>
            <a:ext cx="7200" cy="25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2"/>
            <a:endCxn id="20" idx="0"/>
          </p:cNvCxnSpPr>
          <p:nvPr/>
        </p:nvCxnSpPr>
        <p:spPr>
          <a:xfrm>
            <a:off x="9680040" y="4167628"/>
            <a:ext cx="13013" cy="25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A9FD94-C7B5-4F5F-A250-51ECD4E06170}"/>
              </a:ext>
            </a:extLst>
          </p:cNvPr>
          <p:cNvSpPr>
            <a:spLocks noGrp="1"/>
          </p:cNvSpPr>
          <p:nvPr>
            <p:ph type="title"/>
          </p:nvPr>
        </p:nvSpPr>
        <p:spPr/>
        <p:txBody>
          <a:bodyPr/>
          <a:lstStyle/>
          <a:p>
            <a:r>
              <a:rPr lang="en-US" sz="3600" dirty="0">
                <a:solidFill>
                  <a:prstClr val="black"/>
                </a:solidFill>
              </a:rPr>
              <a:t>User &amp; Customer Perspectives of CWE</a:t>
            </a:r>
            <a:endParaRPr lang="en-US" dirty="0"/>
          </a:p>
        </p:txBody>
      </p:sp>
      <p:sp>
        <p:nvSpPr>
          <p:cNvPr id="6" name="Content Placeholder 5">
            <a:extLst>
              <a:ext uri="{FF2B5EF4-FFF2-40B4-BE49-F238E27FC236}">
                <a16:creationId xmlns:a16="http://schemas.microsoft.com/office/drawing/2014/main" id="{429130FA-DD2A-4DB5-88FA-273D948C01DF}"/>
              </a:ext>
            </a:extLst>
          </p:cNvPr>
          <p:cNvSpPr>
            <a:spLocks noGrp="1"/>
          </p:cNvSpPr>
          <p:nvPr>
            <p:ph idx="1"/>
          </p:nvPr>
        </p:nvSpPr>
        <p:spPr>
          <a:xfrm>
            <a:off x="609600" y="1211574"/>
            <a:ext cx="10972800" cy="5324693"/>
          </a:xfrm>
        </p:spPr>
        <p:txBody>
          <a:bodyPr/>
          <a:lstStyle/>
          <a:p>
            <a:r>
              <a:rPr lang="en-US" sz="2800" dirty="0"/>
              <a:t> Drive adoption by focusing of why people should care about addressing weaknesses in cyber assets</a:t>
            </a:r>
          </a:p>
          <a:p>
            <a:pPr lvl="1">
              <a:buClr>
                <a:srgbClr val="000000"/>
              </a:buClr>
            </a:pPr>
            <a:r>
              <a:rPr lang="en-US" sz="2600" dirty="0"/>
              <a:t> Exploit potential</a:t>
            </a:r>
          </a:p>
          <a:p>
            <a:pPr lvl="1">
              <a:buClr>
                <a:srgbClr val="000000"/>
              </a:buClr>
            </a:pPr>
            <a:r>
              <a:rPr lang="en-US" sz="2600" dirty="0">
                <a:solidFill>
                  <a:srgbClr val="000000"/>
                </a:solidFill>
              </a:rPr>
              <a:t> Understand the relationship between weaknesses and vulnerabilities</a:t>
            </a:r>
          </a:p>
          <a:p>
            <a:pPr lvl="1">
              <a:buClr>
                <a:srgbClr val="000000"/>
              </a:buClr>
            </a:pPr>
            <a:r>
              <a:rPr lang="en-US" sz="2600" dirty="0">
                <a:solidFill>
                  <a:srgbClr val="000000"/>
                </a:solidFill>
              </a:rPr>
              <a:t> More than patching vulnerabilities</a:t>
            </a:r>
          </a:p>
          <a:p>
            <a:pPr lvl="1">
              <a:buClr>
                <a:srgbClr val="000000"/>
              </a:buClr>
            </a:pPr>
            <a:r>
              <a:rPr lang="en-US" sz="2600" dirty="0">
                <a:solidFill>
                  <a:srgbClr val="000000"/>
                </a:solidFill>
              </a:rPr>
              <a:t> Leverage CWE to enable automation, scalability, and cybersecurity information sharing</a:t>
            </a:r>
          </a:p>
          <a:p>
            <a:pPr marL="292608" lvl="1" indent="0">
              <a:buClr>
                <a:srgbClr val="000000"/>
              </a:buClr>
              <a:buNone/>
            </a:pPr>
            <a:endParaRPr lang="en-US" sz="2600" dirty="0"/>
          </a:p>
          <a:p>
            <a:r>
              <a:rPr lang="en-US" sz="3000" dirty="0">
                <a:solidFill>
                  <a:srgbClr val="000000"/>
                </a:solidFill>
              </a:rPr>
              <a:t> Link business &amp; mission risk with weaknesses in cyber assets</a:t>
            </a:r>
            <a:endParaRPr lang="en-US" sz="2600" dirty="0">
              <a:solidFill>
                <a:srgbClr val="000000"/>
              </a:solidFill>
            </a:endParaRPr>
          </a:p>
          <a:p>
            <a:pPr lvl="1">
              <a:buClr>
                <a:srgbClr val="000000"/>
              </a:buClr>
            </a:pPr>
            <a:r>
              <a:rPr lang="en-US" sz="2600" dirty="0">
                <a:solidFill>
                  <a:srgbClr val="000000"/>
                </a:solidFill>
              </a:rPr>
              <a:t> Compliance with regulatory statutes, standards and policies</a:t>
            </a:r>
          </a:p>
          <a:p>
            <a:pPr lvl="1">
              <a:buClr>
                <a:srgbClr val="000000"/>
              </a:buClr>
            </a:pPr>
            <a:r>
              <a:rPr lang="en-US" sz="2600" dirty="0">
                <a:solidFill>
                  <a:srgbClr val="000000"/>
                </a:solidFill>
              </a:rPr>
              <a:t> Understand how software assurance can reduce risk exposures</a:t>
            </a:r>
            <a:endParaRPr lang="en-US" sz="3000" dirty="0">
              <a:solidFill>
                <a:srgbClr val="000000"/>
              </a:solidFill>
            </a:endParaRPr>
          </a:p>
          <a:p>
            <a:pPr marL="292608" lvl="1" indent="0">
              <a:buNone/>
            </a:pPr>
            <a:endParaRPr lang="en-US" sz="2800" dirty="0"/>
          </a:p>
        </p:txBody>
      </p:sp>
    </p:spTree>
    <p:extLst>
      <p:ext uri="{BB962C8B-B14F-4D97-AF65-F5344CB8AC3E}">
        <p14:creationId xmlns:p14="http://schemas.microsoft.com/office/powerpoint/2010/main" val="373320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79EAFB-A020-43FD-9F91-B95999518F28}"/>
              </a:ext>
            </a:extLst>
          </p:cNvPr>
          <p:cNvSpPr>
            <a:spLocks noGrp="1"/>
          </p:cNvSpPr>
          <p:nvPr>
            <p:ph type="title"/>
          </p:nvPr>
        </p:nvSpPr>
        <p:spPr>
          <a:xfrm>
            <a:off x="609601" y="68574"/>
            <a:ext cx="3544710" cy="1143000"/>
          </a:xfrm>
        </p:spPr>
        <p:txBody>
          <a:bodyPr/>
          <a:lstStyle/>
          <a:p>
            <a:r>
              <a:rPr lang="en-US" dirty="0"/>
              <a:t>Objectives</a:t>
            </a:r>
          </a:p>
        </p:txBody>
      </p:sp>
      <p:sp>
        <p:nvSpPr>
          <p:cNvPr id="6" name="Content Placeholder 5">
            <a:extLst>
              <a:ext uri="{FF2B5EF4-FFF2-40B4-BE49-F238E27FC236}">
                <a16:creationId xmlns:a16="http://schemas.microsoft.com/office/drawing/2014/main" id="{D0D1F2FC-ECD4-4491-8E92-C9939DFD16B6}"/>
              </a:ext>
            </a:extLst>
          </p:cNvPr>
          <p:cNvSpPr>
            <a:spLocks noGrp="1"/>
          </p:cNvSpPr>
          <p:nvPr>
            <p:ph idx="1"/>
          </p:nvPr>
        </p:nvSpPr>
        <p:spPr>
          <a:xfrm>
            <a:off x="609601" y="1660527"/>
            <a:ext cx="10972800" cy="5200826"/>
          </a:xfrm>
        </p:spPr>
        <p:txBody>
          <a:bodyPr/>
          <a:lstStyle/>
          <a:p>
            <a:pPr marL="0" indent="0">
              <a:buNone/>
            </a:pPr>
            <a:r>
              <a:rPr lang="en-US" dirty="0"/>
              <a:t>In this webinar, you’ll learn:</a:t>
            </a:r>
          </a:p>
          <a:p>
            <a:pPr lvl="0"/>
            <a:r>
              <a:rPr lang="en-US" dirty="0"/>
              <a:t>How common weaknesses in software can represent source vectors for unauthorized access to read or modify data; putting enterprises and their customers at risk in terms of data loss or data corruption.</a:t>
            </a:r>
          </a:p>
          <a:p>
            <a:pPr lvl="0"/>
            <a:r>
              <a:rPr lang="en-US" dirty="0"/>
              <a:t>How quality assurance application testing can incorporate tools with built-in security domain checkers/gates to enable all developers and testers to mitigate relevant software weaknesses to address privacy and data protection.</a:t>
            </a:r>
          </a:p>
          <a:p>
            <a:pPr lvl="0"/>
            <a:r>
              <a:rPr lang="en-US" dirty="0"/>
              <a:t>How legacy CI/CD approaches can’t keep up with the speed of DevOps</a:t>
            </a:r>
          </a:p>
          <a:p>
            <a:pPr lvl="0"/>
            <a:r>
              <a:rPr lang="en-US" dirty="0"/>
              <a:t>How Intelligent Orchestration helps break down silos and leverages a dedicated pipeline that automatically runs the right security tools at the right time and triggers manual testing activities based on SDLC events and pre-defined policies, while also providing continuous metrics and feedback. </a:t>
            </a:r>
          </a:p>
          <a:p>
            <a:pPr lvl="0"/>
            <a:r>
              <a:rPr lang="en-US" dirty="0"/>
              <a:t>How this enables quality/security teams to automate security gates and enforce policies for all applications across their organization, at enterprise scale.</a:t>
            </a:r>
          </a:p>
        </p:txBody>
      </p:sp>
      <p:sp>
        <p:nvSpPr>
          <p:cNvPr id="7" name="TextBox 6">
            <a:extLst>
              <a:ext uri="{FF2B5EF4-FFF2-40B4-BE49-F238E27FC236}">
                <a16:creationId xmlns:a16="http://schemas.microsoft.com/office/drawing/2014/main" id="{8D5C274E-2E45-40EF-92F5-9B61ACD07A00}"/>
              </a:ext>
            </a:extLst>
          </p:cNvPr>
          <p:cNvSpPr txBox="1"/>
          <p:nvPr/>
        </p:nvSpPr>
        <p:spPr>
          <a:xfrm>
            <a:off x="5012267" y="395111"/>
            <a:ext cx="6750755" cy="1400383"/>
          </a:xfrm>
          <a:prstGeom prst="rect">
            <a:avLst/>
          </a:prstGeom>
          <a:noFill/>
        </p:spPr>
        <p:txBody>
          <a:bodyPr wrap="square" rtlCol="0">
            <a:spAutoFit/>
          </a:bodyPr>
          <a:lstStyle/>
          <a:p>
            <a:pPr marL="164592" lvl="0" indent="-164592">
              <a:spcBef>
                <a:spcPts val="600"/>
              </a:spcBef>
              <a:buClr>
                <a:srgbClr val="000000"/>
              </a:buClr>
              <a:buFont typeface="Arial" panose="020B0604020202020204" pitchFamily="34" charset="0"/>
              <a:buChar char="•"/>
            </a:pPr>
            <a:r>
              <a:rPr lang="en-US" sz="2000" b="1" dirty="0">
                <a:solidFill>
                  <a:srgbClr val="7030A0"/>
                </a:solidFill>
              </a:rPr>
              <a:t>Testing for privacy and data protection can be a normal part of quality assurance test regimes.</a:t>
            </a:r>
          </a:p>
          <a:p>
            <a:pPr marL="164592" lvl="0" indent="-164592">
              <a:spcBef>
                <a:spcPts val="600"/>
              </a:spcBef>
              <a:buClr>
                <a:srgbClr val="000000"/>
              </a:buClr>
              <a:buFont typeface="Arial" panose="020B0604020202020204" pitchFamily="34" charset="0"/>
              <a:buChar char="•"/>
            </a:pPr>
            <a:r>
              <a:rPr lang="en-US" sz="2000" b="1" dirty="0">
                <a:solidFill>
                  <a:srgbClr val="7030A0"/>
                </a:solidFill>
              </a:rPr>
              <a:t>Intelligent orchestration can better enable security testing as part of quality assurance programs. </a:t>
            </a:r>
          </a:p>
        </p:txBody>
      </p:sp>
    </p:spTree>
    <p:extLst>
      <p:ext uri="{BB962C8B-B14F-4D97-AF65-F5344CB8AC3E}">
        <p14:creationId xmlns:p14="http://schemas.microsoft.com/office/powerpoint/2010/main" val="337893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4520-2F8C-1047-AD56-2CCE8B05BD89}"/>
              </a:ext>
            </a:extLst>
          </p:cNvPr>
          <p:cNvSpPr>
            <a:spLocks noGrp="1"/>
          </p:cNvSpPr>
          <p:nvPr>
            <p:ph type="title"/>
          </p:nvPr>
        </p:nvSpPr>
        <p:spPr/>
        <p:txBody>
          <a:bodyPr/>
          <a:lstStyle/>
          <a:p>
            <a:r>
              <a:rPr lang="en-US" dirty="0"/>
              <a:t>Joe Jarzombek, </a:t>
            </a:r>
            <a:r>
              <a:rPr lang="en-US" sz="2400" dirty="0"/>
              <a:t>CSSLP, PMP </a:t>
            </a:r>
            <a:endParaRPr lang="en-US" dirty="0"/>
          </a:p>
        </p:txBody>
      </p:sp>
      <p:sp>
        <p:nvSpPr>
          <p:cNvPr id="3" name="Content Placeholder 2">
            <a:extLst>
              <a:ext uri="{FF2B5EF4-FFF2-40B4-BE49-F238E27FC236}">
                <a16:creationId xmlns:a16="http://schemas.microsoft.com/office/drawing/2014/main" id="{730F0943-5023-E24A-9F98-0A3634E27FE3}"/>
              </a:ext>
            </a:extLst>
          </p:cNvPr>
          <p:cNvSpPr>
            <a:spLocks noGrp="1"/>
          </p:cNvSpPr>
          <p:nvPr>
            <p:ph sz="quarter" idx="10"/>
          </p:nvPr>
        </p:nvSpPr>
        <p:spPr>
          <a:xfrm>
            <a:off x="4462295" y="2649219"/>
            <a:ext cx="7512827" cy="3990854"/>
          </a:xfrm>
        </p:spPr>
        <p:txBody>
          <a:bodyPr/>
          <a:lstStyle/>
          <a:p>
            <a:pPr marL="0" indent="0" defTabSz="914037">
              <a:spcBef>
                <a:spcPts val="0"/>
              </a:spcBef>
              <a:buNone/>
              <a:defRPr/>
            </a:pPr>
            <a:r>
              <a:rPr lang="en-US" dirty="0">
                <a:latin typeface="Arial" panose="020B0604020202020204" pitchFamily="34" charset="0"/>
                <a:cs typeface="Arial" panose="020B0604020202020204" pitchFamily="34" charset="0"/>
              </a:rPr>
              <a:t>Previously </a:t>
            </a:r>
          </a:p>
          <a:p>
            <a:pPr defTabSz="914037">
              <a:spcBef>
                <a:spcPts val="0"/>
              </a:spcBef>
              <a:defRPr/>
            </a:pPr>
            <a:endParaRPr lang="en-US" sz="600" dirty="0">
              <a:latin typeface="Arial" panose="020B0604020202020204" pitchFamily="34" charset="0"/>
              <a:cs typeface="Arial" panose="020B0604020202020204" pitchFamily="34" charset="0"/>
            </a:endParaRPr>
          </a:p>
          <a:p>
            <a:pPr defTabSz="914037">
              <a:spcBef>
                <a:spcPts val="0"/>
              </a:spcBef>
              <a:defRPr/>
            </a:pPr>
            <a:r>
              <a:rPr lang="en-US" dirty="0">
                <a:latin typeface="Arial" panose="020B0604020202020204" pitchFamily="34" charset="0"/>
                <a:cs typeface="Arial" panose="020B0604020202020204" pitchFamily="34" charset="0"/>
              </a:rPr>
              <a:t>Global Manager, Software Supply Chain Solutions,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Synopsys Software Integrity Group</a:t>
            </a:r>
          </a:p>
          <a:p>
            <a:pPr marL="0" indent="0">
              <a:spcBef>
                <a:spcPts val="0"/>
              </a:spcBef>
              <a:buNone/>
            </a:pPr>
            <a:endParaRPr lang="en-US" sz="600" dirty="0">
              <a:latin typeface="Arial" panose="020B0604020202020204" pitchFamily="34" charset="0"/>
              <a:cs typeface="Arial" panose="020B0604020202020204" pitchFamily="34" charset="0"/>
            </a:endParaRPr>
          </a:p>
          <a:p>
            <a:pPr defTabSz="914037">
              <a:defRPr/>
            </a:pPr>
            <a:r>
              <a:rPr lang="en-US" dirty="0">
                <a:latin typeface="Arial" panose="020B0604020202020204" pitchFamily="34" charset="0"/>
                <a:cs typeface="Arial" panose="020B0604020202020204" pitchFamily="34" charset="0"/>
              </a:rPr>
              <a:t>Director, Software and Supply Chain Assurance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U.S. Department of Homeland Security</a:t>
            </a:r>
          </a:p>
          <a:p>
            <a:pPr defTabSz="914037">
              <a:spcBef>
                <a:spcPts val="0"/>
              </a:spcBef>
              <a:defRPr/>
            </a:pPr>
            <a:endParaRPr lang="en-US" sz="600" dirty="0">
              <a:latin typeface="Arial" panose="020B0604020202020204" pitchFamily="34" charset="0"/>
              <a:cs typeface="Arial" panose="020B0604020202020204" pitchFamily="34" charset="0"/>
            </a:endParaRPr>
          </a:p>
          <a:p>
            <a:pPr defTabSz="914037">
              <a:spcBef>
                <a:spcPts val="0"/>
              </a:spcBef>
              <a:defRPr/>
            </a:pPr>
            <a:r>
              <a:rPr lang="en-US" dirty="0">
                <a:latin typeface="Arial" panose="020B0604020202020204" pitchFamily="34" charset="0"/>
                <a:cs typeface="Arial" panose="020B0604020202020204" pitchFamily="34" charset="0"/>
              </a:rPr>
              <a:t>Deputy Director, Information Assurance (Software Assurance) OCIO, U.S. Department of Defense, </a:t>
            </a:r>
          </a:p>
          <a:p>
            <a:pPr marL="0" indent="0" defTabSz="914037">
              <a:spcBef>
                <a:spcPts val="0"/>
              </a:spcBef>
              <a:buNone/>
              <a:defRPr/>
            </a:pPr>
            <a:endParaRPr lang="en-US" sz="700" dirty="0">
              <a:latin typeface="Arial" panose="020B0604020202020204" pitchFamily="34" charset="0"/>
              <a:cs typeface="Arial" panose="020B0604020202020204" pitchFamily="34" charset="0"/>
            </a:endParaRPr>
          </a:p>
          <a:p>
            <a:pPr defTabSz="914037">
              <a:spcBef>
                <a:spcPts val="0"/>
              </a:spcBef>
              <a:defRPr/>
            </a:pPr>
            <a:r>
              <a:rPr lang="en-US" dirty="0">
                <a:latin typeface="Arial" panose="020B0604020202020204" pitchFamily="34" charset="0"/>
                <a:cs typeface="Arial" panose="020B0604020202020204" pitchFamily="34" charset="0"/>
              </a:rPr>
              <a:t>USAF LtCol (Retired)</a:t>
            </a:r>
          </a:p>
          <a:p>
            <a:pPr defTabSz="914037">
              <a:defRPr/>
            </a:pPr>
            <a:endParaRPr lang="en-US" dirty="0">
              <a:latin typeface="Arial" panose="020B0604020202020204" pitchFamily="34" charset="0"/>
              <a:cs typeface="Arial" panose="020B0604020202020204" pitchFamily="34" charset="0"/>
            </a:endParaRPr>
          </a:p>
          <a:p>
            <a:pPr>
              <a:spcBef>
                <a:spcPts val="0"/>
              </a:spcBef>
            </a:pP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5" name="Text Placeholder 4">
            <a:extLst>
              <a:ext uri="{FF2B5EF4-FFF2-40B4-BE49-F238E27FC236}">
                <a16:creationId xmlns:a16="http://schemas.microsoft.com/office/drawing/2014/main" id="{23A444A3-B051-FB43-957C-A8D94568B886}"/>
              </a:ext>
            </a:extLst>
          </p:cNvPr>
          <p:cNvSpPr>
            <a:spLocks noGrp="1"/>
          </p:cNvSpPr>
          <p:nvPr>
            <p:ph type="body" sz="quarter" idx="12"/>
          </p:nvPr>
        </p:nvSpPr>
        <p:spPr>
          <a:xfrm>
            <a:off x="4475360" y="838200"/>
            <a:ext cx="7317137" cy="1539240"/>
          </a:xfrm>
        </p:spPr>
        <p:txBody>
          <a:bodyPr/>
          <a:lstStyle/>
          <a:p>
            <a:r>
              <a:rPr lang="en-US" dirty="0"/>
              <a:t>Director for Government &amp; Critical Infrastructure Programs, Synopsys, Inc. </a:t>
            </a:r>
          </a:p>
          <a:p>
            <a:r>
              <a:rPr lang="en-US" dirty="0"/>
              <a:t>Member of CWE/CAPEC Board</a:t>
            </a:r>
          </a:p>
          <a:p>
            <a:r>
              <a:rPr lang="en-US" dirty="0"/>
              <a:t>Member of Governing Board,                                            Consortium for Information and Software Quality</a:t>
            </a:r>
          </a:p>
          <a:p>
            <a:endParaRPr lang="en-US" dirty="0"/>
          </a:p>
        </p:txBody>
      </p:sp>
      <p:sp>
        <p:nvSpPr>
          <p:cNvPr id="9" name="TextBox 8">
            <a:extLst>
              <a:ext uri="{FF2B5EF4-FFF2-40B4-BE49-F238E27FC236}">
                <a16:creationId xmlns:a16="http://schemas.microsoft.com/office/drawing/2014/main" id="{5A176B49-36C8-0140-8093-82B25EC785C3}"/>
              </a:ext>
            </a:extLst>
          </p:cNvPr>
          <p:cNvSpPr txBox="1"/>
          <p:nvPr/>
        </p:nvSpPr>
        <p:spPr>
          <a:xfrm>
            <a:off x="46898" y="4208877"/>
            <a:ext cx="4051484" cy="723275"/>
          </a:xfrm>
          <a:prstGeom prst="rect">
            <a:avLst/>
          </a:prstGeom>
          <a:noFill/>
        </p:spPr>
        <p:txBody>
          <a:bodyPr wrap="square" rtlCol="0">
            <a:spAutoFit/>
          </a:bodyPr>
          <a:lstStyle/>
          <a:p>
            <a:pPr marL="0" marR="0" lvl="0" indent="0" algn="ctr" defTabSz="913878" rtl="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Joe.Jarzombek@synopsys.com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3878" rtl="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a:ln>
                  <a:noFill/>
                </a:ln>
                <a:solidFill>
                  <a:srgbClr val="592F7F">
                    <a:lumMod val="75000"/>
                  </a:srgbClr>
                </a:solidFill>
                <a:effectLst/>
                <a:uLnTx/>
                <a:uFillTx/>
                <a:latin typeface="Arial" panose="020B0604020202020204" pitchFamily="34" charset="0"/>
                <a:ea typeface="+mn-ea"/>
                <a:cs typeface="Arial" panose="020B0604020202020204" pitchFamily="34" charset="0"/>
              </a:rPr>
              <a:t>+1 (703) 627-4644</a:t>
            </a:r>
          </a:p>
        </p:txBody>
      </p:sp>
      <p:sp>
        <p:nvSpPr>
          <p:cNvPr id="10" name="TextBox 9">
            <a:extLst>
              <a:ext uri="{FF2B5EF4-FFF2-40B4-BE49-F238E27FC236}">
                <a16:creationId xmlns:a16="http://schemas.microsoft.com/office/drawing/2014/main" id="{F43E7F3F-F44D-A449-93A1-284AA0C9CCE6}"/>
              </a:ext>
            </a:extLst>
          </p:cNvPr>
          <p:cNvSpPr txBox="1"/>
          <p:nvPr/>
        </p:nvSpPr>
        <p:spPr>
          <a:xfrm>
            <a:off x="4682064" y="5578912"/>
            <a:ext cx="7099144" cy="379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https://www.synopsys.com/solutions/aerospace-defense.html</a:t>
            </a:r>
            <a:r>
              <a:rPr kumimoji="0" lang="en-US" sz="18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14" name="Picture 13">
            <a:extLst>
              <a:ext uri="{FF2B5EF4-FFF2-40B4-BE49-F238E27FC236}">
                <a16:creationId xmlns:a16="http://schemas.microsoft.com/office/drawing/2014/main" id="{0798AEE8-0221-EF4C-9141-9B970942CE25}"/>
              </a:ext>
            </a:extLst>
          </p:cNvPr>
          <p:cNvPicPr>
            <a:picLocks noChangeAspect="1"/>
          </p:cNvPicPr>
          <p:nvPr/>
        </p:nvPicPr>
        <p:blipFill>
          <a:blip r:embed="rId4"/>
          <a:stretch>
            <a:fillRect/>
          </a:stretch>
        </p:blipFill>
        <p:spPr>
          <a:xfrm>
            <a:off x="701040" y="1066800"/>
            <a:ext cx="2743200" cy="2743200"/>
          </a:xfrm>
          <a:prstGeom prst="ellipse">
            <a:avLst/>
          </a:prstGeom>
          <a:ln w="28575">
            <a:solidFill>
              <a:srgbClr val="5A2B81"/>
            </a:solidFill>
          </a:ln>
        </p:spPr>
      </p:pic>
      <p:sp>
        <p:nvSpPr>
          <p:cNvPr id="4" name="TextBox 3">
            <a:extLst>
              <a:ext uri="{FF2B5EF4-FFF2-40B4-BE49-F238E27FC236}">
                <a16:creationId xmlns:a16="http://schemas.microsoft.com/office/drawing/2014/main" id="{38BEE86B-AE5F-4285-BE71-34A39DA80765}"/>
              </a:ext>
            </a:extLst>
          </p:cNvPr>
          <p:cNvSpPr txBox="1"/>
          <p:nvPr/>
        </p:nvSpPr>
        <p:spPr>
          <a:xfrm>
            <a:off x="2099735" y="6299198"/>
            <a:ext cx="7969956" cy="3781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hlinkClick r:id="rId5"/>
              </a:rPr>
              <a:t>https://www.synopsys.com/software-integrity/solutions/government.html</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9275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mage result for dreamworks logo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40542" y="3999698"/>
            <a:ext cx="916894" cy="9168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john deere 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24281" y="4950507"/>
            <a:ext cx="1073942" cy="7755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76329" y="121016"/>
            <a:ext cx="7010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Sponsors</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Members</a:t>
            </a:r>
            <a:r>
              <a:rPr kumimoji="0" lang="en-US" sz="28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and Partners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CDBA0A04-A733-4E5E-8B18-61FB65D0645F}"/>
              </a:ext>
            </a:extLst>
          </p:cNvPr>
          <p:cNvSpPr txBox="1"/>
          <p:nvPr/>
        </p:nvSpPr>
        <p:spPr>
          <a:xfrm>
            <a:off x="5994677" y="1083000"/>
            <a:ext cx="594168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Over 3,000 individual members from large SW-intensive organizations:</a:t>
            </a:r>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58215" y="2750410"/>
            <a:ext cx="574529" cy="41724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40362" y="5392044"/>
            <a:ext cx="670775" cy="315659"/>
          </a:xfrm>
          <a:prstGeom prst="rect">
            <a:avLst/>
          </a:prstGeom>
        </p:spPr>
      </p:pic>
      <p:pic>
        <p:nvPicPr>
          <p:cNvPr id="6" name="Picture 5">
            <a:extLst>
              <a:ext uri="{FF2B5EF4-FFF2-40B4-BE49-F238E27FC236}">
                <a16:creationId xmlns:a16="http://schemas.microsoft.com/office/drawing/2014/main" id="{42A89D6B-8F5A-4F33-9DFF-47526567A66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643757" y="2569206"/>
            <a:ext cx="689209" cy="273479"/>
          </a:xfrm>
          <a:prstGeom prst="rect">
            <a:avLst/>
          </a:prstGeom>
        </p:spPr>
      </p:pic>
      <p:pic>
        <p:nvPicPr>
          <p:cNvPr id="7" name="Picture 6">
            <a:extLst>
              <a:ext uri="{FF2B5EF4-FFF2-40B4-BE49-F238E27FC236}">
                <a16:creationId xmlns:a16="http://schemas.microsoft.com/office/drawing/2014/main" id="{497F8609-ECF8-4C32-AB11-6744DA39ABF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29488" y="1816050"/>
            <a:ext cx="1037352" cy="295808"/>
          </a:xfrm>
          <a:prstGeom prst="rect">
            <a:avLst/>
          </a:prstGeom>
        </p:spPr>
      </p:pic>
      <p:pic>
        <p:nvPicPr>
          <p:cNvPr id="8" name="Picture 7">
            <a:extLst>
              <a:ext uri="{FF2B5EF4-FFF2-40B4-BE49-F238E27FC236}">
                <a16:creationId xmlns:a16="http://schemas.microsoft.com/office/drawing/2014/main" id="{9F40B1CB-A4C6-4C3D-8FEB-4729F3091F2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73639" y="4436362"/>
            <a:ext cx="598976" cy="200750"/>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13559" y="3859490"/>
            <a:ext cx="1363451" cy="371297"/>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473639" y="2469257"/>
            <a:ext cx="874525" cy="393536"/>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155648" y="4394603"/>
            <a:ext cx="751257" cy="194200"/>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176474" y="5843742"/>
            <a:ext cx="694322" cy="277729"/>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449595" y="2347436"/>
            <a:ext cx="895487" cy="368941"/>
          </a:xfrm>
          <a:prstGeom prst="rect">
            <a:avLst/>
          </a:prstGeom>
        </p:spPr>
      </p:pic>
      <p:pic>
        <p:nvPicPr>
          <p:cNvPr id="15" name="Picture 1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332744" y="1718763"/>
            <a:ext cx="594577" cy="592793"/>
          </a:xfrm>
          <a:prstGeom prst="rect">
            <a:avLst/>
          </a:prstGeom>
        </p:spPr>
      </p:pic>
      <p:pic>
        <p:nvPicPr>
          <p:cNvPr id="16" name="Picture 15"/>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910713" y="2995364"/>
            <a:ext cx="788388" cy="280821"/>
          </a:xfrm>
          <a:prstGeom prst="rect">
            <a:avLst/>
          </a:prstGeom>
        </p:spPr>
      </p:pic>
      <p:pic>
        <p:nvPicPr>
          <p:cNvPr id="17" name="Picture 16"/>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0187942" y="1986605"/>
            <a:ext cx="765193" cy="229940"/>
          </a:xfrm>
          <a:prstGeom prst="rect">
            <a:avLst/>
          </a:prstGeom>
        </p:spPr>
      </p:pic>
      <p:pic>
        <p:nvPicPr>
          <p:cNvPr id="18" name="Picture 17"/>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1266303" y="2101575"/>
            <a:ext cx="432798" cy="433230"/>
          </a:xfrm>
          <a:prstGeom prst="rect">
            <a:avLst/>
          </a:prstGeom>
        </p:spPr>
      </p:pic>
      <p:pic>
        <p:nvPicPr>
          <p:cNvPr id="19" name="Picture 18"/>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0675458" y="5727526"/>
            <a:ext cx="1099854" cy="343330"/>
          </a:xfrm>
          <a:prstGeom prst="rect">
            <a:avLst/>
          </a:prstGeom>
        </p:spPr>
      </p:pic>
      <p:pic>
        <p:nvPicPr>
          <p:cNvPr id="20" name="Picture 19"/>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965519" y="2998611"/>
            <a:ext cx="1270073" cy="296433"/>
          </a:xfrm>
          <a:prstGeom prst="rect">
            <a:avLst/>
          </a:prstGeom>
        </p:spPr>
      </p:pic>
      <p:pic>
        <p:nvPicPr>
          <p:cNvPr id="21" name="Picture 20"/>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7700335" y="3384118"/>
            <a:ext cx="1398396" cy="225142"/>
          </a:xfrm>
          <a:prstGeom prst="rect">
            <a:avLst/>
          </a:prstGeom>
        </p:spPr>
      </p:pic>
      <p:pic>
        <p:nvPicPr>
          <p:cNvPr id="22" name="Picture 21"/>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10184671" y="2618293"/>
            <a:ext cx="768464" cy="175306"/>
          </a:xfrm>
          <a:prstGeom prst="rect">
            <a:avLst/>
          </a:prstGeom>
        </p:spPr>
      </p:pic>
      <p:pic>
        <p:nvPicPr>
          <p:cNvPr id="24" name="Picture 23"/>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178061" y="4677656"/>
            <a:ext cx="647026" cy="494874"/>
          </a:xfrm>
          <a:prstGeom prst="rect">
            <a:avLst/>
          </a:prstGeom>
        </p:spPr>
      </p:pic>
      <p:pic>
        <p:nvPicPr>
          <p:cNvPr id="26" name="Picture 2" descr="Synopsys, Inc. logo"/>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462049" y="5306626"/>
            <a:ext cx="1261406" cy="279071"/>
          </a:xfrm>
          <a:prstGeom prst="rect">
            <a:avLst/>
          </a:prstGeom>
          <a:solidFill>
            <a:schemeClr val="bg1"/>
          </a:solidFill>
        </p:spPr>
      </p:pic>
      <p:pic>
        <p:nvPicPr>
          <p:cNvPr id="30" name="Picture 29"/>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1650694" y="5770602"/>
            <a:ext cx="1310516" cy="370876"/>
          </a:xfrm>
          <a:prstGeom prst="rect">
            <a:avLst/>
          </a:prstGeom>
        </p:spPr>
      </p:pic>
      <p:pic>
        <p:nvPicPr>
          <p:cNvPr id="32" name="Picture 31"/>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10733251" y="3496689"/>
            <a:ext cx="1066104" cy="385130"/>
          </a:xfrm>
          <a:prstGeom prst="rect">
            <a:avLst/>
          </a:prstGeom>
        </p:spPr>
      </p:pic>
      <p:pic>
        <p:nvPicPr>
          <p:cNvPr id="1026" name="Picture 2" descr="Image result for centurylink logo png"/>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7510793" y="5866008"/>
            <a:ext cx="1416528" cy="286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isco logo png"/>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8726145" y="5277287"/>
            <a:ext cx="745172" cy="3934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iti logo png"/>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7700335" y="3944537"/>
            <a:ext cx="588325" cy="3824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uropean union logo png"/>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9231858" y="1989404"/>
            <a:ext cx="537048" cy="3580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9404993" y="3295044"/>
            <a:ext cx="1294616" cy="394210"/>
          </a:xfrm>
          <a:prstGeom prst="rect">
            <a:avLst/>
          </a:prstGeom>
        </p:spPr>
      </p:pic>
      <p:pic>
        <p:nvPicPr>
          <p:cNvPr id="35" name="Picture 34"/>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8053350" y="4528640"/>
            <a:ext cx="558787" cy="558787"/>
          </a:xfrm>
          <a:prstGeom prst="rect">
            <a:avLst/>
          </a:prstGeom>
        </p:spPr>
      </p:pic>
      <p:pic>
        <p:nvPicPr>
          <p:cNvPr id="1038" name="Picture 14" descr="Image result for discovery health logo png"/>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11055730" y="5059134"/>
            <a:ext cx="829483" cy="43630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duke energy logo png"/>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a:off x="8965519" y="4453124"/>
            <a:ext cx="952683" cy="3156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rotWithShape="1">
          <a:blip r:embed="rId35" cstate="print">
            <a:extLst>
              <a:ext uri="{28A0092B-C50C-407E-A947-70E740481C1C}">
                <a14:useLocalDpi xmlns:a14="http://schemas.microsoft.com/office/drawing/2010/main"/>
              </a:ext>
            </a:extLst>
          </a:blip>
          <a:srcRect l="23236" t="35073" r="21208" b="39781"/>
          <a:stretch/>
        </p:blipFill>
        <p:spPr>
          <a:xfrm>
            <a:off x="9965618" y="4852881"/>
            <a:ext cx="802517" cy="290589"/>
          </a:xfrm>
          <a:prstGeom prst="rect">
            <a:avLst/>
          </a:prstGeom>
        </p:spPr>
      </p:pic>
      <p:pic>
        <p:nvPicPr>
          <p:cNvPr id="1042" name="Picture 18" descr="Image result for fidelity logo png"/>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9694587" y="5381020"/>
            <a:ext cx="1146355" cy="31832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DBA0A04-A733-4E5E-8B18-61FB65D0645F}"/>
              </a:ext>
            </a:extLst>
          </p:cNvPr>
          <p:cNvSpPr txBox="1"/>
          <p:nvPr/>
        </p:nvSpPr>
        <p:spPr>
          <a:xfrm>
            <a:off x="432493" y="3420110"/>
            <a:ext cx="315615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Co-founders:</a:t>
            </a:r>
          </a:p>
        </p:txBody>
      </p:sp>
      <p:pic>
        <p:nvPicPr>
          <p:cNvPr id="10" name="Picture 9"/>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479418" y="3888089"/>
            <a:ext cx="1673847" cy="695150"/>
          </a:xfrm>
          <a:prstGeom prst="rect">
            <a:avLst/>
          </a:prstGeom>
        </p:spPr>
      </p:pic>
      <p:pic>
        <p:nvPicPr>
          <p:cNvPr id="2050" name="Picture 2" descr="Image result for SEI carnegie"/>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2584534" y="4038242"/>
            <a:ext cx="2896995" cy="55042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CDBA0A04-A733-4E5E-8B18-61FB65D0645F}"/>
              </a:ext>
            </a:extLst>
          </p:cNvPr>
          <p:cNvSpPr txBox="1"/>
          <p:nvPr/>
        </p:nvSpPr>
        <p:spPr>
          <a:xfrm>
            <a:off x="378587" y="4749458"/>
            <a:ext cx="348549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Sponsors:</a:t>
            </a:r>
          </a:p>
        </p:txBody>
      </p:sp>
      <p:pic>
        <p:nvPicPr>
          <p:cNvPr id="23" name="Picture 2" descr="http://it-cisq.org/wp-content/uploads/2015/11/Gartner-Logo-Partner.png"/>
          <p:cNvPicPr>
            <a:picLocks noChangeAspect="1" noChangeArrowheads="1"/>
          </p:cNvPicPr>
          <p:nvPr/>
        </p:nvPicPr>
        <p:blipFill>
          <a:blip r:embed="rId39">
            <a:extLst>
              <a:ext uri="{28A0092B-C50C-407E-A947-70E740481C1C}">
                <a14:useLocalDpi xmlns:a14="http://schemas.microsoft.com/office/drawing/2010/main"/>
              </a:ext>
            </a:extLst>
          </a:blip>
          <a:srcRect/>
          <a:stretch>
            <a:fillRect/>
          </a:stretch>
        </p:blipFill>
        <p:spPr bwMode="auto">
          <a:xfrm>
            <a:off x="8477515" y="3887914"/>
            <a:ext cx="1123040" cy="31445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it-cisq.org/wp-content/uploads/2014/11/IAOP-Logo.jpg"/>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6304401" y="3707621"/>
            <a:ext cx="1290940" cy="42815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Image result for ishpi logo"/>
          <p:cNvPicPr>
            <a:picLocks noChangeAspect="1" noChangeArrowheads="1"/>
          </p:cNvPicPr>
          <p:nvPr/>
        </p:nvPicPr>
        <p:blipFill>
          <a:blip r:embed="rId41">
            <a:extLst>
              <a:ext uri="{28A0092B-C50C-407E-A947-70E740481C1C}">
                <a14:useLocalDpi xmlns:a14="http://schemas.microsoft.com/office/drawing/2010/main"/>
              </a:ext>
            </a:extLst>
          </a:blip>
          <a:srcRect/>
          <a:stretch>
            <a:fillRect/>
          </a:stretch>
        </p:blipFill>
        <p:spPr bwMode="auto">
          <a:xfrm>
            <a:off x="3170649" y="5599345"/>
            <a:ext cx="794810" cy="79481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8" descr="http://it-cisq.org/wp-content/uploads/2018/03/CAST-logo-Grey-screen-500.png"/>
          <p:cNvPicPr>
            <a:picLocks noChangeAspect="1" noChangeArrowheads="1"/>
          </p:cNvPicPr>
          <p:nvPr/>
        </p:nvPicPr>
        <p:blipFill>
          <a:blip r:embed="rId42" cstate="print">
            <a:extLst>
              <a:ext uri="{28A0092B-C50C-407E-A947-70E740481C1C}">
                <a14:useLocalDpi xmlns:a14="http://schemas.microsoft.com/office/drawing/2010/main"/>
              </a:ext>
            </a:extLst>
          </a:blip>
          <a:srcRect/>
          <a:stretch>
            <a:fillRect/>
          </a:stretch>
        </p:blipFill>
        <p:spPr bwMode="auto">
          <a:xfrm>
            <a:off x="2158837" y="5322134"/>
            <a:ext cx="1725031" cy="20700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mage result for capgemini logo"/>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6276690" y="3151040"/>
            <a:ext cx="1316341" cy="3114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4365961" y="5219252"/>
            <a:ext cx="731526" cy="453817"/>
          </a:xfrm>
          <a:prstGeom prst="rect">
            <a:avLst/>
          </a:prstGeom>
        </p:spPr>
      </p:pic>
      <p:pic>
        <p:nvPicPr>
          <p:cNvPr id="55" name="Picture 54" descr="https://it-cisq.org/wp-content/uploads/2018/12/USC-logo.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06313" y="5689846"/>
            <a:ext cx="932666" cy="49968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Northrop Grumman"/>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131212" y="5854532"/>
            <a:ext cx="1602144" cy="35512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r. Joe Jarzombek"/>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92899" y="1086710"/>
            <a:ext cx="1590363" cy="159036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2314993" y="1086710"/>
            <a:ext cx="3352755"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Joe Jarzombek, </a:t>
            </a:r>
            <a:r>
              <a:rPr lang="en-US" sz="1200" dirty="0">
                <a:latin typeface="Arial" panose="020B0604020202020204" pitchFamily="34" charset="0"/>
                <a:cs typeface="Arial" panose="020B0604020202020204" pitchFamily="34" charset="0"/>
              </a:rPr>
              <a:t>CSSLP</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Governing Board Member, CISQ</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Director, Government &amp; Critical Infrastructure Programs, Synopsys</a:t>
            </a:r>
          </a:p>
          <a:p>
            <a:r>
              <a:rPr lang="en-US" sz="1400" dirty="0">
                <a:latin typeface="Arial" panose="020B0604020202020204" pitchFamily="34" charset="0"/>
                <a:cs typeface="Arial" panose="020B0604020202020204" pitchFamily="34" charset="0"/>
                <a:hlinkClick r:id="rId48"/>
              </a:rPr>
              <a:t>Joe.Jarzombek@synopsys.com</a:t>
            </a:r>
            <a:endParaRPr lang="en-US" sz="1400" dirty="0">
              <a:latin typeface="Arial" panose="020B0604020202020204" pitchFamily="34" charset="0"/>
              <a:cs typeface="Arial" panose="020B0604020202020204" pitchFamily="34" charset="0"/>
            </a:endParaRPr>
          </a:p>
        </p:txBody>
      </p:sp>
      <p:pic>
        <p:nvPicPr>
          <p:cNvPr id="58" name="Picture 57">
            <a:extLst>
              <a:ext uri="{FF2B5EF4-FFF2-40B4-BE49-F238E27FC236}">
                <a16:creationId xmlns:a16="http://schemas.microsoft.com/office/drawing/2014/main" id="{43A7829B-56EA-4998-94B2-9D40A9E1D87C}"/>
              </a:ext>
            </a:extLst>
          </p:cNvPr>
          <p:cNvPicPr>
            <a:picLocks noChangeAspect="1"/>
          </p:cNvPicPr>
          <p:nvPr/>
        </p:nvPicPr>
        <p:blipFill>
          <a:blip r:embed="rId49"/>
          <a:stretch>
            <a:fillRect/>
          </a:stretch>
        </p:blipFill>
        <p:spPr>
          <a:xfrm>
            <a:off x="9698032" y="6078240"/>
            <a:ext cx="1382730" cy="407905"/>
          </a:xfrm>
          <a:prstGeom prst="rect">
            <a:avLst/>
          </a:prstGeom>
        </p:spPr>
      </p:pic>
      <p:pic>
        <p:nvPicPr>
          <p:cNvPr id="59" name="Picture 58">
            <a:extLst>
              <a:ext uri="{FF2B5EF4-FFF2-40B4-BE49-F238E27FC236}">
                <a16:creationId xmlns:a16="http://schemas.microsoft.com/office/drawing/2014/main" id="{632CC7A2-AADE-4571-8AB8-A7CD3FEA2E01}"/>
              </a:ext>
            </a:extLst>
          </p:cNvPr>
          <p:cNvPicPr>
            <a:picLocks noChangeAspect="1"/>
          </p:cNvPicPr>
          <p:nvPr/>
        </p:nvPicPr>
        <p:blipFill>
          <a:blip r:embed="rId50"/>
          <a:stretch>
            <a:fillRect/>
          </a:stretch>
        </p:blipFill>
        <p:spPr>
          <a:xfrm>
            <a:off x="6458646" y="5883744"/>
            <a:ext cx="978520" cy="611575"/>
          </a:xfrm>
          <a:prstGeom prst="rect">
            <a:avLst/>
          </a:prstGeom>
        </p:spPr>
      </p:pic>
    </p:spTree>
    <p:extLst>
      <p:ext uri="{BB962C8B-B14F-4D97-AF65-F5344CB8AC3E}">
        <p14:creationId xmlns:p14="http://schemas.microsoft.com/office/powerpoint/2010/main" val="319042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0942" y="3480631"/>
            <a:ext cx="11046542" cy="1015663"/>
          </a:xfrm>
          <a:prstGeom prst="rect">
            <a:avLst/>
          </a:prstGeom>
          <a:noFill/>
        </p:spPr>
        <p:txBody>
          <a:bodyPr wrap="square" rtlCol="0">
            <a:spAutoFit/>
          </a:bodyPr>
          <a:lstStyle/>
          <a:p>
            <a:pPr lvl="1" algn="ctr"/>
            <a:r>
              <a:rPr lang="en-US" sz="3200" b="1" dirty="0">
                <a:latin typeface="Arial" panose="020B0604020202020204" pitchFamily="34" charset="0"/>
                <a:cs typeface="Arial" panose="020B0604020202020204" pitchFamily="34" charset="0"/>
              </a:rPr>
              <a:t>Testing for Privacy and Data Protection in Software</a:t>
            </a:r>
          </a:p>
          <a:p>
            <a:pPr lvl="1" algn="ctr"/>
            <a:r>
              <a:rPr lang="en-US" sz="2800" b="1" dirty="0">
                <a:latin typeface="Arial" panose="020B0604020202020204" pitchFamily="34" charset="0"/>
                <a:cs typeface="Arial" panose="020B0604020202020204" pitchFamily="34" charset="0"/>
              </a:rPr>
              <a:t>for CMMC, GDPR, CCPA/CPRA, HIPAA/HITECH, and GLBA</a:t>
            </a:r>
          </a:p>
        </p:txBody>
      </p:sp>
      <p:sp>
        <p:nvSpPr>
          <p:cNvPr id="5" name="TextBox 4"/>
          <p:cNvSpPr txBox="1"/>
          <p:nvPr/>
        </p:nvSpPr>
        <p:spPr>
          <a:xfrm>
            <a:off x="0" y="4758072"/>
            <a:ext cx="12192000" cy="1323439"/>
          </a:xfrm>
          <a:prstGeom prst="rect">
            <a:avLst/>
          </a:prstGeom>
          <a:noFill/>
        </p:spPr>
        <p:txBody>
          <a:bodyPr wrap="square" rtlCol="0">
            <a:spAutoFit/>
          </a:bodyPr>
          <a:lstStyle/>
          <a:p>
            <a:pPr algn="ctr"/>
            <a:r>
              <a:rPr lang="en-US" sz="2000" dirty="0">
                <a:solidFill>
                  <a:srgbClr val="7F7F7F"/>
                </a:solidFill>
                <a:latin typeface="Arial" panose="020B0604020202020204" pitchFamily="34" charset="0"/>
                <a:cs typeface="Arial" panose="020B0604020202020204" pitchFamily="34" charset="0"/>
              </a:rPr>
              <a:t>Joe Jarzombek, Governing Board Member, CISQ</a:t>
            </a:r>
            <a:br>
              <a:rPr lang="en-US" sz="2000" dirty="0">
                <a:solidFill>
                  <a:srgbClr val="7F7F7F"/>
                </a:solidFill>
                <a:latin typeface="Arial" panose="020B0604020202020204" pitchFamily="34" charset="0"/>
                <a:cs typeface="Arial" panose="020B0604020202020204" pitchFamily="34" charset="0"/>
              </a:rPr>
            </a:br>
            <a:r>
              <a:rPr lang="en-US" sz="2000" dirty="0">
                <a:solidFill>
                  <a:srgbClr val="7F7F7F"/>
                </a:solidFill>
                <a:latin typeface="Arial" panose="020B0604020202020204" pitchFamily="34" charset="0"/>
                <a:cs typeface="Arial" panose="020B0604020202020204" pitchFamily="34" charset="0"/>
              </a:rPr>
              <a:t>Director for Government and Critical Infrastructure Programs, Synopsys, Inc.</a:t>
            </a:r>
          </a:p>
          <a:p>
            <a:pPr algn="ctr"/>
            <a:endParaRPr lang="en-US" sz="2000" dirty="0">
              <a:solidFill>
                <a:srgbClr val="7F7F7F"/>
              </a:solidFill>
              <a:latin typeface="Arial" panose="020B0604020202020204" pitchFamily="34" charset="0"/>
              <a:cs typeface="Arial" panose="020B0604020202020204" pitchFamily="34" charset="0"/>
            </a:endParaRPr>
          </a:p>
          <a:p>
            <a:pPr algn="ctr"/>
            <a:r>
              <a:rPr lang="en-US" sz="2000" dirty="0">
                <a:solidFill>
                  <a:srgbClr val="7F7F7F"/>
                </a:solidFill>
                <a:latin typeface="Arial" panose="020B0604020202020204" pitchFamily="34" charset="0"/>
                <a:cs typeface="Arial" panose="020B0604020202020204" pitchFamily="34" charset="0"/>
              </a:rPr>
              <a:t>Software Supply Chain Integrity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755" y="1085850"/>
            <a:ext cx="4391025" cy="2195513"/>
          </a:xfrm>
          <a:prstGeom prst="rect">
            <a:avLst/>
          </a:prstGeom>
        </p:spPr>
      </p:pic>
    </p:spTree>
    <p:extLst>
      <p:ext uri="{BB962C8B-B14F-4D97-AF65-F5344CB8AC3E}">
        <p14:creationId xmlns:p14="http://schemas.microsoft.com/office/powerpoint/2010/main" val="148125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EA3D-45BE-4253-B50B-ED68182A188B}"/>
              </a:ext>
            </a:extLst>
          </p:cNvPr>
          <p:cNvSpPr>
            <a:spLocks noGrp="1"/>
          </p:cNvSpPr>
          <p:nvPr>
            <p:ph type="title"/>
          </p:nvPr>
        </p:nvSpPr>
        <p:spPr/>
        <p:txBody>
          <a:bodyPr/>
          <a:lstStyle/>
          <a:p>
            <a:r>
              <a:rPr lang="en-US" dirty="0"/>
              <a:t>CISQ/OMG Standards &amp; ISO/IEC Fast-track</a:t>
            </a:r>
          </a:p>
        </p:txBody>
      </p:sp>
      <p:grpSp>
        <p:nvGrpSpPr>
          <p:cNvPr id="21" name="Group 20">
            <a:extLst>
              <a:ext uri="{FF2B5EF4-FFF2-40B4-BE49-F238E27FC236}">
                <a16:creationId xmlns:a16="http://schemas.microsoft.com/office/drawing/2014/main" id="{C6A97EB5-61FC-4089-B7E4-CBBE02EA501C}"/>
              </a:ext>
            </a:extLst>
          </p:cNvPr>
          <p:cNvGrpSpPr/>
          <p:nvPr/>
        </p:nvGrpSpPr>
        <p:grpSpPr>
          <a:xfrm>
            <a:off x="250306" y="677385"/>
            <a:ext cx="10859919" cy="5885072"/>
            <a:chOff x="250306" y="677385"/>
            <a:chExt cx="10859919" cy="5885072"/>
          </a:xfrm>
        </p:grpSpPr>
        <p:sp>
          <p:nvSpPr>
            <p:cNvPr id="5" name="TextBox 4">
              <a:extLst>
                <a:ext uri="{FF2B5EF4-FFF2-40B4-BE49-F238E27FC236}">
                  <a16:creationId xmlns:a16="http://schemas.microsoft.com/office/drawing/2014/main" id="{639764FD-6942-42A0-9CC4-D0A24BCA9C8B}"/>
                </a:ext>
              </a:extLst>
            </p:cNvPr>
            <p:cNvSpPr txBox="1"/>
            <p:nvPr/>
          </p:nvSpPr>
          <p:spPr>
            <a:xfrm>
              <a:off x="1919112" y="693772"/>
              <a:ext cx="6623254" cy="461665"/>
            </a:xfrm>
            <a:prstGeom prst="rect">
              <a:avLst/>
            </a:prstGeom>
            <a:solidFill>
              <a:schemeClr val="accent1">
                <a:lumMod val="40000"/>
                <a:lumOff val="60000"/>
              </a:schemeClr>
            </a:solidFill>
          </p:spPr>
          <p:txBody>
            <a:bodyPr wrap="square" lIns="91438" tIns="45719" rIns="91438" bIns="4571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Object Management Group</a:t>
              </a:r>
            </a:p>
          </p:txBody>
        </p:sp>
        <p:sp>
          <p:nvSpPr>
            <p:cNvPr id="37" name="TextBox 36">
              <a:extLst>
                <a:ext uri="{FF2B5EF4-FFF2-40B4-BE49-F238E27FC236}">
                  <a16:creationId xmlns:a16="http://schemas.microsoft.com/office/drawing/2014/main" id="{81DA5CD5-3CE6-4C79-8291-17A795AD0EEE}"/>
                </a:ext>
              </a:extLst>
            </p:cNvPr>
            <p:cNvSpPr txBox="1"/>
            <p:nvPr/>
          </p:nvSpPr>
          <p:spPr>
            <a:xfrm>
              <a:off x="9593597" y="677385"/>
              <a:ext cx="1439476" cy="461665"/>
            </a:xfrm>
            <a:prstGeom prst="rect">
              <a:avLst/>
            </a:prstGeom>
            <a:solidFill>
              <a:schemeClr val="accent1">
                <a:lumMod val="40000"/>
                <a:lumOff val="60000"/>
              </a:schemeClr>
            </a:solidFill>
          </p:spPr>
          <p:txBody>
            <a:bodyPr wrap="square" lIns="91438" tIns="45719" rIns="91438" bIns="4571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ISO/IEC</a:t>
              </a:r>
            </a:p>
          </p:txBody>
        </p:sp>
        <p:cxnSp>
          <p:nvCxnSpPr>
            <p:cNvPr id="8" name="Straight Connector 7">
              <a:extLst>
                <a:ext uri="{FF2B5EF4-FFF2-40B4-BE49-F238E27FC236}">
                  <a16:creationId xmlns:a16="http://schemas.microsoft.com/office/drawing/2014/main" id="{93B1E532-1DC3-413E-8029-60AF53283AB2}"/>
                </a:ext>
              </a:extLst>
            </p:cNvPr>
            <p:cNvCxnSpPr>
              <a:cxnSpLocks/>
            </p:cNvCxnSpPr>
            <p:nvPr/>
          </p:nvCxnSpPr>
          <p:spPr>
            <a:xfrm>
              <a:off x="8636149" y="774149"/>
              <a:ext cx="71056" cy="5781711"/>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41BA7669-DEAF-4D60-8131-F7B7806CCC3C}"/>
                </a:ext>
              </a:extLst>
            </p:cNvPr>
            <p:cNvGrpSpPr/>
            <p:nvPr/>
          </p:nvGrpSpPr>
          <p:grpSpPr>
            <a:xfrm>
              <a:off x="250306" y="3307531"/>
              <a:ext cx="8158195" cy="3254926"/>
              <a:chOff x="329434" y="3307530"/>
              <a:chExt cx="8158195" cy="3254925"/>
            </a:xfrm>
          </p:grpSpPr>
          <p:grpSp>
            <p:nvGrpSpPr>
              <p:cNvPr id="41" name="Group 40">
                <a:extLst>
                  <a:ext uri="{FF2B5EF4-FFF2-40B4-BE49-F238E27FC236}">
                    <a16:creationId xmlns:a16="http://schemas.microsoft.com/office/drawing/2014/main" id="{75D9F4B1-8D1A-4ED1-B281-24BC8CF9A772}"/>
                  </a:ext>
                </a:extLst>
              </p:cNvPr>
              <p:cNvGrpSpPr/>
              <p:nvPr/>
            </p:nvGrpSpPr>
            <p:grpSpPr>
              <a:xfrm>
                <a:off x="2342113" y="3307530"/>
                <a:ext cx="1136486" cy="1550979"/>
                <a:chOff x="2342113" y="3307530"/>
                <a:chExt cx="1136486" cy="1550979"/>
              </a:xfrm>
            </p:grpSpPr>
            <p:pic>
              <p:nvPicPr>
                <p:cNvPr id="44" name="Picture 43">
                  <a:extLst>
                    <a:ext uri="{FF2B5EF4-FFF2-40B4-BE49-F238E27FC236}">
                      <a16:creationId xmlns:a16="http://schemas.microsoft.com/office/drawing/2014/main" id="{81B745ED-8040-44B9-A83B-5C40A375F5E9}"/>
                    </a:ext>
                  </a:extLst>
                </p:cNvPr>
                <p:cNvPicPr>
                  <a:picLocks noChangeAspect="1"/>
                </p:cNvPicPr>
                <p:nvPr/>
              </p:nvPicPr>
              <p:blipFill>
                <a:blip r:embed="rId2"/>
                <a:stretch>
                  <a:fillRect/>
                </a:stretch>
              </p:blipFill>
              <p:spPr>
                <a:xfrm>
                  <a:off x="2349971" y="3307530"/>
                  <a:ext cx="1127865" cy="1550979"/>
                </a:xfrm>
                <a:prstGeom prst="rect">
                  <a:avLst/>
                </a:prstGeom>
                <a:ln w="9525">
                  <a:solidFill>
                    <a:schemeClr val="tx1"/>
                  </a:solidFill>
                </a:ln>
                <a:effectLst>
                  <a:outerShdw blurRad="50800" dist="101600" dir="2700000" algn="tl" rotWithShape="0">
                    <a:prstClr val="black">
                      <a:alpha val="40000"/>
                    </a:prstClr>
                  </a:outerShdw>
                </a:effectLst>
              </p:spPr>
            </p:pic>
            <p:sp>
              <p:nvSpPr>
                <p:cNvPr id="61" name="TextBox 60">
                  <a:extLst>
                    <a:ext uri="{FF2B5EF4-FFF2-40B4-BE49-F238E27FC236}">
                      <a16:creationId xmlns:a16="http://schemas.microsoft.com/office/drawing/2014/main" id="{2D52FED8-668C-480F-A050-A780D01B9F8B}"/>
                    </a:ext>
                  </a:extLst>
                </p:cNvPr>
                <p:cNvSpPr txBox="1"/>
                <p:nvPr/>
              </p:nvSpPr>
              <p:spPr>
                <a:xfrm>
                  <a:off x="2342113" y="4301216"/>
                  <a:ext cx="1136486"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Technical Debt Measure</a:t>
                  </a:r>
                </a:p>
              </p:txBody>
            </p:sp>
          </p:grpSp>
          <p:grpSp>
            <p:nvGrpSpPr>
              <p:cNvPr id="83" name="Group 82">
                <a:extLst>
                  <a:ext uri="{FF2B5EF4-FFF2-40B4-BE49-F238E27FC236}">
                    <a16:creationId xmlns:a16="http://schemas.microsoft.com/office/drawing/2014/main" id="{63607BF8-5D1C-41A1-B426-760CC9596738}"/>
                  </a:ext>
                </a:extLst>
              </p:cNvPr>
              <p:cNvGrpSpPr/>
              <p:nvPr/>
            </p:nvGrpSpPr>
            <p:grpSpPr>
              <a:xfrm>
                <a:off x="3807408" y="3311873"/>
                <a:ext cx="1162177" cy="1538495"/>
                <a:chOff x="3807408" y="3311873"/>
                <a:chExt cx="1162177" cy="1538495"/>
              </a:xfrm>
            </p:grpSpPr>
            <p:pic>
              <p:nvPicPr>
                <p:cNvPr id="34" name="Picture 33">
                  <a:extLst>
                    <a:ext uri="{FF2B5EF4-FFF2-40B4-BE49-F238E27FC236}">
                      <a16:creationId xmlns:a16="http://schemas.microsoft.com/office/drawing/2014/main" id="{FCE00144-3C21-45AF-A21C-0C9A6B2741E8}"/>
                    </a:ext>
                  </a:extLst>
                </p:cNvPr>
                <p:cNvPicPr>
                  <a:picLocks noChangeAspect="1"/>
                </p:cNvPicPr>
                <p:nvPr/>
              </p:nvPicPr>
              <p:blipFill>
                <a:blip r:embed="rId3"/>
                <a:stretch>
                  <a:fillRect/>
                </a:stretch>
              </p:blipFill>
              <p:spPr>
                <a:xfrm>
                  <a:off x="3808489" y="3311873"/>
                  <a:ext cx="1161096" cy="1538495"/>
                </a:xfrm>
                <a:prstGeom prst="rect">
                  <a:avLst/>
                </a:prstGeom>
                <a:ln>
                  <a:solidFill>
                    <a:schemeClr val="tx1"/>
                  </a:solidFill>
                </a:ln>
                <a:effectLst>
                  <a:outerShdw blurRad="50800" dist="101600" dir="2700000" algn="tl" rotWithShape="0">
                    <a:prstClr val="black">
                      <a:alpha val="40000"/>
                    </a:prstClr>
                  </a:outerShdw>
                </a:effectLst>
              </p:spPr>
            </p:pic>
            <p:sp>
              <p:nvSpPr>
                <p:cNvPr id="63" name="TextBox 62">
                  <a:extLst>
                    <a:ext uri="{FF2B5EF4-FFF2-40B4-BE49-F238E27FC236}">
                      <a16:creationId xmlns:a16="http://schemas.microsoft.com/office/drawing/2014/main" id="{1013CFB5-D04C-4AC4-99A0-0B6553E2EF12}"/>
                    </a:ext>
                  </a:extLst>
                </p:cNvPr>
                <p:cNvSpPr txBox="1"/>
                <p:nvPr/>
              </p:nvSpPr>
              <p:spPr>
                <a:xfrm>
                  <a:off x="3807408" y="4301215"/>
                  <a:ext cx="1162177"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Reliability Measure</a:t>
                  </a:r>
                </a:p>
              </p:txBody>
            </p:sp>
          </p:grpSp>
          <p:grpSp>
            <p:nvGrpSpPr>
              <p:cNvPr id="43" name="Group 42">
                <a:extLst>
                  <a:ext uri="{FF2B5EF4-FFF2-40B4-BE49-F238E27FC236}">
                    <a16:creationId xmlns:a16="http://schemas.microsoft.com/office/drawing/2014/main" id="{143AE9D7-4A51-4971-99EE-45EBFEEC418D}"/>
                  </a:ext>
                </a:extLst>
              </p:cNvPr>
              <p:cNvGrpSpPr/>
              <p:nvPr/>
            </p:nvGrpSpPr>
            <p:grpSpPr>
              <a:xfrm>
                <a:off x="3822838" y="4999350"/>
                <a:ext cx="1145687" cy="1501922"/>
                <a:chOff x="3822838" y="4999350"/>
                <a:chExt cx="1145687" cy="1501922"/>
              </a:xfrm>
            </p:grpSpPr>
            <p:pic>
              <p:nvPicPr>
                <p:cNvPr id="32" name="Picture 31">
                  <a:extLst>
                    <a:ext uri="{FF2B5EF4-FFF2-40B4-BE49-F238E27FC236}">
                      <a16:creationId xmlns:a16="http://schemas.microsoft.com/office/drawing/2014/main" id="{1106A2EE-B356-4E02-B8DE-73E4ECA819A1}"/>
                    </a:ext>
                  </a:extLst>
                </p:cNvPr>
                <p:cNvPicPr>
                  <a:picLocks noChangeAspect="1"/>
                </p:cNvPicPr>
                <p:nvPr/>
              </p:nvPicPr>
              <p:blipFill>
                <a:blip r:embed="rId4"/>
                <a:stretch>
                  <a:fillRect/>
                </a:stretch>
              </p:blipFill>
              <p:spPr>
                <a:xfrm>
                  <a:off x="3823898" y="4999350"/>
                  <a:ext cx="1133902" cy="1501922"/>
                </a:xfrm>
                <a:prstGeom prst="rect">
                  <a:avLst/>
                </a:prstGeom>
                <a:ln>
                  <a:solidFill>
                    <a:schemeClr val="tx1"/>
                  </a:solidFill>
                </a:ln>
                <a:effectLst>
                  <a:outerShdw blurRad="50800" dist="101600" dir="2700000" algn="tl" rotWithShape="0">
                    <a:prstClr val="black">
                      <a:alpha val="40000"/>
                    </a:prstClr>
                  </a:outerShdw>
                </a:effectLst>
              </p:spPr>
            </p:pic>
            <p:sp>
              <p:nvSpPr>
                <p:cNvPr id="64" name="TextBox 63">
                  <a:extLst>
                    <a:ext uri="{FF2B5EF4-FFF2-40B4-BE49-F238E27FC236}">
                      <a16:creationId xmlns:a16="http://schemas.microsoft.com/office/drawing/2014/main" id="{DCC7B1A7-7F30-4B44-9567-A6532EFDCC74}"/>
                    </a:ext>
                  </a:extLst>
                </p:cNvPr>
                <p:cNvSpPr txBox="1"/>
                <p:nvPr/>
              </p:nvSpPr>
              <p:spPr>
                <a:xfrm>
                  <a:off x="3822838" y="6013964"/>
                  <a:ext cx="1145687"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Maintainability Measure</a:t>
                  </a:r>
                </a:p>
              </p:txBody>
            </p:sp>
          </p:grpSp>
          <p:grpSp>
            <p:nvGrpSpPr>
              <p:cNvPr id="29" name="Group 28">
                <a:extLst>
                  <a:ext uri="{FF2B5EF4-FFF2-40B4-BE49-F238E27FC236}">
                    <a16:creationId xmlns:a16="http://schemas.microsoft.com/office/drawing/2014/main" id="{90C572B0-E21B-43D9-B591-2A04079CEF1E}"/>
                  </a:ext>
                </a:extLst>
              </p:cNvPr>
              <p:cNvGrpSpPr/>
              <p:nvPr/>
            </p:nvGrpSpPr>
            <p:grpSpPr>
              <a:xfrm>
                <a:off x="5282506" y="4999350"/>
                <a:ext cx="1130585" cy="1563105"/>
                <a:chOff x="5282506" y="4999350"/>
                <a:chExt cx="1130585" cy="1563105"/>
              </a:xfrm>
            </p:grpSpPr>
            <p:pic>
              <p:nvPicPr>
                <p:cNvPr id="33" name="Picture 32">
                  <a:extLst>
                    <a:ext uri="{FF2B5EF4-FFF2-40B4-BE49-F238E27FC236}">
                      <a16:creationId xmlns:a16="http://schemas.microsoft.com/office/drawing/2014/main" id="{73F22FFA-012B-4D97-AB31-3DAAB2846F59}"/>
                    </a:ext>
                  </a:extLst>
                </p:cNvPr>
                <p:cNvPicPr>
                  <a:picLocks noChangeAspect="1"/>
                </p:cNvPicPr>
                <p:nvPr/>
              </p:nvPicPr>
              <p:blipFill>
                <a:blip r:embed="rId5"/>
                <a:stretch>
                  <a:fillRect/>
                </a:stretch>
              </p:blipFill>
              <p:spPr>
                <a:xfrm>
                  <a:off x="5282506" y="4999350"/>
                  <a:ext cx="1130585" cy="1501922"/>
                </a:xfrm>
                <a:prstGeom prst="rect">
                  <a:avLst/>
                </a:prstGeom>
                <a:ln>
                  <a:solidFill>
                    <a:schemeClr val="tx1"/>
                  </a:solidFill>
                </a:ln>
                <a:effectLst>
                  <a:outerShdw blurRad="50800" dist="101600" dir="2700000" algn="tl" rotWithShape="0">
                    <a:prstClr val="black">
                      <a:alpha val="40000"/>
                    </a:prstClr>
                  </a:outerShdw>
                </a:effectLst>
              </p:spPr>
            </p:pic>
            <p:sp>
              <p:nvSpPr>
                <p:cNvPr id="65" name="TextBox 64">
                  <a:extLst>
                    <a:ext uri="{FF2B5EF4-FFF2-40B4-BE49-F238E27FC236}">
                      <a16:creationId xmlns:a16="http://schemas.microsoft.com/office/drawing/2014/main" id="{3D9E730E-B31D-4C0C-B7B6-2ABA1E3E4C5E}"/>
                    </a:ext>
                  </a:extLst>
                </p:cNvPr>
                <p:cNvSpPr txBox="1"/>
                <p:nvPr/>
              </p:nvSpPr>
              <p:spPr>
                <a:xfrm>
                  <a:off x="5282506" y="5946902"/>
                  <a:ext cx="1130585" cy="61555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Performance Efficiency Measure</a:t>
                  </a:r>
                </a:p>
              </p:txBody>
            </p:sp>
          </p:grpSp>
          <p:grpSp>
            <p:nvGrpSpPr>
              <p:cNvPr id="28" name="Group 27">
                <a:extLst>
                  <a:ext uri="{FF2B5EF4-FFF2-40B4-BE49-F238E27FC236}">
                    <a16:creationId xmlns:a16="http://schemas.microsoft.com/office/drawing/2014/main" id="{1C468FD3-9ECE-428E-B409-54BA0F31C233}"/>
                  </a:ext>
                </a:extLst>
              </p:cNvPr>
              <p:cNvGrpSpPr/>
              <p:nvPr/>
            </p:nvGrpSpPr>
            <p:grpSpPr>
              <a:xfrm>
                <a:off x="5253143" y="3318919"/>
                <a:ext cx="1171607" cy="1550979"/>
                <a:chOff x="5253143" y="3318919"/>
                <a:chExt cx="1171607" cy="1550979"/>
              </a:xfrm>
            </p:grpSpPr>
            <p:pic>
              <p:nvPicPr>
                <p:cNvPr id="35" name="Picture 34">
                  <a:extLst>
                    <a:ext uri="{FF2B5EF4-FFF2-40B4-BE49-F238E27FC236}">
                      <a16:creationId xmlns:a16="http://schemas.microsoft.com/office/drawing/2014/main" id="{5F8F97FC-A33E-485B-8415-E33F0AEA42EF}"/>
                    </a:ext>
                  </a:extLst>
                </p:cNvPr>
                <p:cNvPicPr>
                  <a:picLocks noChangeAspect="1"/>
                </p:cNvPicPr>
                <p:nvPr/>
              </p:nvPicPr>
              <p:blipFill>
                <a:blip r:embed="rId6"/>
                <a:stretch>
                  <a:fillRect/>
                </a:stretch>
              </p:blipFill>
              <p:spPr>
                <a:xfrm>
                  <a:off x="5263653" y="3318919"/>
                  <a:ext cx="1161097" cy="1550979"/>
                </a:xfrm>
                <a:prstGeom prst="rect">
                  <a:avLst/>
                </a:prstGeom>
                <a:ln>
                  <a:solidFill>
                    <a:schemeClr val="tx1"/>
                  </a:solidFill>
                </a:ln>
                <a:effectLst>
                  <a:outerShdw blurRad="50800" dist="101600" dir="2700000" algn="tl" rotWithShape="0">
                    <a:prstClr val="black">
                      <a:alpha val="40000"/>
                    </a:prstClr>
                  </a:outerShdw>
                </a:effectLst>
              </p:spPr>
            </p:pic>
            <p:sp>
              <p:nvSpPr>
                <p:cNvPr id="66" name="TextBox 65">
                  <a:extLst>
                    <a:ext uri="{FF2B5EF4-FFF2-40B4-BE49-F238E27FC236}">
                      <a16:creationId xmlns:a16="http://schemas.microsoft.com/office/drawing/2014/main" id="{9AA3B720-3F3C-4143-9296-1DCE18DE7BFE}"/>
                    </a:ext>
                  </a:extLst>
                </p:cNvPr>
                <p:cNvSpPr txBox="1"/>
                <p:nvPr/>
              </p:nvSpPr>
              <p:spPr>
                <a:xfrm>
                  <a:off x="5253143" y="4301215"/>
                  <a:ext cx="1161098"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Security Measure</a:t>
                  </a:r>
                </a:p>
              </p:txBody>
            </p:sp>
          </p:grpSp>
          <p:sp>
            <p:nvSpPr>
              <p:cNvPr id="36" name="TextBox 35">
                <a:extLst>
                  <a:ext uri="{FF2B5EF4-FFF2-40B4-BE49-F238E27FC236}">
                    <a16:creationId xmlns:a16="http://schemas.microsoft.com/office/drawing/2014/main" id="{7C3E0201-815B-49AA-9DDE-AC88C3887F17}"/>
                  </a:ext>
                </a:extLst>
              </p:cNvPr>
              <p:cNvSpPr txBox="1"/>
              <p:nvPr/>
            </p:nvSpPr>
            <p:spPr>
              <a:xfrm>
                <a:off x="329434" y="4497694"/>
                <a:ext cx="1461399" cy="83099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Software Quality</a:t>
                </a:r>
              </a:p>
            </p:txBody>
          </p:sp>
          <p:sp>
            <p:nvSpPr>
              <p:cNvPr id="4" name="Left Brace 3">
                <a:extLst>
                  <a:ext uri="{FF2B5EF4-FFF2-40B4-BE49-F238E27FC236}">
                    <a16:creationId xmlns:a16="http://schemas.microsoft.com/office/drawing/2014/main" id="{3440BF7B-73B7-4590-A2F7-35703D0856E5}"/>
                  </a:ext>
                </a:extLst>
              </p:cNvPr>
              <p:cNvSpPr/>
              <p:nvPr/>
            </p:nvSpPr>
            <p:spPr>
              <a:xfrm>
                <a:off x="1714498" y="3316322"/>
                <a:ext cx="444895" cy="319374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w="38100">
                    <a:solidFill>
                      <a:sysClr val="windowText" lastClr="000000"/>
                    </a:solidFill>
                  </a:ln>
                  <a:solidFill>
                    <a:prstClr val="black"/>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01BB898E-4EE9-42EC-BBE1-DD6501A986B5}"/>
                  </a:ext>
                </a:extLst>
              </p:cNvPr>
              <p:cNvGrpSpPr/>
              <p:nvPr/>
            </p:nvGrpSpPr>
            <p:grpSpPr>
              <a:xfrm>
                <a:off x="2338257" y="5016934"/>
                <a:ext cx="1150896" cy="1506816"/>
                <a:chOff x="2338257" y="5016934"/>
                <a:chExt cx="1150896" cy="1506816"/>
              </a:xfrm>
            </p:grpSpPr>
            <p:pic>
              <p:nvPicPr>
                <p:cNvPr id="42" name="Picture 41">
                  <a:extLst>
                    <a:ext uri="{FF2B5EF4-FFF2-40B4-BE49-F238E27FC236}">
                      <a16:creationId xmlns:a16="http://schemas.microsoft.com/office/drawing/2014/main" id="{31101699-3ED1-48FB-A2C7-8C52CD83CC97}"/>
                    </a:ext>
                  </a:extLst>
                </p:cNvPr>
                <p:cNvPicPr>
                  <a:picLocks noChangeAspect="1"/>
                </p:cNvPicPr>
                <p:nvPr/>
              </p:nvPicPr>
              <p:blipFill>
                <a:blip r:embed="rId7"/>
                <a:stretch>
                  <a:fillRect/>
                </a:stretch>
              </p:blipFill>
              <p:spPr>
                <a:xfrm>
                  <a:off x="2350578" y="5021828"/>
                  <a:ext cx="1133901" cy="1501922"/>
                </a:xfrm>
                <a:prstGeom prst="rect">
                  <a:avLst/>
                </a:prstGeom>
                <a:ln w="9525">
                  <a:solidFill>
                    <a:schemeClr val="tx1"/>
                  </a:solidFill>
                </a:ln>
                <a:effectLst>
                  <a:outerShdw blurRad="50800" dist="101600" dir="2700000" algn="tl" rotWithShape="0">
                    <a:prstClr val="black">
                      <a:alpha val="40000"/>
                    </a:prstClr>
                  </a:outerShdw>
                </a:effectLst>
              </p:spPr>
            </p:pic>
            <p:sp>
              <p:nvSpPr>
                <p:cNvPr id="62" name="TextBox 61">
                  <a:extLst>
                    <a:ext uri="{FF2B5EF4-FFF2-40B4-BE49-F238E27FC236}">
                      <a16:creationId xmlns:a16="http://schemas.microsoft.com/office/drawing/2014/main" id="{735E0283-6D41-4A81-A74B-B410FC7A485A}"/>
                    </a:ext>
                  </a:extLst>
                </p:cNvPr>
                <p:cNvSpPr txBox="1"/>
                <p:nvPr/>
              </p:nvSpPr>
              <p:spPr>
                <a:xfrm>
                  <a:off x="2338257" y="5854941"/>
                  <a:ext cx="1150896"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Protection Measure</a:t>
                  </a:r>
                </a:p>
              </p:txBody>
            </p:sp>
            <p:sp>
              <p:nvSpPr>
                <p:cNvPr id="16" name="Rectangle 15">
                  <a:extLst>
                    <a:ext uri="{FF2B5EF4-FFF2-40B4-BE49-F238E27FC236}">
                      <a16:creationId xmlns:a16="http://schemas.microsoft.com/office/drawing/2014/main" id="{291E6B1C-0EC2-4946-BE30-52C856AFB450}"/>
                    </a:ext>
                  </a:extLst>
                </p:cNvPr>
                <p:cNvSpPr/>
                <p:nvPr/>
              </p:nvSpPr>
              <p:spPr>
                <a:xfrm>
                  <a:off x="2343316" y="5016934"/>
                  <a:ext cx="1127865" cy="1501922"/>
                </a:xfrm>
                <a:prstGeom prst="rect">
                  <a:avLst/>
                </a:prstGeom>
                <a:solidFill>
                  <a:schemeClr val="bg1">
                    <a:lumMod val="75000"/>
                    <a:alpha val="3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9" name="Straight Arrow Connector 48">
                <a:extLst>
                  <a:ext uri="{FF2B5EF4-FFF2-40B4-BE49-F238E27FC236}">
                    <a16:creationId xmlns:a16="http://schemas.microsoft.com/office/drawing/2014/main" id="{E712052B-2046-46CC-AB51-BCDB809BA00B}"/>
                  </a:ext>
                </a:extLst>
              </p:cNvPr>
              <p:cNvCxnSpPr>
                <a:cxnSpLocks/>
                <a:endCxn id="46" idx="1"/>
              </p:cNvCxnSpPr>
              <p:nvPr/>
            </p:nvCxnSpPr>
            <p:spPr>
              <a:xfrm>
                <a:off x="4957800" y="3866192"/>
                <a:ext cx="2309841" cy="10822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994F58D-B7E1-4690-A158-04712893D806}"/>
                  </a:ext>
                </a:extLst>
              </p:cNvPr>
              <p:cNvCxnSpPr>
                <a:cxnSpLocks/>
                <a:stCxn id="35" idx="3"/>
                <a:endCxn id="46" idx="1"/>
              </p:cNvCxnSpPr>
              <p:nvPr/>
            </p:nvCxnSpPr>
            <p:spPr>
              <a:xfrm>
                <a:off x="6424750" y="4094409"/>
                <a:ext cx="842891" cy="8540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E62E443-5424-4AB5-BFF4-D030B40944AF}"/>
                  </a:ext>
                </a:extLst>
              </p:cNvPr>
              <p:cNvCxnSpPr>
                <a:cxnSpLocks/>
                <a:stCxn id="33" idx="3"/>
                <a:endCxn id="46" idx="1"/>
              </p:cNvCxnSpPr>
              <p:nvPr/>
            </p:nvCxnSpPr>
            <p:spPr>
              <a:xfrm flipV="1">
                <a:off x="6413091" y="4948438"/>
                <a:ext cx="854550" cy="8018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42482A5-A005-4A66-A239-40B817E6FBE2}"/>
                  </a:ext>
                </a:extLst>
              </p:cNvPr>
              <p:cNvCxnSpPr>
                <a:cxnSpLocks/>
                <a:endCxn id="46" idx="1"/>
              </p:cNvCxnSpPr>
              <p:nvPr/>
            </p:nvCxnSpPr>
            <p:spPr>
              <a:xfrm flipV="1">
                <a:off x="4957800" y="4948437"/>
                <a:ext cx="2309841" cy="11016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D1292A4-587A-4096-9910-44B3C1416A4C}"/>
                  </a:ext>
                </a:extLst>
              </p:cNvPr>
              <p:cNvGrpSpPr/>
              <p:nvPr/>
            </p:nvGrpSpPr>
            <p:grpSpPr>
              <a:xfrm>
                <a:off x="7209686" y="4197477"/>
                <a:ext cx="1277943" cy="1501922"/>
                <a:chOff x="7209686" y="4197477"/>
                <a:chExt cx="1277943" cy="1501922"/>
              </a:xfrm>
            </p:grpSpPr>
            <p:pic>
              <p:nvPicPr>
                <p:cNvPr id="46" name="Picture 45">
                  <a:extLst>
                    <a:ext uri="{FF2B5EF4-FFF2-40B4-BE49-F238E27FC236}">
                      <a16:creationId xmlns:a16="http://schemas.microsoft.com/office/drawing/2014/main" id="{6558816E-33D1-4D58-9538-1C2A58BD00A1}"/>
                    </a:ext>
                  </a:extLst>
                </p:cNvPr>
                <p:cNvPicPr>
                  <a:picLocks noChangeAspect="1"/>
                </p:cNvPicPr>
                <p:nvPr/>
              </p:nvPicPr>
              <p:blipFill>
                <a:blip r:embed="rId7"/>
                <a:stretch>
                  <a:fillRect/>
                </a:stretch>
              </p:blipFill>
              <p:spPr>
                <a:xfrm>
                  <a:off x="7267641" y="4197477"/>
                  <a:ext cx="1156732" cy="1501922"/>
                </a:xfrm>
                <a:prstGeom prst="rect">
                  <a:avLst/>
                </a:prstGeom>
                <a:ln w="9525">
                  <a:solidFill>
                    <a:schemeClr val="tx1"/>
                  </a:solidFill>
                </a:ln>
                <a:effectLst>
                  <a:outerShdw blurRad="50800" dist="101600" dir="2700000" algn="tl" rotWithShape="0">
                    <a:prstClr val="black">
                      <a:alpha val="40000"/>
                    </a:prstClr>
                  </a:outerShdw>
                </a:effectLst>
              </p:spPr>
            </p:pic>
            <p:sp>
              <p:nvSpPr>
                <p:cNvPr id="71" name="TextBox 70">
                  <a:extLst>
                    <a:ext uri="{FF2B5EF4-FFF2-40B4-BE49-F238E27FC236}">
                      <a16:creationId xmlns:a16="http://schemas.microsoft.com/office/drawing/2014/main" id="{96819F25-47B9-4F18-BB07-AD4BF78D09EE}"/>
                    </a:ext>
                  </a:extLst>
                </p:cNvPr>
                <p:cNvSpPr txBox="1"/>
                <p:nvPr/>
              </p:nvSpPr>
              <p:spPr>
                <a:xfrm>
                  <a:off x="7209686" y="4983067"/>
                  <a:ext cx="1277943"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Automated Source Code Quality Measures</a:t>
                  </a:r>
                </a:p>
              </p:txBody>
            </p:sp>
          </p:grpSp>
        </p:grpSp>
        <p:grpSp>
          <p:nvGrpSpPr>
            <p:cNvPr id="20" name="Group 19">
              <a:extLst>
                <a:ext uri="{FF2B5EF4-FFF2-40B4-BE49-F238E27FC236}">
                  <a16:creationId xmlns:a16="http://schemas.microsoft.com/office/drawing/2014/main" id="{7A35A53D-B98B-4994-9600-8AC55282E3C9}"/>
                </a:ext>
              </a:extLst>
            </p:cNvPr>
            <p:cNvGrpSpPr/>
            <p:nvPr/>
          </p:nvGrpSpPr>
          <p:grpSpPr>
            <a:xfrm>
              <a:off x="8345245" y="3866193"/>
              <a:ext cx="2764980" cy="2183906"/>
              <a:chOff x="8345245" y="3866193"/>
              <a:chExt cx="2764980" cy="2183906"/>
            </a:xfrm>
          </p:grpSpPr>
          <p:grpSp>
            <p:nvGrpSpPr>
              <p:cNvPr id="79" name="Group 78">
                <a:extLst>
                  <a:ext uri="{FF2B5EF4-FFF2-40B4-BE49-F238E27FC236}">
                    <a16:creationId xmlns:a16="http://schemas.microsoft.com/office/drawing/2014/main" id="{05FFB56B-6C6B-4646-876E-1389A9485FE5}"/>
                  </a:ext>
                </a:extLst>
              </p:cNvPr>
              <p:cNvGrpSpPr/>
              <p:nvPr/>
            </p:nvGrpSpPr>
            <p:grpSpPr>
              <a:xfrm>
                <a:off x="9523261" y="3866193"/>
                <a:ext cx="1586964" cy="2183906"/>
                <a:chOff x="9602388" y="3866193"/>
                <a:chExt cx="1586964" cy="2183906"/>
              </a:xfrm>
            </p:grpSpPr>
            <p:pic>
              <p:nvPicPr>
                <p:cNvPr id="45" name="Picture 44">
                  <a:extLst>
                    <a:ext uri="{FF2B5EF4-FFF2-40B4-BE49-F238E27FC236}">
                      <a16:creationId xmlns:a16="http://schemas.microsoft.com/office/drawing/2014/main" id="{48DC18D2-A552-4194-9E16-BB00712A8B01}"/>
                    </a:ext>
                  </a:extLst>
                </p:cNvPr>
                <p:cNvPicPr>
                  <a:picLocks noChangeAspect="1"/>
                </p:cNvPicPr>
                <p:nvPr/>
              </p:nvPicPr>
              <p:blipFill>
                <a:blip r:embed="rId8"/>
                <a:stretch>
                  <a:fillRect/>
                </a:stretch>
              </p:blipFill>
              <p:spPr>
                <a:xfrm>
                  <a:off x="9631626" y="3866193"/>
                  <a:ext cx="1543396" cy="2183906"/>
                </a:xfrm>
                <a:prstGeom prst="rect">
                  <a:avLst/>
                </a:prstGeom>
                <a:ln>
                  <a:solidFill>
                    <a:schemeClr val="tx1"/>
                  </a:solidFill>
                  <a:prstDash val="solid"/>
                  <a:extLst>
                    <a:ext uri="{C807C97D-BFC1-408E-A445-0C87EB9F89A2}">
                      <ask:lineSketchStyleProps xmlns:ask="http://schemas.microsoft.com/office/drawing/2018/sketchyshapes" xmlns="">
                        <ask:type>
                          <ask:lineSketchNone/>
                        </ask:type>
                      </ask:lineSketchStyleProps>
                    </a:ext>
                  </a:extLst>
                </a:ln>
                <a:effectLst>
                  <a:outerShdw blurRad="50800" dist="127000" dir="2700000" algn="tl" rotWithShape="0">
                    <a:prstClr val="black">
                      <a:alpha val="40000"/>
                    </a:prstClr>
                  </a:outerShdw>
                </a:effectLst>
              </p:spPr>
            </p:pic>
            <p:sp>
              <p:nvSpPr>
                <p:cNvPr id="58" name="TextBox 57">
                  <a:extLst>
                    <a:ext uri="{FF2B5EF4-FFF2-40B4-BE49-F238E27FC236}">
                      <a16:creationId xmlns:a16="http://schemas.microsoft.com/office/drawing/2014/main" id="{8EC3963E-6897-449C-9D1D-FB87DA7DD87B}"/>
                    </a:ext>
                  </a:extLst>
                </p:cNvPr>
                <p:cNvSpPr txBox="1"/>
                <p:nvPr/>
              </p:nvSpPr>
              <p:spPr>
                <a:xfrm>
                  <a:off x="9602388" y="4166624"/>
                  <a:ext cx="1586964" cy="153888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ISO/IEC 5055:2021</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Automated Source Code Quality Measures</a:t>
                  </a:r>
                </a:p>
              </p:txBody>
            </p:sp>
          </p:grpSp>
          <p:cxnSp>
            <p:nvCxnSpPr>
              <p:cNvPr id="24" name="Straight Arrow Connector 23">
                <a:extLst>
                  <a:ext uri="{FF2B5EF4-FFF2-40B4-BE49-F238E27FC236}">
                    <a16:creationId xmlns:a16="http://schemas.microsoft.com/office/drawing/2014/main" id="{324FB31F-F3F5-48E2-8B05-743B6824A285}"/>
                  </a:ext>
                </a:extLst>
              </p:cNvPr>
              <p:cNvCxnSpPr>
                <a:cxnSpLocks/>
                <a:stCxn id="46" idx="3"/>
                <a:endCxn id="58" idx="1"/>
              </p:cNvCxnSpPr>
              <p:nvPr/>
            </p:nvCxnSpPr>
            <p:spPr>
              <a:xfrm flipV="1">
                <a:off x="8345245" y="4936066"/>
                <a:ext cx="1178016" cy="123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 name="TextBox 8">
            <a:extLst>
              <a:ext uri="{FF2B5EF4-FFF2-40B4-BE49-F238E27FC236}">
                <a16:creationId xmlns:a16="http://schemas.microsoft.com/office/drawing/2014/main" id="{9972023F-2903-4760-BD51-EF0FF0CDD68D}"/>
              </a:ext>
            </a:extLst>
          </p:cNvPr>
          <p:cNvSpPr txBox="1"/>
          <p:nvPr/>
        </p:nvSpPr>
        <p:spPr>
          <a:xfrm>
            <a:off x="558995" y="1392468"/>
            <a:ext cx="7724606" cy="1754326"/>
          </a:xfrm>
          <a:prstGeom prst="rect">
            <a:avLst/>
          </a:prstGeom>
          <a:noFill/>
        </p:spPr>
        <p:txBody>
          <a:bodyPr wrap="square" rtlCol="0">
            <a:spAutoFit/>
          </a:bodyPr>
          <a:lstStyle/>
          <a:p>
            <a:r>
              <a:rPr lang="en-US" dirty="0"/>
              <a:t>CISQ was chartered to specify measures of software size and quality that can be automated from source code, and promote those measures through OMG and other international standards organizations</a:t>
            </a:r>
          </a:p>
          <a:p>
            <a:endParaRPr lang="en-US" dirty="0"/>
          </a:p>
          <a:p>
            <a:r>
              <a:rPr lang="en-US" dirty="0"/>
              <a:t>Automated Source Code Quality Measures are 100% based on CWEs at code level; detectable by AppSec tools</a:t>
            </a:r>
          </a:p>
        </p:txBody>
      </p:sp>
      <p:sp>
        <p:nvSpPr>
          <p:cNvPr id="10" name="TextBox 9">
            <a:extLst>
              <a:ext uri="{FF2B5EF4-FFF2-40B4-BE49-F238E27FC236}">
                <a16:creationId xmlns:a16="http://schemas.microsoft.com/office/drawing/2014/main" id="{B0010D9B-4668-4BE1-9E4D-1C510E951DCB}"/>
              </a:ext>
            </a:extLst>
          </p:cNvPr>
          <p:cNvSpPr txBox="1"/>
          <p:nvPr/>
        </p:nvSpPr>
        <p:spPr>
          <a:xfrm>
            <a:off x="8819986" y="1382194"/>
            <a:ext cx="3176778" cy="2308324"/>
          </a:xfrm>
          <a:prstGeom prst="rect">
            <a:avLst/>
          </a:prstGeom>
          <a:noFill/>
        </p:spPr>
        <p:txBody>
          <a:bodyPr wrap="square" rtlCol="0">
            <a:spAutoFit/>
          </a:bodyPr>
          <a:lstStyle/>
          <a:p>
            <a:r>
              <a:rPr lang="en-US" dirty="0"/>
              <a:t>To access and acquire a free copy of ISO/IEC 5055 on Automated Source Code Quality Measures, go to </a:t>
            </a:r>
            <a:r>
              <a:rPr lang="en-US" u="sng" dirty="0">
                <a:hlinkClick r:id="rId9"/>
              </a:rPr>
              <a:t>https://standards.iso.org/ittf/PubliclyAvailableStandards/index.html</a:t>
            </a:r>
            <a:endParaRPr lang="en-US" dirty="0"/>
          </a:p>
          <a:p>
            <a:r>
              <a:rPr lang="en-US" dirty="0"/>
              <a:t> </a:t>
            </a:r>
          </a:p>
        </p:txBody>
      </p:sp>
      <p:sp>
        <p:nvSpPr>
          <p:cNvPr id="11" name="TextBox 10">
            <a:extLst>
              <a:ext uri="{FF2B5EF4-FFF2-40B4-BE49-F238E27FC236}">
                <a16:creationId xmlns:a16="http://schemas.microsoft.com/office/drawing/2014/main" id="{1EECE856-A139-47C9-ACD6-371AE9715582}"/>
              </a:ext>
            </a:extLst>
          </p:cNvPr>
          <p:cNvSpPr txBox="1"/>
          <p:nvPr/>
        </p:nvSpPr>
        <p:spPr>
          <a:xfrm>
            <a:off x="9290755" y="6242756"/>
            <a:ext cx="2280649" cy="369332"/>
          </a:xfrm>
          <a:prstGeom prst="rect">
            <a:avLst/>
          </a:prstGeom>
          <a:noFill/>
        </p:spPr>
        <p:txBody>
          <a:bodyPr wrap="square" rtlCol="0">
            <a:spAutoFit/>
          </a:bodyPr>
          <a:lstStyle/>
          <a:p>
            <a:r>
              <a:rPr lang="en-US" dirty="0">
                <a:solidFill>
                  <a:srgbClr val="7030A0"/>
                </a:solidFill>
              </a:rPr>
              <a:t>Released April 2021</a:t>
            </a:r>
          </a:p>
        </p:txBody>
      </p:sp>
    </p:spTree>
    <p:extLst>
      <p:ext uri="{BB962C8B-B14F-4D97-AF65-F5344CB8AC3E}">
        <p14:creationId xmlns:p14="http://schemas.microsoft.com/office/powerpoint/2010/main" val="370072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1" y="68574"/>
            <a:ext cx="10972800" cy="630288"/>
          </a:xfrm>
        </p:spPr>
        <p:txBody>
          <a:bodyPr/>
          <a:lstStyle/>
          <a:p>
            <a:r>
              <a:rPr lang="en-US" dirty="0"/>
              <a:t>Exploits, weaknesses, vulnerabilities and exposures</a:t>
            </a:r>
          </a:p>
        </p:txBody>
      </p:sp>
      <p:sp>
        <p:nvSpPr>
          <p:cNvPr id="19" name="Content Placeholder 18"/>
          <p:cNvSpPr>
            <a:spLocks noGrp="1"/>
          </p:cNvSpPr>
          <p:nvPr>
            <p:ph idx="1"/>
          </p:nvPr>
        </p:nvSpPr>
        <p:spPr>
          <a:xfrm>
            <a:off x="644312" y="773386"/>
            <a:ext cx="4734845" cy="5611176"/>
          </a:xfrm>
        </p:spPr>
        <p:txBody>
          <a:bodyPr/>
          <a:lstStyle/>
          <a:p>
            <a:r>
              <a:rPr lang="en-US" dirty="0"/>
              <a:t>The existence of an exploit designed to take advantage of a </a:t>
            </a:r>
            <a:r>
              <a:rPr lang="en-US" dirty="0">
                <a:hlinkClick r:id="rId3"/>
              </a:rPr>
              <a:t>weakness</a:t>
            </a:r>
            <a:r>
              <a:rPr lang="en-US" dirty="0"/>
              <a:t> (or multiple weaknesses) and achieve a </a:t>
            </a:r>
            <a:r>
              <a:rPr lang="en-US" dirty="0">
                <a:hlinkClick r:id="rId3"/>
              </a:rPr>
              <a:t>negative technical impact</a:t>
            </a:r>
            <a:r>
              <a:rPr lang="en-US" dirty="0"/>
              <a:t> is what makes a weakness a </a:t>
            </a:r>
            <a:r>
              <a:rPr lang="en-US" dirty="0">
                <a:hlinkClick r:id="rId3"/>
              </a:rPr>
              <a:t>vulnerability</a:t>
            </a:r>
            <a:r>
              <a:rPr lang="en-US" dirty="0"/>
              <a:t>.</a:t>
            </a:r>
          </a:p>
          <a:p>
            <a:r>
              <a:rPr lang="en-US" sz="1400" b="1" dirty="0"/>
              <a:t>Weakness: </a:t>
            </a:r>
            <a:r>
              <a:rPr lang="en-US" sz="1400" dirty="0"/>
              <a:t>mistake or flaw condition in ICT/IoT architecture, design, code, or process that, if left unaddressed, could under the proper conditions contribute to a </a:t>
            </a:r>
            <a:r>
              <a:rPr lang="en-US" sz="1400" dirty="0">
                <a:hlinkClick r:id="rId3"/>
              </a:rPr>
              <a:t>cyber-enabled capability</a:t>
            </a:r>
            <a:r>
              <a:rPr lang="en-US" sz="1400" dirty="0"/>
              <a:t> being vulnerable to exploitation; represents potential source vectors for zero-day exploits—</a:t>
            </a:r>
            <a:r>
              <a:rPr lang="en-US" sz="1400" dirty="0">
                <a:hlinkClick r:id="rId4"/>
              </a:rPr>
              <a:t>Common Weakness Enumeration (CWE)</a:t>
            </a:r>
            <a:endParaRPr lang="en-US" sz="1400" dirty="0"/>
          </a:p>
          <a:p>
            <a:r>
              <a:rPr lang="en-US" sz="1400" b="1" dirty="0"/>
              <a:t>Vulnerability: </a:t>
            </a:r>
            <a:r>
              <a:rPr lang="en-US" sz="1400" dirty="0"/>
              <a:t>mistake in software that can be directly used by a hacker to gain access to a system or network</a:t>
            </a:r>
          </a:p>
          <a:p>
            <a:r>
              <a:rPr lang="en-US" sz="1400" b="1" dirty="0"/>
              <a:t>Exposure: </a:t>
            </a:r>
            <a:r>
              <a:rPr lang="en-US" sz="1400" dirty="0"/>
              <a:t>configuration issue or a mistake in logic that allows unauthorized access or exploitation—</a:t>
            </a:r>
            <a:r>
              <a:rPr lang="en-US" sz="1400" dirty="0">
                <a:hlinkClick r:id="rId5"/>
              </a:rPr>
              <a:t>Common Vulnerabilities and Exposures (CVE)</a:t>
            </a:r>
            <a:r>
              <a:rPr lang="en-US" sz="1400" dirty="0"/>
              <a:t> </a:t>
            </a:r>
          </a:p>
          <a:p>
            <a:r>
              <a:rPr lang="en-US" sz="1400" b="1" dirty="0"/>
              <a:t>Exploit: </a:t>
            </a:r>
            <a:r>
              <a:rPr lang="en-US" sz="1400" dirty="0"/>
              <a:t>action that takes advantage of weakness(es)  </a:t>
            </a:r>
            <a:br>
              <a:rPr lang="en-US" sz="1400" dirty="0"/>
            </a:br>
            <a:r>
              <a:rPr lang="en-US" sz="1400" dirty="0"/>
              <a:t>to achieve a </a:t>
            </a:r>
            <a:r>
              <a:rPr lang="en-US" sz="1400" dirty="0">
                <a:hlinkClick r:id="rId3"/>
              </a:rPr>
              <a:t>negative technical impact</a:t>
            </a:r>
            <a:r>
              <a:rPr lang="en-US" sz="1400" dirty="0"/>
              <a:t>—attack approaches from the set of known exploits are used in the </a:t>
            </a:r>
            <a:r>
              <a:rPr lang="en-US" sz="1400" dirty="0">
                <a:hlinkClick r:id="rId6"/>
              </a:rPr>
              <a:t>Common Attack Pattern Enumeration and Classification (CAPEC)</a:t>
            </a:r>
            <a:endParaRPr lang="en-US" sz="1400" dirty="0"/>
          </a:p>
        </p:txBody>
      </p:sp>
      <p:sp>
        <p:nvSpPr>
          <p:cNvPr id="7" name="Oval 6"/>
          <p:cNvSpPr/>
          <p:nvPr/>
        </p:nvSpPr>
        <p:spPr>
          <a:xfrm>
            <a:off x="5355460" y="708707"/>
            <a:ext cx="6286332" cy="5088911"/>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lIns="91391" tIns="45719" rIns="91391" bIns="45719"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 name="Oval 7"/>
          <p:cNvSpPr/>
          <p:nvPr/>
        </p:nvSpPr>
        <p:spPr>
          <a:xfrm>
            <a:off x="5412521" y="1200892"/>
            <a:ext cx="4460183" cy="4143375"/>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lIns="91391" tIns="45719" rIns="91391" bIns="45719"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 name="Oval 8"/>
          <p:cNvSpPr/>
          <p:nvPr/>
        </p:nvSpPr>
        <p:spPr>
          <a:xfrm rot="16200000">
            <a:off x="5558459" y="1035538"/>
            <a:ext cx="4143377" cy="4435249"/>
          </a:xfrm>
          <a:prstGeom prst="ellipse">
            <a:avLst/>
          </a:prstGeom>
          <a:no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91391" tIns="45719" rIns="91391" bIns="45719"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0" name="Rectangle 9"/>
          <p:cNvSpPr/>
          <p:nvPr/>
        </p:nvSpPr>
        <p:spPr>
          <a:xfrm>
            <a:off x="7420687" y="1248492"/>
            <a:ext cx="59740" cy="4010028"/>
          </a:xfrm>
          <a:prstGeom prst="rect">
            <a:avLst/>
          </a:prstGeom>
          <a:solidFill>
            <a:schemeClr val="accent1">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91391" tIns="45719" rIns="91391" bIns="45719"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xtBox 11"/>
          <p:cNvSpPr txBox="1"/>
          <p:nvPr/>
        </p:nvSpPr>
        <p:spPr>
          <a:xfrm>
            <a:off x="5674250" y="3269787"/>
            <a:ext cx="1640192" cy="1015661"/>
          </a:xfrm>
          <a:prstGeom prst="rect">
            <a:avLst/>
          </a:prstGeom>
          <a:noFill/>
        </p:spPr>
        <p:txBody>
          <a:bodyPr wrap="square" lIns="91391" tIns="45719" rIns="91391" bIns="45719"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CVEs</a:t>
            </a:r>
          </a:p>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rPr>
              <a:t>(reported, publicly known vulnerabilities and exposures)</a:t>
            </a:r>
          </a:p>
        </p:txBody>
      </p:sp>
      <p:sp>
        <p:nvSpPr>
          <p:cNvPr id="13" name="TextBox 12"/>
          <p:cNvSpPr txBox="1"/>
          <p:nvPr/>
        </p:nvSpPr>
        <p:spPr>
          <a:xfrm>
            <a:off x="6028951" y="1753800"/>
            <a:ext cx="2843212" cy="379654"/>
          </a:xfrm>
          <a:prstGeom prst="rect">
            <a:avLst/>
          </a:prstGeom>
          <a:noFill/>
        </p:spPr>
        <p:txBody>
          <a:bodyPr wrap="square" lIns="91391" tIns="45719" rIns="91391" bIns="45719"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a:ln>
                  <a:noFill/>
                </a:ln>
                <a:solidFill>
                  <a:srgbClr val="C00000"/>
                </a:solidFill>
                <a:effectLst/>
                <a:uLnTx/>
                <a:uFillTx/>
                <a:latin typeface="Arial" panose="020B0604020202020204" pitchFamily="34" charset="0"/>
                <a:ea typeface="+mn-ea"/>
                <a:cs typeface="+mn-cs"/>
              </a:rPr>
              <a:t>VULNERABILITIES</a:t>
            </a:r>
          </a:p>
        </p:txBody>
      </p:sp>
      <p:sp>
        <p:nvSpPr>
          <p:cNvPr id="14" name="TextBox 13"/>
          <p:cNvSpPr txBox="1"/>
          <p:nvPr/>
        </p:nvSpPr>
        <p:spPr>
          <a:xfrm>
            <a:off x="7610869" y="802311"/>
            <a:ext cx="2285997" cy="379654"/>
          </a:xfrm>
          <a:prstGeom prst="rect">
            <a:avLst/>
          </a:prstGeom>
          <a:noFill/>
        </p:spPr>
        <p:txBody>
          <a:bodyPr wrap="square" lIns="91391" tIns="45719" rIns="91391" bIns="45719"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a:ln>
                  <a:noFill/>
                </a:ln>
                <a:solidFill>
                  <a:srgbClr val="C00000"/>
                </a:solidFill>
                <a:effectLst/>
                <a:uLnTx/>
                <a:uFillTx/>
                <a:latin typeface="Arial" panose="020B0604020202020204" pitchFamily="34" charset="0"/>
                <a:ea typeface="+mn-ea"/>
                <a:cs typeface="+mn-cs"/>
              </a:rPr>
              <a:t>WEAKNESSES</a:t>
            </a:r>
          </a:p>
        </p:txBody>
      </p:sp>
      <p:sp>
        <p:nvSpPr>
          <p:cNvPr id="15" name="TextBox 14"/>
          <p:cNvSpPr txBox="1"/>
          <p:nvPr/>
        </p:nvSpPr>
        <p:spPr>
          <a:xfrm>
            <a:off x="9973465" y="2864486"/>
            <a:ext cx="2046944" cy="1384993"/>
          </a:xfrm>
          <a:prstGeom prst="rect">
            <a:avLst/>
          </a:prstGeom>
          <a:noFill/>
        </p:spPr>
        <p:txBody>
          <a:bodyPr wrap="square" lIns="91391" tIns="45719" rIns="91391" bIns="45719"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CWEs</a:t>
            </a:r>
          </a:p>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(characterized, discoverable,</a:t>
            </a:r>
            <a:r>
              <a:rPr kumimoji="0" lang="en-US" sz="12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 </a:t>
            </a:r>
            <a:br>
              <a:rPr kumimoji="0" lang="en-US" sz="12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b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possibly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exploitable weaknesses </a:t>
            </a:r>
            <a:b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b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with mitigations)</a:t>
            </a:r>
          </a:p>
        </p:txBody>
      </p:sp>
      <p:sp>
        <p:nvSpPr>
          <p:cNvPr id="16" name="TextBox 15"/>
          <p:cNvSpPr txBox="1"/>
          <p:nvPr/>
        </p:nvSpPr>
        <p:spPr>
          <a:xfrm>
            <a:off x="7586672" y="3191465"/>
            <a:ext cx="2117698" cy="1495792"/>
          </a:xfrm>
          <a:prstGeom prst="rect">
            <a:avLst/>
          </a:prstGeom>
          <a:noFill/>
        </p:spPr>
        <p:txBody>
          <a:bodyPr wrap="square" lIns="91391" tIns="45719" rIns="91391" bIns="45719" rtlCol="0">
            <a:spAutoFit/>
          </a:bodyPr>
          <a:lstStyle/>
          <a:p>
            <a:pPr marL="0" marR="0" lvl="0" indent="0" algn="l" defTabSz="1219110" rtl="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Zero-day vulnerabilities</a:t>
            </a:r>
          </a:p>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rPr>
              <a:t>(previously unmitigated weaknesses that are exploited with little or </a:t>
            </a:r>
            <a:b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rPr>
            </a:b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rPr>
              <a:t>no warning)</a:t>
            </a:r>
          </a:p>
        </p:txBody>
      </p:sp>
      <p:sp>
        <p:nvSpPr>
          <p:cNvPr id="17" name="TextBox 16"/>
          <p:cNvSpPr txBox="1"/>
          <p:nvPr/>
        </p:nvSpPr>
        <p:spPr>
          <a:xfrm>
            <a:off x="9876607" y="2076095"/>
            <a:ext cx="1387834" cy="461663"/>
          </a:xfrm>
          <a:prstGeom prst="rect">
            <a:avLst/>
          </a:prstGeom>
          <a:noFill/>
        </p:spPr>
        <p:txBody>
          <a:bodyPr wrap="square" lIns="91391" tIns="45719" rIns="91391" bIns="45719"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EECE1">
                    <a:lumMod val="50000"/>
                  </a:srgbClr>
                </a:solidFill>
                <a:effectLst/>
                <a:uLnTx/>
                <a:uFillTx/>
                <a:latin typeface="Arial" panose="020B0604020202020204" pitchFamily="34" charset="0"/>
                <a:ea typeface="+mn-ea"/>
                <a:cs typeface="+mn-cs"/>
              </a:rPr>
              <a:t>Uncharacterized Weaknesses</a:t>
            </a:r>
          </a:p>
        </p:txBody>
      </p:sp>
      <p:sp>
        <p:nvSpPr>
          <p:cNvPr id="18" name="TextBox 17"/>
          <p:cNvSpPr txBox="1"/>
          <p:nvPr/>
        </p:nvSpPr>
        <p:spPr>
          <a:xfrm>
            <a:off x="7593630" y="2426472"/>
            <a:ext cx="2367278" cy="369332"/>
          </a:xfrm>
          <a:prstGeom prst="rect">
            <a:avLst/>
          </a:prstGeom>
          <a:noFill/>
        </p:spPr>
        <p:txBody>
          <a:bodyPr wrap="square" lIns="91440" tIns="0" rIns="0" bIns="0"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EECE1">
                    <a:lumMod val="50000"/>
                  </a:srgbClr>
                </a:solidFill>
                <a:effectLst/>
                <a:uLnTx/>
                <a:uFillTx/>
                <a:latin typeface="Arial" panose="020B0604020202020204" pitchFamily="34" charset="0"/>
                <a:ea typeface="+mn-ea"/>
                <a:cs typeface="+mn-cs"/>
              </a:rPr>
              <a:t>Unreported/undiscovered vulnerabilities</a:t>
            </a:r>
          </a:p>
        </p:txBody>
      </p:sp>
      <p:sp>
        <p:nvSpPr>
          <p:cNvPr id="2" name="TextBox 1"/>
          <p:cNvSpPr txBox="1"/>
          <p:nvPr/>
        </p:nvSpPr>
        <p:spPr>
          <a:xfrm>
            <a:off x="10035231" y="-701083"/>
            <a:ext cx="184632" cy="379654"/>
          </a:xfrm>
          <a:prstGeom prst="rect">
            <a:avLst/>
          </a:prstGeom>
          <a:noFill/>
        </p:spPr>
        <p:txBody>
          <a:bodyPr wrap="none" lIns="91391" tIns="45719" rIns="91391" bIns="45719"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5251808" y="5861344"/>
            <a:ext cx="6517334" cy="523218"/>
          </a:xfrm>
          <a:prstGeom prst="rect">
            <a:avLst/>
          </a:prstGeom>
          <a:noFill/>
        </p:spPr>
        <p:txBody>
          <a:bodyPr wrap="square" lIns="91391" tIns="45719" rIns="91391" bIns="45719" rtlCol="0">
            <a:spAutoFit/>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B7D3C"/>
                </a:solidFill>
                <a:effectLst/>
                <a:uLnTx/>
                <a:uFillTx/>
                <a:latin typeface="Arial" panose="020B0604020202020204"/>
                <a:ea typeface="+mn-ea"/>
                <a:cs typeface="+mn-cs"/>
              </a:rPr>
              <a:t>Part of the ITU-T CYBEX 1500 series </a:t>
            </a:r>
            <a:br>
              <a:rPr kumimoji="0" lang="en-US" sz="1400" b="1" i="0" u="none" strike="noStrike" kern="0" cap="none" spc="0" normalizeH="0" baseline="0" noProof="0" dirty="0">
                <a:ln>
                  <a:noFill/>
                </a:ln>
                <a:solidFill>
                  <a:srgbClr val="3B7D3C"/>
                </a:solidFill>
                <a:effectLst/>
                <a:uLnTx/>
                <a:uFillTx/>
                <a:latin typeface="Arial" panose="020B0604020202020204"/>
                <a:ea typeface="+mn-ea"/>
                <a:cs typeface="+mn-cs"/>
              </a:rPr>
            </a:br>
            <a:r>
              <a:rPr kumimoji="0" lang="en-US" sz="1400" b="1" i="0" u="none" strike="noStrike" kern="0" cap="none" spc="0" normalizeH="0" baseline="0" noProof="0" dirty="0">
                <a:ln>
                  <a:noFill/>
                </a:ln>
                <a:solidFill>
                  <a:srgbClr val="3B7D3C"/>
                </a:solidFill>
                <a:effectLst/>
                <a:uLnTx/>
                <a:uFillTx/>
                <a:latin typeface="Arial" panose="020B0604020202020204"/>
                <a:ea typeface="+mn-ea"/>
                <a:cs typeface="+mn-cs"/>
              </a:rPr>
              <a:t>(CVE ITU-T X.1520, CWE ITU-T X.1524, CAPEC ITU-T X.1544) &amp; USG SCAP</a:t>
            </a:r>
          </a:p>
        </p:txBody>
      </p:sp>
      <p:sp>
        <p:nvSpPr>
          <p:cNvPr id="21" name="Left Arrow 20"/>
          <p:cNvSpPr/>
          <p:nvPr/>
        </p:nvSpPr>
        <p:spPr>
          <a:xfrm rot="20274930">
            <a:off x="10347946" y="776014"/>
            <a:ext cx="1728629" cy="1229938"/>
          </a:xfrm>
          <a:prstGeom prst="lef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Arial" panose="020B0604020202020204"/>
                <a:ea typeface="+mn-ea"/>
                <a:cs typeface="+mn-cs"/>
              </a:rPr>
              <a:t>EXPLOITS </a:t>
            </a:r>
            <a:r>
              <a:rPr kumimoji="0" lang="en-US" sz="1800" b="1" i="0" u="none" strike="noStrike" kern="0" cap="none" spc="0" normalizeH="0" baseline="0" noProof="0" dirty="0">
                <a:ln>
                  <a:noFill/>
                </a:ln>
                <a:solidFill>
                  <a:sysClr val="windowText" lastClr="000000"/>
                </a:solidFill>
                <a:effectLst/>
                <a:uLnTx/>
                <a:uFillTx/>
                <a:latin typeface="Arial" panose="020B0604020202020204"/>
                <a:ea typeface="+mn-ea"/>
                <a:cs typeface="+mn-cs"/>
              </a:rPr>
              <a:t>(CAPECs)</a:t>
            </a:r>
          </a:p>
        </p:txBody>
      </p:sp>
    </p:spTree>
    <p:extLst>
      <p:ext uri="{BB962C8B-B14F-4D97-AF65-F5344CB8AC3E}">
        <p14:creationId xmlns:p14="http://schemas.microsoft.com/office/powerpoint/2010/main" val="11319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12" y="260487"/>
            <a:ext cx="10972800" cy="829067"/>
          </a:xfrm>
        </p:spPr>
        <p:txBody>
          <a:bodyPr/>
          <a:lstStyle/>
          <a:p>
            <a:r>
              <a:rPr lang="en-US" dirty="0"/>
              <a:t>Prioritized CWE lists used by customers</a:t>
            </a:r>
          </a:p>
        </p:txBody>
      </p:sp>
      <p:sp>
        <p:nvSpPr>
          <p:cNvPr id="3" name="Content Placeholder 2"/>
          <p:cNvSpPr>
            <a:spLocks noGrp="1"/>
          </p:cNvSpPr>
          <p:nvPr>
            <p:ph idx="1"/>
          </p:nvPr>
        </p:nvSpPr>
        <p:spPr>
          <a:xfrm>
            <a:off x="564443" y="1178841"/>
            <a:ext cx="9474666" cy="3731825"/>
          </a:xfrm>
        </p:spPr>
        <p:txBody>
          <a:bodyPr>
            <a:noAutofit/>
          </a:bodyPr>
          <a:lstStyle/>
          <a:p>
            <a:pPr lvl="0">
              <a:buClr>
                <a:srgbClr val="000000"/>
              </a:buClr>
            </a:pPr>
            <a:r>
              <a:rPr lang="en-US" b="1" dirty="0">
                <a:solidFill>
                  <a:srgbClr val="000000"/>
                </a:solidFill>
                <a:hlinkClick r:id="rId3"/>
              </a:rPr>
              <a:t>CWE Top 25 </a:t>
            </a:r>
            <a:r>
              <a:rPr lang="en-US" dirty="0">
                <a:solidFill>
                  <a:srgbClr val="000000"/>
                </a:solidFill>
              </a:rPr>
              <a:t>— most commonly encountered cyber weakness (CWEs)</a:t>
            </a:r>
          </a:p>
          <a:p>
            <a:pPr marL="0" lvl="0" indent="0">
              <a:buClr>
                <a:srgbClr val="000000"/>
              </a:buClr>
              <a:buNone/>
            </a:pPr>
            <a:endParaRPr lang="en-US" b="1" dirty="0">
              <a:solidFill>
                <a:prstClr val="black"/>
              </a:solidFill>
            </a:endParaRPr>
          </a:p>
          <a:p>
            <a:pPr marL="0" lvl="0" indent="0">
              <a:buClr>
                <a:srgbClr val="000000"/>
              </a:buClr>
              <a:buNone/>
            </a:pPr>
            <a:endParaRPr lang="en-US" sz="100" b="1" dirty="0">
              <a:solidFill>
                <a:prstClr val="black"/>
              </a:solidFill>
            </a:endParaRPr>
          </a:p>
          <a:p>
            <a:pPr lvl="0"/>
            <a:r>
              <a:rPr lang="en-US" b="1" dirty="0">
                <a:solidFill>
                  <a:prstClr val="black"/>
                </a:solidFill>
                <a:hlinkClick r:id="rId4"/>
              </a:rPr>
              <a:t>OWASP Top 10 </a:t>
            </a:r>
            <a:r>
              <a:rPr lang="en-US" b="1" dirty="0">
                <a:solidFill>
                  <a:prstClr val="black"/>
                </a:solidFill>
              </a:rPr>
              <a:t> </a:t>
            </a:r>
            <a:r>
              <a:rPr lang="en-US" dirty="0">
                <a:solidFill>
                  <a:prstClr val="black"/>
                </a:solidFill>
              </a:rPr>
              <a:t>—most critical web application security risks – CWEs &amp; CVEs</a:t>
            </a:r>
          </a:p>
          <a:p>
            <a:pPr lvl="0"/>
            <a:r>
              <a:rPr lang="en-US" b="1" dirty="0">
                <a:solidFill>
                  <a:prstClr val="black"/>
                </a:solidFill>
                <a:hlinkClick r:id="rId5"/>
              </a:rPr>
              <a:t>OWASP </a:t>
            </a:r>
            <a:r>
              <a:rPr lang="en-US" b="1" dirty="0">
                <a:cs typeface="Times New Roman" panose="02020603050405020304" pitchFamily="18" charset="0"/>
                <a:hlinkClick r:id="rId5"/>
              </a:rPr>
              <a:t>Application Security</a:t>
            </a:r>
            <a:r>
              <a:rPr lang="en-US" b="1" dirty="0">
                <a:ea typeface="Calibri" panose="020F0502020204030204" pitchFamily="34" charset="0"/>
                <a:cs typeface="Times New Roman" panose="02020603050405020304" pitchFamily="18" charset="0"/>
                <a:hlinkClick r:id="rId5"/>
              </a:rPr>
              <a:t> Verification Std v4.0 </a:t>
            </a:r>
            <a:r>
              <a:rPr lang="en-US" dirty="0">
                <a:ea typeface="Calibri" panose="020F0502020204030204" pitchFamily="34" charset="0"/>
                <a:cs typeface="Times New Roman" panose="02020603050405020304" pitchFamily="18" charset="0"/>
              </a:rPr>
              <a:t>– 14 categories guide automated unit &amp; integration tests – verification checks with corresponding CWEs </a:t>
            </a:r>
          </a:p>
          <a:p>
            <a:pPr lvl="0"/>
            <a:endParaRPr lang="en-US" sz="2400" dirty="0"/>
          </a:p>
          <a:p>
            <a:r>
              <a:rPr lang="en-US" b="1" dirty="0"/>
              <a:t>Object Management Group CISQ </a:t>
            </a:r>
            <a:r>
              <a:rPr lang="en-US" dirty="0">
                <a:hlinkClick r:id="rId6"/>
              </a:rPr>
              <a:t>Automated Source Code Quality Measures </a:t>
            </a:r>
            <a:r>
              <a:rPr lang="en-US" dirty="0"/>
              <a:t>for technical debt &amp; structural quality (Performance Efficiency, Maintainability, </a:t>
            </a:r>
            <a:r>
              <a:rPr lang="en-US" dirty="0">
                <a:solidFill>
                  <a:srgbClr val="000000"/>
                </a:solidFill>
              </a:rPr>
              <a:t>Security, Reliability, </a:t>
            </a:r>
            <a:r>
              <a:rPr lang="en-US" dirty="0"/>
              <a:t>and </a:t>
            </a:r>
            <a:r>
              <a:rPr lang="en-US" dirty="0">
                <a:hlinkClick r:id="rId7"/>
              </a:rPr>
              <a:t>Data Protection</a:t>
            </a:r>
            <a:r>
              <a:rPr lang="en-US" dirty="0"/>
              <a:t>) – all based on CWEs</a:t>
            </a:r>
          </a:p>
        </p:txBody>
      </p:sp>
      <p:sp>
        <p:nvSpPr>
          <p:cNvPr id="11" name="TextBox 10"/>
          <p:cNvSpPr txBox="1"/>
          <p:nvPr/>
        </p:nvSpPr>
        <p:spPr>
          <a:xfrm>
            <a:off x="10397066" y="2618429"/>
            <a:ext cx="1556317"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  TOP 10 / </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ASVS v4.0</a:t>
            </a:r>
          </a:p>
        </p:txBody>
      </p:sp>
      <p:pic>
        <p:nvPicPr>
          <p:cNvPr id="7" name="Picture 6">
            <a:extLst>
              <a:ext uri="{FF2B5EF4-FFF2-40B4-BE49-F238E27FC236}">
                <a16:creationId xmlns:a16="http://schemas.microsoft.com/office/drawing/2014/main" id="{C82665E2-1105-E940-9080-081598C47378}"/>
              </a:ext>
            </a:extLst>
          </p:cNvPr>
          <p:cNvPicPr>
            <a:picLocks noChangeAspect="1"/>
          </p:cNvPicPr>
          <p:nvPr/>
        </p:nvPicPr>
        <p:blipFill>
          <a:blip r:embed="rId8"/>
          <a:stretch>
            <a:fillRect/>
          </a:stretch>
        </p:blipFill>
        <p:spPr>
          <a:xfrm>
            <a:off x="10130274" y="2006061"/>
            <a:ext cx="1732797" cy="647739"/>
          </a:xfrm>
          <a:prstGeom prst="rect">
            <a:avLst/>
          </a:prstGeom>
        </p:spPr>
      </p:pic>
      <p:pic>
        <p:nvPicPr>
          <p:cNvPr id="12" name="Content Placeholder 3">
            <a:extLst>
              <a:ext uri="{FF2B5EF4-FFF2-40B4-BE49-F238E27FC236}">
                <a16:creationId xmlns:a16="http://schemas.microsoft.com/office/drawing/2014/main" id="{56BEEF05-1C3D-4129-8390-63B7934664E6}"/>
              </a:ext>
            </a:extLst>
          </p:cNvPr>
          <p:cNvPicPr>
            <a:picLocks noChangeAspect="1"/>
          </p:cNvPicPr>
          <p:nvPr/>
        </p:nvPicPr>
        <p:blipFill rotWithShape="1">
          <a:blip r:embed="rId9"/>
          <a:srcRect t="3903" r="70820" b="81211"/>
          <a:stretch/>
        </p:blipFill>
        <p:spPr>
          <a:xfrm>
            <a:off x="10310046" y="3699384"/>
            <a:ext cx="1394979" cy="647739"/>
          </a:xfrm>
          <a:prstGeom prst="rect">
            <a:avLst/>
          </a:prstGeom>
          <a:ln>
            <a:solidFill>
              <a:schemeClr val="tx1"/>
            </a:solidFill>
          </a:ln>
        </p:spPr>
      </p:pic>
      <p:sp>
        <p:nvSpPr>
          <p:cNvPr id="13" name="TextBox 12">
            <a:extLst>
              <a:ext uri="{FF2B5EF4-FFF2-40B4-BE49-F238E27FC236}">
                <a16:creationId xmlns:a16="http://schemas.microsoft.com/office/drawing/2014/main" id="{317A069A-391A-4AAD-93F6-F8BEAE05E01C}"/>
              </a:ext>
            </a:extLst>
          </p:cNvPr>
          <p:cNvSpPr txBox="1"/>
          <p:nvPr/>
        </p:nvSpPr>
        <p:spPr>
          <a:xfrm>
            <a:off x="9878877" y="4347863"/>
            <a:ext cx="225103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Structural Quality Technical Debt</a:t>
            </a:r>
          </a:p>
        </p:txBody>
      </p:sp>
      <p:sp>
        <p:nvSpPr>
          <p:cNvPr id="14" name="Content Placeholder 2">
            <a:extLst>
              <a:ext uri="{FF2B5EF4-FFF2-40B4-BE49-F238E27FC236}">
                <a16:creationId xmlns:a16="http://schemas.microsoft.com/office/drawing/2014/main" id="{50582969-67C7-4E3D-83BC-E63B1483CD17}"/>
              </a:ext>
            </a:extLst>
          </p:cNvPr>
          <p:cNvSpPr txBox="1">
            <a:spLocks/>
          </p:cNvSpPr>
          <p:nvPr/>
        </p:nvSpPr>
        <p:spPr>
          <a:xfrm>
            <a:off x="495156" y="5680720"/>
            <a:ext cx="10972800" cy="814618"/>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kern="1200">
                <a:solidFill>
                  <a:schemeClr val="tx1"/>
                </a:solidFill>
                <a:latin typeface="+mn-lt"/>
                <a:ea typeface="+mn-ea"/>
                <a:cs typeface="+mn-cs"/>
              </a:defRPr>
            </a:lvl4pPr>
            <a:lvl5pPr marL="1261872" indent="-164592"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164592" marR="0" lvl="0" indent="-164592"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Common Weakness Scoring System (</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hlinkClick r:id="rId10"/>
              </a:rPr>
              <a:t>CWSS</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a:t>
            </a: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164592" marR="0" lvl="0" indent="-164592"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Common Weakness Risk Analysis Framework (</a:t>
            </a: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hlinkClick r:id="rId11"/>
              </a:rPr>
              <a:t>CWRAF</a:t>
            </a: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Title 1">
            <a:extLst>
              <a:ext uri="{FF2B5EF4-FFF2-40B4-BE49-F238E27FC236}">
                <a16:creationId xmlns:a16="http://schemas.microsoft.com/office/drawing/2014/main" id="{E9EB4BE8-E64D-4569-8A11-7EAAFD405DCB}"/>
              </a:ext>
            </a:extLst>
          </p:cNvPr>
          <p:cNvSpPr txBox="1">
            <a:spLocks/>
          </p:cNvSpPr>
          <p:nvPr/>
        </p:nvSpPr>
        <p:spPr>
          <a:xfrm>
            <a:off x="505105" y="4817359"/>
            <a:ext cx="11199920" cy="11430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a:solidFill>
                  <a:srgbClr val="000000"/>
                </a:solidFill>
                <a:latin typeface="Arial" panose="020B0604020202020204"/>
              </a:rPr>
              <a:t>Common Weakness</a:t>
            </a:r>
            <a:r>
              <a:rPr kumimoji="0" lang="en-US" sz="2800" b="1" i="0" u="none" strike="noStrike" kern="1200" cap="none" spc="0" normalizeH="0" baseline="0" noProof="0" dirty="0">
                <a:ln>
                  <a:noFill/>
                </a:ln>
                <a:solidFill>
                  <a:srgbClr val="000000"/>
                </a:solidFill>
                <a:effectLst/>
                <a:uLnTx/>
                <a:uFillTx/>
                <a:latin typeface="Arial" panose="020B0604020202020204"/>
                <a:ea typeface="+mj-ea"/>
                <a:cs typeface="+mj-cs"/>
              </a:rPr>
              <a:t> scoring system &amp; risk analysis framework </a:t>
            </a:r>
          </a:p>
        </p:txBody>
      </p:sp>
      <p:pic>
        <p:nvPicPr>
          <p:cNvPr id="10" name="Picture 9">
            <a:extLst>
              <a:ext uri="{FF2B5EF4-FFF2-40B4-BE49-F238E27FC236}">
                <a16:creationId xmlns:a16="http://schemas.microsoft.com/office/drawing/2014/main" id="{84D8C5A4-192E-499E-B178-9B19770CB32A}"/>
              </a:ext>
            </a:extLst>
          </p:cNvPr>
          <p:cNvPicPr>
            <a:picLocks noChangeAspect="1"/>
          </p:cNvPicPr>
          <p:nvPr/>
        </p:nvPicPr>
        <p:blipFill>
          <a:blip r:embed="rId12"/>
          <a:stretch>
            <a:fillRect/>
          </a:stretch>
        </p:blipFill>
        <p:spPr>
          <a:xfrm>
            <a:off x="10310046" y="1088944"/>
            <a:ext cx="1553025" cy="713308"/>
          </a:xfrm>
          <a:prstGeom prst="rect">
            <a:avLst/>
          </a:prstGeom>
        </p:spPr>
      </p:pic>
      <p:sp>
        <p:nvSpPr>
          <p:cNvPr id="16" name="TextBox 15">
            <a:extLst>
              <a:ext uri="{FF2B5EF4-FFF2-40B4-BE49-F238E27FC236}">
                <a16:creationId xmlns:a16="http://schemas.microsoft.com/office/drawing/2014/main" id="{4AF0183B-A778-4553-9F50-D793A983CC5B}"/>
              </a:ext>
            </a:extLst>
          </p:cNvPr>
          <p:cNvSpPr txBox="1"/>
          <p:nvPr/>
        </p:nvSpPr>
        <p:spPr>
          <a:xfrm>
            <a:off x="7930279" y="5687243"/>
            <a:ext cx="345731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enable users to create      their own custom Top-N lists</a:t>
            </a:r>
          </a:p>
        </p:txBody>
      </p:sp>
      <p:sp>
        <p:nvSpPr>
          <p:cNvPr id="17" name="Right Brace 16">
            <a:extLst>
              <a:ext uri="{FF2B5EF4-FFF2-40B4-BE49-F238E27FC236}">
                <a16:creationId xmlns:a16="http://schemas.microsoft.com/office/drawing/2014/main" id="{6D4E8F0C-6CAB-43F2-8FC2-22121704C35D}"/>
              </a:ext>
            </a:extLst>
          </p:cNvPr>
          <p:cNvSpPr/>
          <p:nvPr/>
        </p:nvSpPr>
        <p:spPr>
          <a:xfrm>
            <a:off x="7606990" y="5709821"/>
            <a:ext cx="228064" cy="707886"/>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914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
                                        <p:tgtEl>
                                          <p:spTgt spid="11"/>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6328" y="121016"/>
            <a:ext cx="98223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Automated Source Code Quality Standards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7" name="TextBox 6"/>
          <p:cNvSpPr txBox="1"/>
          <p:nvPr/>
        </p:nvSpPr>
        <p:spPr>
          <a:xfrm>
            <a:off x="522532" y="5691537"/>
            <a:ext cx="4310776"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Standards are available for free download at:</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3"/>
              </a:rPr>
              <a:t>www.omg.org/spec</a:t>
            </a: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www.it-cisq.org/standards</a:t>
            </a:r>
            <a:r>
              <a:rPr lang="en-US" sz="1600" dirty="0">
                <a:latin typeface="Arial" panose="020B0604020202020204" pitchFamily="34" charset="0"/>
                <a:cs typeface="Arial" panose="020B0604020202020204" pitchFamily="34" charset="0"/>
              </a:rPr>
              <a:t> </a:t>
            </a:r>
          </a:p>
        </p:txBody>
      </p:sp>
      <p:graphicFrame>
        <p:nvGraphicFramePr>
          <p:cNvPr id="9" name="Table 8"/>
          <p:cNvGraphicFramePr>
            <a:graphicFrameLocks noGrp="1"/>
          </p:cNvGraphicFramePr>
          <p:nvPr>
            <p:extLst>
              <p:ext uri="{D42A27DB-BD31-4B8C-83A1-F6EECF244321}">
                <p14:modId xmlns:p14="http://schemas.microsoft.com/office/powerpoint/2010/main" val="4035691109"/>
              </p:ext>
            </p:extLst>
          </p:nvPr>
        </p:nvGraphicFramePr>
        <p:xfrm>
          <a:off x="525907" y="1098727"/>
          <a:ext cx="10597018" cy="3048000"/>
        </p:xfrm>
        <a:graphic>
          <a:graphicData uri="http://schemas.openxmlformats.org/drawingml/2006/table">
            <a:tbl>
              <a:tblPr firstRow="1" bandRow="1">
                <a:tableStyleId>{5C22544A-7EE6-4342-B048-85BDC9FD1C3A}</a:tableStyleId>
              </a:tblPr>
              <a:tblGrid>
                <a:gridCol w="3336319">
                  <a:extLst>
                    <a:ext uri="{9D8B030D-6E8A-4147-A177-3AD203B41FA5}">
                      <a16:colId xmlns:a16="http://schemas.microsoft.com/office/drawing/2014/main" val="20000"/>
                    </a:ext>
                  </a:extLst>
                </a:gridCol>
                <a:gridCol w="7260699">
                  <a:extLst>
                    <a:ext uri="{9D8B030D-6E8A-4147-A177-3AD203B41FA5}">
                      <a16:colId xmlns:a16="http://schemas.microsoft.com/office/drawing/2014/main" val="20001"/>
                    </a:ext>
                  </a:extLst>
                </a:gridCol>
              </a:tblGrid>
              <a:tr h="200409">
                <a:tc>
                  <a:txBody>
                    <a:bodyPr/>
                    <a:lstStyle/>
                    <a:p>
                      <a:endParaRPr lang="en-US" sz="1000"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3"/>
                  </a:ext>
                </a:extLst>
              </a:tr>
              <a:tr h="402897">
                <a:tc>
                  <a:txBody>
                    <a:bodyPr/>
                    <a:lstStyle/>
                    <a:p>
                      <a:r>
                        <a:rPr lang="en-US" sz="2000" b="1" dirty="0">
                          <a:solidFill>
                            <a:schemeClr val="tx1"/>
                          </a:solidFill>
                          <a:latin typeface="Arial" panose="020B0604020202020204" pitchFamily="34" charset="0"/>
                          <a:cs typeface="Arial" panose="020B0604020202020204" pitchFamily="34" charset="0"/>
                        </a:rPr>
                        <a:t>Security</a:t>
                      </a:r>
                    </a:p>
                  </a:txBody>
                  <a:tcPr>
                    <a:noFill/>
                  </a:tcPr>
                </a:tc>
                <a:tc>
                  <a:txBody>
                    <a:bodyPr/>
                    <a:lstStyle/>
                    <a:p>
                      <a:r>
                        <a:rPr lang="en-US" sz="1600" dirty="0">
                          <a:latin typeface="Arial" panose="020B0604020202020204" pitchFamily="34" charset="0"/>
                          <a:cs typeface="Arial" panose="020B0604020202020204" pitchFamily="34" charset="0"/>
                        </a:rPr>
                        <a:t>Measures 74 CWEs in source code representing the most exploited security weaknesses in software including the CWE/Sans Institute Top 25 Most Dangerous Security Errors and OWASP Top 10</a:t>
                      </a:r>
                      <a:endParaRPr lang="en-US" sz="16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5"/>
                  </a:ext>
                </a:extLst>
              </a:tr>
              <a:tr h="377071">
                <a:tc>
                  <a:txBody>
                    <a:bodyPr/>
                    <a:lstStyle/>
                    <a:p>
                      <a:r>
                        <a:rPr lang="en-US" sz="2000" b="1" dirty="0">
                          <a:solidFill>
                            <a:schemeClr val="tx1"/>
                          </a:solidFill>
                          <a:latin typeface="Arial" panose="020B0604020202020204" pitchFamily="34" charset="0"/>
                          <a:cs typeface="Arial" panose="020B0604020202020204" pitchFamily="34" charset="0"/>
                        </a:rPr>
                        <a:t>Reliability</a:t>
                      </a:r>
                    </a:p>
                  </a:txBody>
                  <a:tcPr>
                    <a:noFill/>
                  </a:tcPr>
                </a:tc>
                <a:tc>
                  <a:txBody>
                    <a:bodyPr/>
                    <a:lstStyle/>
                    <a:p>
                      <a:r>
                        <a:rPr lang="en-US" sz="1600" dirty="0">
                          <a:latin typeface="Arial" panose="020B0604020202020204" pitchFamily="34" charset="0"/>
                          <a:cs typeface="Arial" panose="020B0604020202020204" pitchFamily="34" charset="0"/>
                        </a:rPr>
                        <a:t>Measures 74 CWEs in source code impacting the availability, fault tolerance, and recoverability of software</a:t>
                      </a:r>
                      <a:endParaRPr lang="en-US" sz="16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6"/>
                  </a:ext>
                </a:extLst>
              </a:tr>
              <a:tr h="377071">
                <a:tc>
                  <a:txBody>
                    <a:bodyPr/>
                    <a:lstStyle/>
                    <a:p>
                      <a:r>
                        <a:rPr lang="en-US" sz="2000" b="1" dirty="0">
                          <a:solidFill>
                            <a:schemeClr val="tx1"/>
                          </a:solidFill>
                          <a:latin typeface="Arial" panose="020B0604020202020204" pitchFamily="34" charset="0"/>
                          <a:cs typeface="Arial" panose="020B0604020202020204" pitchFamily="34" charset="0"/>
                        </a:rPr>
                        <a:t>Performance</a:t>
                      </a:r>
                      <a:r>
                        <a:rPr lang="en-US" sz="2000" b="1" baseline="0" dirty="0">
                          <a:solidFill>
                            <a:schemeClr val="tx1"/>
                          </a:solidFill>
                          <a:latin typeface="Arial" panose="020B0604020202020204" pitchFamily="34" charset="0"/>
                          <a:cs typeface="Arial" panose="020B0604020202020204" pitchFamily="34" charset="0"/>
                        </a:rPr>
                        <a:t> Efficiency</a:t>
                      </a:r>
                      <a:endParaRPr lang="en-US" sz="2000"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600" dirty="0">
                          <a:latin typeface="Arial" panose="020B0604020202020204" pitchFamily="34" charset="0"/>
                          <a:cs typeface="Arial" panose="020B0604020202020204" pitchFamily="34" charset="0"/>
                        </a:rPr>
                        <a:t>Measures 18 CWEs in source code impacting response time and utilization of processor, memory, and other resources</a:t>
                      </a:r>
                      <a:endParaRPr lang="en-US" sz="16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7"/>
                  </a:ext>
                </a:extLst>
              </a:tr>
              <a:tr h="377071">
                <a:tc>
                  <a:txBody>
                    <a:bodyPr/>
                    <a:lstStyle/>
                    <a:p>
                      <a:r>
                        <a:rPr lang="en-US" sz="2000" b="1" dirty="0">
                          <a:solidFill>
                            <a:schemeClr val="tx1"/>
                          </a:solidFill>
                          <a:latin typeface="Arial" panose="020B0604020202020204" pitchFamily="34" charset="0"/>
                          <a:cs typeface="Arial" panose="020B0604020202020204" pitchFamily="34" charset="0"/>
                        </a:rPr>
                        <a:t>Maintainability</a:t>
                      </a:r>
                    </a:p>
                  </a:txBody>
                  <a:tcPr>
                    <a:noFill/>
                  </a:tcPr>
                </a:tc>
                <a:tc>
                  <a:txBody>
                    <a:bodyPr/>
                    <a:lstStyle/>
                    <a:p>
                      <a:r>
                        <a:rPr lang="en-US" sz="1600" dirty="0">
                          <a:latin typeface="Arial" panose="020B0604020202020204" pitchFamily="34" charset="0"/>
                          <a:cs typeface="Arial" panose="020B0604020202020204" pitchFamily="34" charset="0"/>
                        </a:rPr>
                        <a:t>Measures 29 CWEs in source code impacting the comprehensibility, changeability, testability, and scalability of software</a:t>
                      </a:r>
                      <a:endParaRPr lang="en-US" sz="16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8"/>
                  </a:ext>
                </a:extLst>
              </a:tr>
              <a:tr h="163764">
                <a:tc>
                  <a:txBody>
                    <a:bodyPr/>
                    <a:lstStyle/>
                    <a:p>
                      <a:endParaRPr lang="en-US" sz="1000"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n-US" sz="10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9"/>
                  </a:ext>
                </a:extLst>
              </a:tr>
            </a:tbl>
          </a:graphicData>
        </a:graphic>
      </p:graphicFrame>
      <p:sp>
        <p:nvSpPr>
          <p:cNvPr id="6" name="Rectangle 5"/>
          <p:cNvSpPr/>
          <p:nvPr/>
        </p:nvSpPr>
        <p:spPr>
          <a:xfrm>
            <a:off x="522532" y="4815600"/>
            <a:ext cx="4275245"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Use standards as requirements for delivering quality software free from critical weaknesses in code and architecture.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187" y="5574875"/>
            <a:ext cx="1479368" cy="81328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6040" y="4760889"/>
            <a:ext cx="2033662" cy="83786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57786419"/>
              </p:ext>
            </p:extLst>
          </p:nvPr>
        </p:nvGraphicFramePr>
        <p:xfrm>
          <a:off x="522533" y="3948610"/>
          <a:ext cx="10922878" cy="579120"/>
        </p:xfrm>
        <a:graphic>
          <a:graphicData uri="http://schemas.openxmlformats.org/drawingml/2006/table">
            <a:tbl>
              <a:tblPr firstRow="1" bandRow="1">
                <a:tableStyleId>{5C22544A-7EE6-4342-B048-85BDC9FD1C3A}</a:tableStyleId>
              </a:tblPr>
              <a:tblGrid>
                <a:gridCol w="3299453">
                  <a:extLst>
                    <a:ext uri="{9D8B030D-6E8A-4147-A177-3AD203B41FA5}">
                      <a16:colId xmlns:a16="http://schemas.microsoft.com/office/drawing/2014/main" val="20000"/>
                    </a:ext>
                  </a:extLst>
                </a:gridCol>
                <a:gridCol w="7623425">
                  <a:extLst>
                    <a:ext uri="{9D8B030D-6E8A-4147-A177-3AD203B41FA5}">
                      <a16:colId xmlns:a16="http://schemas.microsoft.com/office/drawing/2014/main" val="20001"/>
                    </a:ext>
                  </a:extLst>
                </a:gridCol>
              </a:tblGrid>
              <a:tr h="370840">
                <a:tc>
                  <a:txBody>
                    <a:bodyPr/>
                    <a:lstStyle/>
                    <a:p>
                      <a:r>
                        <a:rPr lang="en-US" sz="2000" dirty="0">
                          <a:solidFill>
                            <a:srgbClr val="7030A0"/>
                          </a:solidFill>
                          <a:latin typeface="Arial" panose="020B0604020202020204" pitchFamily="34" charset="0"/>
                          <a:cs typeface="Arial" panose="020B0604020202020204" pitchFamily="34" charset="0"/>
                        </a:rPr>
                        <a:t>Data Protection</a:t>
                      </a:r>
                    </a:p>
                  </a:txBody>
                  <a:tcPr>
                    <a:noFill/>
                  </a:tcPr>
                </a:tc>
                <a:tc>
                  <a:txBody>
                    <a:bodyPr/>
                    <a:lstStyle/>
                    <a:p>
                      <a:r>
                        <a:rPr lang="en-US" sz="1600" b="0" dirty="0">
                          <a:solidFill>
                            <a:srgbClr val="7030A0"/>
                          </a:solidFill>
                          <a:latin typeface="Arial" panose="020B0604020202020204" pitchFamily="34" charset="0"/>
                          <a:cs typeface="Arial" panose="020B0604020202020204" pitchFamily="34" charset="0"/>
                        </a:rPr>
                        <a:t>Measures 89</a:t>
                      </a:r>
                      <a:r>
                        <a:rPr lang="en-US" sz="1600" b="0" baseline="0" dirty="0">
                          <a:solidFill>
                            <a:srgbClr val="7030A0"/>
                          </a:solidFill>
                          <a:latin typeface="Arial" panose="020B0604020202020204" pitchFamily="34" charset="0"/>
                          <a:cs typeface="Arial" panose="020B0604020202020204" pitchFamily="34" charset="0"/>
                        </a:rPr>
                        <a:t> CWEs in source code impacting data leakage or data corruption             (potential vectors that could enable unauthorized reading or modification of data) </a:t>
                      </a:r>
                      <a:endParaRPr lang="en-US" sz="1600" b="0" dirty="0">
                        <a:solidFill>
                          <a:srgbClr val="7030A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sp>
        <p:nvSpPr>
          <p:cNvPr id="8" name="TextBox 7">
            <a:extLst>
              <a:ext uri="{FF2B5EF4-FFF2-40B4-BE49-F238E27FC236}">
                <a16:creationId xmlns:a16="http://schemas.microsoft.com/office/drawing/2014/main" id="{F81C67DC-39E5-40FE-A478-F1EF9BB56DE8}"/>
              </a:ext>
            </a:extLst>
          </p:cNvPr>
          <p:cNvSpPr txBox="1"/>
          <p:nvPr/>
        </p:nvSpPr>
        <p:spPr>
          <a:xfrm>
            <a:off x="7112001" y="4872839"/>
            <a:ext cx="4833465" cy="1200329"/>
          </a:xfrm>
          <a:prstGeom prst="rect">
            <a:avLst/>
          </a:prstGeom>
          <a:noFill/>
        </p:spPr>
        <p:txBody>
          <a:bodyPr wrap="square" rtlCol="0">
            <a:spAutoFit/>
          </a:bodyPr>
          <a:lstStyle/>
          <a:p>
            <a:r>
              <a:rPr lang="en-US" dirty="0">
                <a:solidFill>
                  <a:srgbClr val="7030A0"/>
                </a:solidFill>
                <a:latin typeface="Calibri" panose="020F0502020204030204" pitchFamily="34" charset="0"/>
                <a:ea typeface="Times New Roman" panose="02020603050405020304" pitchFamily="18" charset="0"/>
              </a:rPr>
              <a:t>CISQ’s Automated Source Code Data Protection Measure</a:t>
            </a:r>
            <a:r>
              <a:rPr lang="en-US" dirty="0">
                <a:latin typeface="Calibri" panose="020F0502020204030204" pitchFamily="34" charset="0"/>
                <a:ea typeface="Times New Roman" panose="02020603050405020304" pitchFamily="18" charset="0"/>
              </a:rPr>
              <a:t> </a:t>
            </a:r>
            <a:r>
              <a:rPr lang="en-US" dirty="0">
                <a:solidFill>
                  <a:srgbClr val="7030A0"/>
                </a:solidFill>
                <a:latin typeface="Calibri" panose="020F0502020204030204" pitchFamily="34" charset="0"/>
                <a:ea typeface="Times New Roman" panose="02020603050405020304" pitchFamily="18" charset="0"/>
              </a:rPr>
              <a:t>(currently available in the </a:t>
            </a:r>
            <a:r>
              <a:rPr lang="en-US" u="sng" dirty="0">
                <a:solidFill>
                  <a:srgbClr val="0000FF"/>
                </a:solidFill>
                <a:latin typeface="Calibri" panose="020F0502020204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CWE VIEW 1340: CISQ Data Protection Measures</a:t>
            </a:r>
            <a:r>
              <a:rPr lang="en-US" dirty="0">
                <a:latin typeface="Calibri" panose="020F0502020204030204" pitchFamily="34" charset="0"/>
                <a:ea typeface="Times New Roman" panose="02020603050405020304" pitchFamily="18" charset="0"/>
              </a:rPr>
              <a:t>) </a:t>
            </a:r>
            <a:r>
              <a:rPr lang="en-US" dirty="0">
                <a:solidFill>
                  <a:srgbClr val="7030A0"/>
                </a:solidFill>
                <a:latin typeface="Calibri" panose="020F0502020204030204" pitchFamily="34" charset="0"/>
                <a:ea typeface="Times New Roman" panose="02020603050405020304" pitchFamily="18" charset="0"/>
              </a:rPr>
              <a:t>has been added to CISQ’s ASCQM </a:t>
            </a:r>
            <a:endParaRPr lang="en-US" dirty="0">
              <a:solidFill>
                <a:srgbClr val="7030A0"/>
              </a:solidFill>
            </a:endParaRPr>
          </a:p>
        </p:txBody>
      </p:sp>
    </p:spTree>
    <p:extLst>
      <p:ext uri="{BB962C8B-B14F-4D97-AF65-F5344CB8AC3E}">
        <p14:creationId xmlns:p14="http://schemas.microsoft.com/office/powerpoint/2010/main" val="35268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SYNOPSYS-SHAPE" val="Y"/>
</p:tagLst>
</file>

<file path=ppt/tags/tag10.xml><?xml version="1.0" encoding="utf-8"?>
<p:tagLst xmlns:a="http://schemas.openxmlformats.org/drawingml/2006/main" xmlns:r="http://schemas.openxmlformats.org/officeDocument/2006/relationships" xmlns:p="http://schemas.openxmlformats.org/presentationml/2006/main">
  <p:tag name="SYNOPSYS-SHAPE" val="Y"/>
</p:tagLst>
</file>

<file path=ppt/tags/tag100.xml><?xml version="1.0" encoding="utf-8"?>
<p:tagLst xmlns:a="http://schemas.openxmlformats.org/drawingml/2006/main" xmlns:r="http://schemas.openxmlformats.org/officeDocument/2006/relationships" xmlns:p="http://schemas.openxmlformats.org/presentationml/2006/main">
  <p:tag name="SYNOPSYS-SHAPE" val="Y"/>
</p:tagLst>
</file>

<file path=ppt/tags/tag101.xml><?xml version="1.0" encoding="utf-8"?>
<p:tagLst xmlns:a="http://schemas.openxmlformats.org/drawingml/2006/main" xmlns:r="http://schemas.openxmlformats.org/officeDocument/2006/relationships" xmlns:p="http://schemas.openxmlformats.org/presentationml/2006/main">
  <p:tag name="SYNOPSYS-SHAPE" val="Y"/>
</p:tagLst>
</file>

<file path=ppt/tags/tag102.xml><?xml version="1.0" encoding="utf-8"?>
<p:tagLst xmlns:a="http://schemas.openxmlformats.org/drawingml/2006/main" xmlns:r="http://schemas.openxmlformats.org/officeDocument/2006/relationships" xmlns:p="http://schemas.openxmlformats.org/presentationml/2006/main">
  <p:tag name="SYNOPSYS-SHAPE" val="Y"/>
</p:tagLst>
</file>

<file path=ppt/tags/tag103.xml><?xml version="1.0" encoding="utf-8"?>
<p:tagLst xmlns:a="http://schemas.openxmlformats.org/drawingml/2006/main" xmlns:r="http://schemas.openxmlformats.org/officeDocument/2006/relationships" xmlns:p="http://schemas.openxmlformats.org/presentationml/2006/main">
  <p:tag name="SYNOPSYS-SHAPE" val="Y"/>
</p:tagLst>
</file>

<file path=ppt/tags/tag104.xml><?xml version="1.0" encoding="utf-8"?>
<p:tagLst xmlns:a="http://schemas.openxmlformats.org/drawingml/2006/main" xmlns:r="http://schemas.openxmlformats.org/officeDocument/2006/relationships" xmlns:p="http://schemas.openxmlformats.org/presentationml/2006/main">
  <p:tag name="SYNOPSYS-SHAPE" val="Y"/>
</p:tagLst>
</file>

<file path=ppt/tags/tag105.xml><?xml version="1.0" encoding="utf-8"?>
<p:tagLst xmlns:a="http://schemas.openxmlformats.org/drawingml/2006/main" xmlns:r="http://schemas.openxmlformats.org/officeDocument/2006/relationships" xmlns:p="http://schemas.openxmlformats.org/presentationml/2006/main">
  <p:tag name="SYNOPSYS-SHAPE" val="Y"/>
</p:tagLst>
</file>

<file path=ppt/tags/tag106.xml><?xml version="1.0" encoding="utf-8"?>
<p:tagLst xmlns:a="http://schemas.openxmlformats.org/drawingml/2006/main" xmlns:r="http://schemas.openxmlformats.org/officeDocument/2006/relationships" xmlns:p="http://schemas.openxmlformats.org/presentationml/2006/main">
  <p:tag name="SYNOPSYS-SHAPE" val="Y"/>
</p:tagLst>
</file>

<file path=ppt/tags/tag107.xml><?xml version="1.0" encoding="utf-8"?>
<p:tagLst xmlns:a="http://schemas.openxmlformats.org/drawingml/2006/main" xmlns:r="http://schemas.openxmlformats.org/officeDocument/2006/relationships" xmlns:p="http://schemas.openxmlformats.org/presentationml/2006/main">
  <p:tag name="SYNOPSYS-SHAPE" val="Y"/>
</p:tagLst>
</file>

<file path=ppt/tags/tag108.xml><?xml version="1.0" encoding="utf-8"?>
<p:tagLst xmlns:a="http://schemas.openxmlformats.org/drawingml/2006/main" xmlns:r="http://schemas.openxmlformats.org/officeDocument/2006/relationships" xmlns:p="http://schemas.openxmlformats.org/presentationml/2006/main">
  <p:tag name="SYNOPSYS-SHAPE" val="Y"/>
</p:tagLst>
</file>

<file path=ppt/tags/tag109.xml><?xml version="1.0" encoding="utf-8"?>
<p:tagLst xmlns:a="http://schemas.openxmlformats.org/drawingml/2006/main" xmlns:r="http://schemas.openxmlformats.org/officeDocument/2006/relationships" xmlns:p="http://schemas.openxmlformats.org/presentationml/2006/main">
  <p:tag name="SYNOPSYS-SHAPE" val="Y"/>
</p:tagLst>
</file>

<file path=ppt/tags/tag11.xml><?xml version="1.0" encoding="utf-8"?>
<p:tagLst xmlns:a="http://schemas.openxmlformats.org/drawingml/2006/main" xmlns:r="http://schemas.openxmlformats.org/officeDocument/2006/relationships" xmlns:p="http://schemas.openxmlformats.org/presentationml/2006/main">
  <p:tag name="SYNOPSYS-SHAPE" val="Y"/>
</p:tagLst>
</file>

<file path=ppt/tags/tag110.xml><?xml version="1.0" encoding="utf-8"?>
<p:tagLst xmlns:a="http://schemas.openxmlformats.org/drawingml/2006/main" xmlns:r="http://schemas.openxmlformats.org/officeDocument/2006/relationships" xmlns:p="http://schemas.openxmlformats.org/presentationml/2006/main">
  <p:tag name="SYNOPSYS-SHAPE" val="Y"/>
</p:tagLst>
</file>

<file path=ppt/tags/tag12.xml><?xml version="1.0" encoding="utf-8"?>
<p:tagLst xmlns:a="http://schemas.openxmlformats.org/drawingml/2006/main" xmlns:r="http://schemas.openxmlformats.org/officeDocument/2006/relationships" xmlns:p="http://schemas.openxmlformats.org/presentationml/2006/main">
  <p:tag name="SYNOPSYS-SHAPE" val="Y"/>
</p:tagLst>
</file>

<file path=ppt/tags/tag13.xml><?xml version="1.0" encoding="utf-8"?>
<p:tagLst xmlns:a="http://schemas.openxmlformats.org/drawingml/2006/main" xmlns:r="http://schemas.openxmlformats.org/officeDocument/2006/relationships" xmlns:p="http://schemas.openxmlformats.org/presentationml/2006/main">
  <p:tag name="SYNOPSYS-SHAPE" val="Y"/>
</p:tagLst>
</file>

<file path=ppt/tags/tag14.xml><?xml version="1.0" encoding="utf-8"?>
<p:tagLst xmlns:a="http://schemas.openxmlformats.org/drawingml/2006/main" xmlns:r="http://schemas.openxmlformats.org/officeDocument/2006/relationships" xmlns:p="http://schemas.openxmlformats.org/presentationml/2006/main">
  <p:tag name="SYNOPSYS-SHAPE" val="Y"/>
</p:tagLst>
</file>

<file path=ppt/tags/tag15.xml><?xml version="1.0" encoding="utf-8"?>
<p:tagLst xmlns:a="http://schemas.openxmlformats.org/drawingml/2006/main" xmlns:r="http://schemas.openxmlformats.org/officeDocument/2006/relationships" xmlns:p="http://schemas.openxmlformats.org/presentationml/2006/main">
  <p:tag name="SYNOPSYS-SHAPE" val="Y"/>
</p:tagLst>
</file>

<file path=ppt/tags/tag16.xml><?xml version="1.0" encoding="utf-8"?>
<p:tagLst xmlns:a="http://schemas.openxmlformats.org/drawingml/2006/main" xmlns:r="http://schemas.openxmlformats.org/officeDocument/2006/relationships" xmlns:p="http://schemas.openxmlformats.org/presentationml/2006/main">
  <p:tag name="SYNOPSYS-SHAPE" val="Y"/>
</p:tagLst>
</file>

<file path=ppt/tags/tag17.xml><?xml version="1.0" encoding="utf-8"?>
<p:tagLst xmlns:a="http://schemas.openxmlformats.org/drawingml/2006/main" xmlns:r="http://schemas.openxmlformats.org/officeDocument/2006/relationships" xmlns:p="http://schemas.openxmlformats.org/presentationml/2006/main">
  <p:tag name="SYNOPSYS-SHAPE" val="Y"/>
</p:tagLst>
</file>

<file path=ppt/tags/tag18.xml><?xml version="1.0" encoding="utf-8"?>
<p:tagLst xmlns:a="http://schemas.openxmlformats.org/drawingml/2006/main" xmlns:r="http://schemas.openxmlformats.org/officeDocument/2006/relationships" xmlns:p="http://schemas.openxmlformats.org/presentationml/2006/main">
  <p:tag name="SYNOPSYS-SHAPE" val="Y"/>
</p:tagLst>
</file>

<file path=ppt/tags/tag19.xml><?xml version="1.0" encoding="utf-8"?>
<p:tagLst xmlns:a="http://schemas.openxmlformats.org/drawingml/2006/main" xmlns:r="http://schemas.openxmlformats.org/officeDocument/2006/relationships" xmlns:p="http://schemas.openxmlformats.org/presentationml/2006/main">
  <p:tag name="SYNOPSYS-SHAPE" val="Y"/>
</p:tagLst>
</file>

<file path=ppt/tags/tag2.xml><?xml version="1.0" encoding="utf-8"?>
<p:tagLst xmlns:a="http://schemas.openxmlformats.org/drawingml/2006/main" xmlns:r="http://schemas.openxmlformats.org/officeDocument/2006/relationships" xmlns:p="http://schemas.openxmlformats.org/presentationml/2006/main">
  <p:tag name="SYNOPSYS-SHAPE" val="Y"/>
</p:tagLst>
</file>

<file path=ppt/tags/tag20.xml><?xml version="1.0" encoding="utf-8"?>
<p:tagLst xmlns:a="http://schemas.openxmlformats.org/drawingml/2006/main" xmlns:r="http://schemas.openxmlformats.org/officeDocument/2006/relationships" xmlns:p="http://schemas.openxmlformats.org/presentationml/2006/main">
  <p:tag name="SYNOPSYS-SHAPE" val="Y"/>
</p:tagLst>
</file>

<file path=ppt/tags/tag21.xml><?xml version="1.0" encoding="utf-8"?>
<p:tagLst xmlns:a="http://schemas.openxmlformats.org/drawingml/2006/main" xmlns:r="http://schemas.openxmlformats.org/officeDocument/2006/relationships" xmlns:p="http://schemas.openxmlformats.org/presentationml/2006/main">
  <p:tag name="SYNOPSYS-SHAPE" val="Y"/>
</p:tagLst>
</file>

<file path=ppt/tags/tag22.xml><?xml version="1.0" encoding="utf-8"?>
<p:tagLst xmlns:a="http://schemas.openxmlformats.org/drawingml/2006/main" xmlns:r="http://schemas.openxmlformats.org/officeDocument/2006/relationships" xmlns:p="http://schemas.openxmlformats.org/presentationml/2006/main">
  <p:tag name="SYNOPSYS-SHAPE" val="Y"/>
</p:tagLst>
</file>

<file path=ppt/tags/tag23.xml><?xml version="1.0" encoding="utf-8"?>
<p:tagLst xmlns:a="http://schemas.openxmlformats.org/drawingml/2006/main" xmlns:r="http://schemas.openxmlformats.org/officeDocument/2006/relationships" xmlns:p="http://schemas.openxmlformats.org/presentationml/2006/main">
  <p:tag name="SYNOPSYS-SHAPE" val="Y"/>
</p:tagLst>
</file>

<file path=ppt/tags/tag24.xml><?xml version="1.0" encoding="utf-8"?>
<p:tagLst xmlns:a="http://schemas.openxmlformats.org/drawingml/2006/main" xmlns:r="http://schemas.openxmlformats.org/officeDocument/2006/relationships" xmlns:p="http://schemas.openxmlformats.org/presentationml/2006/main">
  <p:tag name="SYNOPSYS-SHAPE" val="Y"/>
</p:tagLst>
</file>

<file path=ppt/tags/tag25.xml><?xml version="1.0" encoding="utf-8"?>
<p:tagLst xmlns:a="http://schemas.openxmlformats.org/drawingml/2006/main" xmlns:r="http://schemas.openxmlformats.org/officeDocument/2006/relationships" xmlns:p="http://schemas.openxmlformats.org/presentationml/2006/main">
  <p:tag name="SYNOPSYS-SHAPE" val="Y"/>
</p:tagLst>
</file>

<file path=ppt/tags/tag26.xml><?xml version="1.0" encoding="utf-8"?>
<p:tagLst xmlns:a="http://schemas.openxmlformats.org/drawingml/2006/main" xmlns:r="http://schemas.openxmlformats.org/officeDocument/2006/relationships" xmlns:p="http://schemas.openxmlformats.org/presentationml/2006/main">
  <p:tag name="SYNOPSYS-SHAPE" val="Y"/>
</p:tagLst>
</file>

<file path=ppt/tags/tag27.xml><?xml version="1.0" encoding="utf-8"?>
<p:tagLst xmlns:a="http://schemas.openxmlformats.org/drawingml/2006/main" xmlns:r="http://schemas.openxmlformats.org/officeDocument/2006/relationships" xmlns:p="http://schemas.openxmlformats.org/presentationml/2006/main">
  <p:tag name="SYNOPSYS-SHAPE" val="Y"/>
</p:tagLst>
</file>

<file path=ppt/tags/tag28.xml><?xml version="1.0" encoding="utf-8"?>
<p:tagLst xmlns:a="http://schemas.openxmlformats.org/drawingml/2006/main" xmlns:r="http://schemas.openxmlformats.org/officeDocument/2006/relationships" xmlns:p="http://schemas.openxmlformats.org/presentationml/2006/main">
  <p:tag name="SYNOPSYS-SHAPE" val="Y"/>
</p:tagLst>
</file>

<file path=ppt/tags/tag29.xml><?xml version="1.0" encoding="utf-8"?>
<p:tagLst xmlns:a="http://schemas.openxmlformats.org/drawingml/2006/main" xmlns:r="http://schemas.openxmlformats.org/officeDocument/2006/relationships" xmlns:p="http://schemas.openxmlformats.org/presentationml/2006/main">
  <p:tag name="SYNOPSYS-SHAPE" val="Y"/>
</p:tagLst>
</file>

<file path=ppt/tags/tag3.xml><?xml version="1.0" encoding="utf-8"?>
<p:tagLst xmlns:a="http://schemas.openxmlformats.org/drawingml/2006/main" xmlns:r="http://schemas.openxmlformats.org/officeDocument/2006/relationships" xmlns:p="http://schemas.openxmlformats.org/presentationml/2006/main">
  <p:tag name="SYNOPSYS-TEMPLATE-001" val="12/13/2015 5:23:58 PM"/>
  <p:tag name="SYNOPSYS-SHAPE" val="Y"/>
</p:tagLst>
</file>

<file path=ppt/tags/tag30.xml><?xml version="1.0" encoding="utf-8"?>
<p:tagLst xmlns:a="http://schemas.openxmlformats.org/drawingml/2006/main" xmlns:r="http://schemas.openxmlformats.org/officeDocument/2006/relationships" xmlns:p="http://schemas.openxmlformats.org/presentationml/2006/main">
  <p:tag name="SYNOPSYS-SHAPE" val="Y"/>
</p:tagLst>
</file>

<file path=ppt/tags/tag31.xml><?xml version="1.0" encoding="utf-8"?>
<p:tagLst xmlns:a="http://schemas.openxmlformats.org/drawingml/2006/main" xmlns:r="http://schemas.openxmlformats.org/officeDocument/2006/relationships" xmlns:p="http://schemas.openxmlformats.org/presentationml/2006/main">
  <p:tag name="SYNOPSYS-SHAPE" val="Y"/>
</p:tagLst>
</file>

<file path=ppt/tags/tag32.xml><?xml version="1.0" encoding="utf-8"?>
<p:tagLst xmlns:a="http://schemas.openxmlformats.org/drawingml/2006/main" xmlns:r="http://schemas.openxmlformats.org/officeDocument/2006/relationships" xmlns:p="http://schemas.openxmlformats.org/presentationml/2006/main">
  <p:tag name="SYNOPSYS-SHAPE" val="Y"/>
</p:tagLst>
</file>

<file path=ppt/tags/tag33.xml><?xml version="1.0" encoding="utf-8"?>
<p:tagLst xmlns:a="http://schemas.openxmlformats.org/drawingml/2006/main" xmlns:r="http://schemas.openxmlformats.org/officeDocument/2006/relationships" xmlns:p="http://schemas.openxmlformats.org/presentationml/2006/main">
  <p:tag name="SYNOPSYS-SHAPE" val="Y"/>
</p:tagLst>
</file>

<file path=ppt/tags/tag34.xml><?xml version="1.0" encoding="utf-8"?>
<p:tagLst xmlns:a="http://schemas.openxmlformats.org/drawingml/2006/main" xmlns:r="http://schemas.openxmlformats.org/officeDocument/2006/relationships" xmlns:p="http://schemas.openxmlformats.org/presentationml/2006/main">
  <p:tag name="SYNOPSYS-SHAPE" val="Y"/>
</p:tagLst>
</file>

<file path=ppt/tags/tag35.xml><?xml version="1.0" encoding="utf-8"?>
<p:tagLst xmlns:a="http://schemas.openxmlformats.org/drawingml/2006/main" xmlns:r="http://schemas.openxmlformats.org/officeDocument/2006/relationships" xmlns:p="http://schemas.openxmlformats.org/presentationml/2006/main">
  <p:tag name="SYNOPSYS-SHAPE" val="Y"/>
</p:tagLst>
</file>

<file path=ppt/tags/tag36.xml><?xml version="1.0" encoding="utf-8"?>
<p:tagLst xmlns:a="http://schemas.openxmlformats.org/drawingml/2006/main" xmlns:r="http://schemas.openxmlformats.org/officeDocument/2006/relationships" xmlns:p="http://schemas.openxmlformats.org/presentationml/2006/main">
  <p:tag name="SYNOPSYS-SHAPE" val="Y"/>
</p:tagLst>
</file>

<file path=ppt/tags/tag37.xml><?xml version="1.0" encoding="utf-8"?>
<p:tagLst xmlns:a="http://schemas.openxmlformats.org/drawingml/2006/main" xmlns:r="http://schemas.openxmlformats.org/officeDocument/2006/relationships" xmlns:p="http://schemas.openxmlformats.org/presentationml/2006/main">
  <p:tag name="SYNOPSYS-SHAPE" val="Y"/>
</p:tagLst>
</file>

<file path=ppt/tags/tag38.xml><?xml version="1.0" encoding="utf-8"?>
<p:tagLst xmlns:a="http://schemas.openxmlformats.org/drawingml/2006/main" xmlns:r="http://schemas.openxmlformats.org/officeDocument/2006/relationships" xmlns:p="http://schemas.openxmlformats.org/presentationml/2006/main">
  <p:tag name="SYNOPSYS-SHAPE" val="Y"/>
</p:tagLst>
</file>

<file path=ppt/tags/tag39.xml><?xml version="1.0" encoding="utf-8"?>
<p:tagLst xmlns:a="http://schemas.openxmlformats.org/drawingml/2006/main" xmlns:r="http://schemas.openxmlformats.org/officeDocument/2006/relationships" xmlns:p="http://schemas.openxmlformats.org/presentationml/2006/main">
  <p:tag name="SYNOPSYS-SHAPE" val="Y"/>
</p:tagLst>
</file>

<file path=ppt/tags/tag4.xml><?xml version="1.0" encoding="utf-8"?>
<p:tagLst xmlns:a="http://schemas.openxmlformats.org/drawingml/2006/main" xmlns:r="http://schemas.openxmlformats.org/officeDocument/2006/relationships" xmlns:p="http://schemas.openxmlformats.org/presentationml/2006/main">
  <p:tag name="SYNOPSYS-TEMPLATE-001" val="12/19/2015 4:31:23 PM"/>
  <p:tag name="SYNOPSYS-SHAPE" val="Y"/>
</p:tagLst>
</file>

<file path=ppt/tags/tag40.xml><?xml version="1.0" encoding="utf-8"?>
<p:tagLst xmlns:a="http://schemas.openxmlformats.org/drawingml/2006/main" xmlns:r="http://schemas.openxmlformats.org/officeDocument/2006/relationships" xmlns:p="http://schemas.openxmlformats.org/presentationml/2006/main">
  <p:tag name="SYNOPSYS-SHAPE" val="Y"/>
</p:tagLst>
</file>

<file path=ppt/tags/tag41.xml><?xml version="1.0" encoding="utf-8"?>
<p:tagLst xmlns:a="http://schemas.openxmlformats.org/drawingml/2006/main" xmlns:r="http://schemas.openxmlformats.org/officeDocument/2006/relationships" xmlns:p="http://schemas.openxmlformats.org/presentationml/2006/main">
  <p:tag name="SYNOPSYS-SHAPE" val="Y"/>
</p:tagLst>
</file>

<file path=ppt/tags/tag42.xml><?xml version="1.0" encoding="utf-8"?>
<p:tagLst xmlns:a="http://schemas.openxmlformats.org/drawingml/2006/main" xmlns:r="http://schemas.openxmlformats.org/officeDocument/2006/relationships" xmlns:p="http://schemas.openxmlformats.org/presentationml/2006/main">
  <p:tag name="SYNOPSYS-SHAPE" val="Y"/>
</p:tagLst>
</file>

<file path=ppt/tags/tag43.xml><?xml version="1.0" encoding="utf-8"?>
<p:tagLst xmlns:a="http://schemas.openxmlformats.org/drawingml/2006/main" xmlns:r="http://schemas.openxmlformats.org/officeDocument/2006/relationships" xmlns:p="http://schemas.openxmlformats.org/presentationml/2006/main">
  <p:tag name="SYNOPSYS-SHAPE" val="Y"/>
</p:tagLst>
</file>

<file path=ppt/tags/tag44.xml><?xml version="1.0" encoding="utf-8"?>
<p:tagLst xmlns:a="http://schemas.openxmlformats.org/drawingml/2006/main" xmlns:r="http://schemas.openxmlformats.org/officeDocument/2006/relationships" xmlns:p="http://schemas.openxmlformats.org/presentationml/2006/main">
  <p:tag name="SYNOPSYS-SHAPE" val="Y"/>
</p:tagLst>
</file>

<file path=ppt/tags/tag45.xml><?xml version="1.0" encoding="utf-8"?>
<p:tagLst xmlns:a="http://schemas.openxmlformats.org/drawingml/2006/main" xmlns:r="http://schemas.openxmlformats.org/officeDocument/2006/relationships" xmlns:p="http://schemas.openxmlformats.org/presentationml/2006/main">
  <p:tag name="SYNOPSYS-SHAPE" val="Y"/>
</p:tagLst>
</file>

<file path=ppt/tags/tag46.xml><?xml version="1.0" encoding="utf-8"?>
<p:tagLst xmlns:a="http://schemas.openxmlformats.org/drawingml/2006/main" xmlns:r="http://schemas.openxmlformats.org/officeDocument/2006/relationships" xmlns:p="http://schemas.openxmlformats.org/presentationml/2006/main">
  <p:tag name="SYNOPSYS-SHAPE" val="Y"/>
</p:tagLst>
</file>

<file path=ppt/tags/tag47.xml><?xml version="1.0" encoding="utf-8"?>
<p:tagLst xmlns:a="http://schemas.openxmlformats.org/drawingml/2006/main" xmlns:r="http://schemas.openxmlformats.org/officeDocument/2006/relationships" xmlns:p="http://schemas.openxmlformats.org/presentationml/2006/main">
  <p:tag name="SYNOPSYS-SHAPE" val="Y"/>
</p:tagLst>
</file>

<file path=ppt/tags/tag48.xml><?xml version="1.0" encoding="utf-8"?>
<p:tagLst xmlns:a="http://schemas.openxmlformats.org/drawingml/2006/main" xmlns:r="http://schemas.openxmlformats.org/officeDocument/2006/relationships" xmlns:p="http://schemas.openxmlformats.org/presentationml/2006/main">
  <p:tag name="SYNOPSYS-SHAPE" val="Y"/>
</p:tagLst>
</file>

<file path=ppt/tags/tag49.xml><?xml version="1.0" encoding="utf-8"?>
<p:tagLst xmlns:a="http://schemas.openxmlformats.org/drawingml/2006/main" xmlns:r="http://schemas.openxmlformats.org/officeDocument/2006/relationships" xmlns:p="http://schemas.openxmlformats.org/presentationml/2006/main">
  <p:tag name="SYNOPSYS-SHAPE" val="Y"/>
</p:tagLst>
</file>

<file path=ppt/tags/tag5.xml><?xml version="1.0" encoding="utf-8"?>
<p:tagLst xmlns:a="http://schemas.openxmlformats.org/drawingml/2006/main" xmlns:r="http://schemas.openxmlformats.org/officeDocument/2006/relationships" xmlns:p="http://schemas.openxmlformats.org/presentationml/2006/main">
  <p:tag name="SYNOPSYS-TEMPLATE-001" val="12/24/2015 3:32:09 PM"/>
  <p:tag name="SYNOPSYS-SHAPE" val="Y"/>
</p:tagLst>
</file>

<file path=ppt/tags/tag50.xml><?xml version="1.0" encoding="utf-8"?>
<p:tagLst xmlns:a="http://schemas.openxmlformats.org/drawingml/2006/main" xmlns:r="http://schemas.openxmlformats.org/officeDocument/2006/relationships" xmlns:p="http://schemas.openxmlformats.org/presentationml/2006/main">
  <p:tag name="SYNOPSYS-SHAPE" val="Y"/>
</p:tagLst>
</file>

<file path=ppt/tags/tag51.xml><?xml version="1.0" encoding="utf-8"?>
<p:tagLst xmlns:a="http://schemas.openxmlformats.org/drawingml/2006/main" xmlns:r="http://schemas.openxmlformats.org/officeDocument/2006/relationships" xmlns:p="http://schemas.openxmlformats.org/presentationml/2006/main">
  <p:tag name="SYNOPSYS-SHAPE" val="Y"/>
</p:tagLst>
</file>

<file path=ppt/tags/tag52.xml><?xml version="1.0" encoding="utf-8"?>
<p:tagLst xmlns:a="http://schemas.openxmlformats.org/drawingml/2006/main" xmlns:r="http://schemas.openxmlformats.org/officeDocument/2006/relationships" xmlns:p="http://schemas.openxmlformats.org/presentationml/2006/main">
  <p:tag name="SYNOPSYS-SHAPE" val="Y"/>
</p:tagLst>
</file>

<file path=ppt/tags/tag53.xml><?xml version="1.0" encoding="utf-8"?>
<p:tagLst xmlns:a="http://schemas.openxmlformats.org/drawingml/2006/main" xmlns:r="http://schemas.openxmlformats.org/officeDocument/2006/relationships" xmlns:p="http://schemas.openxmlformats.org/presentationml/2006/main">
  <p:tag name="SYNOPSYS-SHAPE" val="Y"/>
</p:tagLst>
</file>

<file path=ppt/tags/tag54.xml><?xml version="1.0" encoding="utf-8"?>
<p:tagLst xmlns:a="http://schemas.openxmlformats.org/drawingml/2006/main" xmlns:r="http://schemas.openxmlformats.org/officeDocument/2006/relationships" xmlns:p="http://schemas.openxmlformats.org/presentationml/2006/main">
  <p:tag name="SYNOPSYS-SHAPE" val="Y"/>
</p:tagLst>
</file>

<file path=ppt/tags/tag55.xml><?xml version="1.0" encoding="utf-8"?>
<p:tagLst xmlns:a="http://schemas.openxmlformats.org/drawingml/2006/main" xmlns:r="http://schemas.openxmlformats.org/officeDocument/2006/relationships" xmlns:p="http://schemas.openxmlformats.org/presentationml/2006/main">
  <p:tag name="SYNOPSYS-SHAPE" val="Y"/>
</p:tagLst>
</file>

<file path=ppt/tags/tag56.xml><?xml version="1.0" encoding="utf-8"?>
<p:tagLst xmlns:a="http://schemas.openxmlformats.org/drawingml/2006/main" xmlns:r="http://schemas.openxmlformats.org/officeDocument/2006/relationships" xmlns:p="http://schemas.openxmlformats.org/presentationml/2006/main">
  <p:tag name="SYNOPSYS-SHAPE" val="Y"/>
</p:tagLst>
</file>

<file path=ppt/tags/tag57.xml><?xml version="1.0" encoding="utf-8"?>
<p:tagLst xmlns:a="http://schemas.openxmlformats.org/drawingml/2006/main" xmlns:r="http://schemas.openxmlformats.org/officeDocument/2006/relationships" xmlns:p="http://schemas.openxmlformats.org/presentationml/2006/main">
  <p:tag name="SYNOPSYS-SHAPE" val="Y"/>
</p:tagLst>
</file>

<file path=ppt/tags/tag58.xml><?xml version="1.0" encoding="utf-8"?>
<p:tagLst xmlns:a="http://schemas.openxmlformats.org/drawingml/2006/main" xmlns:r="http://schemas.openxmlformats.org/officeDocument/2006/relationships" xmlns:p="http://schemas.openxmlformats.org/presentationml/2006/main">
  <p:tag name="SYNOPSYS-SHAPE" val="Y"/>
</p:tagLst>
</file>

<file path=ppt/tags/tag59.xml><?xml version="1.0" encoding="utf-8"?>
<p:tagLst xmlns:a="http://schemas.openxmlformats.org/drawingml/2006/main" xmlns:r="http://schemas.openxmlformats.org/officeDocument/2006/relationships" xmlns:p="http://schemas.openxmlformats.org/presentationml/2006/main">
  <p:tag name="SYNOPSYS-SHAPE" val="Y"/>
</p:tagLst>
</file>

<file path=ppt/tags/tag6.xml><?xml version="1.0" encoding="utf-8"?>
<p:tagLst xmlns:a="http://schemas.openxmlformats.org/drawingml/2006/main" xmlns:r="http://schemas.openxmlformats.org/officeDocument/2006/relationships" xmlns:p="http://schemas.openxmlformats.org/presentationml/2006/main">
  <p:tag name="SYNOPSYS-TEMPLATE-001" val="1/6/2016 2:39:37 PM"/>
</p:tagLst>
</file>

<file path=ppt/tags/tag60.xml><?xml version="1.0" encoding="utf-8"?>
<p:tagLst xmlns:a="http://schemas.openxmlformats.org/drawingml/2006/main" xmlns:r="http://schemas.openxmlformats.org/officeDocument/2006/relationships" xmlns:p="http://schemas.openxmlformats.org/presentationml/2006/main">
  <p:tag name="SYNOPSYS-SHAPE" val="Y"/>
</p:tagLst>
</file>

<file path=ppt/tags/tag61.xml><?xml version="1.0" encoding="utf-8"?>
<p:tagLst xmlns:a="http://schemas.openxmlformats.org/drawingml/2006/main" xmlns:r="http://schemas.openxmlformats.org/officeDocument/2006/relationships" xmlns:p="http://schemas.openxmlformats.org/presentationml/2006/main">
  <p:tag name="SYNOPSYS-SHAPE" val="Y"/>
</p:tagLst>
</file>

<file path=ppt/tags/tag62.xml><?xml version="1.0" encoding="utf-8"?>
<p:tagLst xmlns:a="http://schemas.openxmlformats.org/drawingml/2006/main" xmlns:r="http://schemas.openxmlformats.org/officeDocument/2006/relationships" xmlns:p="http://schemas.openxmlformats.org/presentationml/2006/main">
  <p:tag name="SYNOPSYS-SHAPE" val="Y"/>
</p:tagLst>
</file>

<file path=ppt/tags/tag63.xml><?xml version="1.0" encoding="utf-8"?>
<p:tagLst xmlns:a="http://schemas.openxmlformats.org/drawingml/2006/main" xmlns:r="http://schemas.openxmlformats.org/officeDocument/2006/relationships" xmlns:p="http://schemas.openxmlformats.org/presentationml/2006/main">
  <p:tag name="SYNOPSYS-SHAPE" val="Y"/>
</p:tagLst>
</file>

<file path=ppt/tags/tag64.xml><?xml version="1.0" encoding="utf-8"?>
<p:tagLst xmlns:a="http://schemas.openxmlformats.org/drawingml/2006/main" xmlns:r="http://schemas.openxmlformats.org/officeDocument/2006/relationships" xmlns:p="http://schemas.openxmlformats.org/presentationml/2006/main">
  <p:tag name="SYNOPSYS-SHAPE" val="Y"/>
</p:tagLst>
</file>

<file path=ppt/tags/tag65.xml><?xml version="1.0" encoding="utf-8"?>
<p:tagLst xmlns:a="http://schemas.openxmlformats.org/drawingml/2006/main" xmlns:r="http://schemas.openxmlformats.org/officeDocument/2006/relationships" xmlns:p="http://schemas.openxmlformats.org/presentationml/2006/main">
  <p:tag name="SYNOPSYS-SHAPE" val="Y"/>
</p:tagLst>
</file>

<file path=ppt/tags/tag66.xml><?xml version="1.0" encoding="utf-8"?>
<p:tagLst xmlns:a="http://schemas.openxmlformats.org/drawingml/2006/main" xmlns:r="http://schemas.openxmlformats.org/officeDocument/2006/relationships" xmlns:p="http://schemas.openxmlformats.org/presentationml/2006/main">
  <p:tag name="SYNOPSYS-SHAPE" val="Y"/>
</p:tagLst>
</file>

<file path=ppt/tags/tag67.xml><?xml version="1.0" encoding="utf-8"?>
<p:tagLst xmlns:a="http://schemas.openxmlformats.org/drawingml/2006/main" xmlns:r="http://schemas.openxmlformats.org/officeDocument/2006/relationships" xmlns:p="http://schemas.openxmlformats.org/presentationml/2006/main">
  <p:tag name="SYNOPSYS-SHAPE" val="Y"/>
</p:tagLst>
</file>

<file path=ppt/tags/tag68.xml><?xml version="1.0" encoding="utf-8"?>
<p:tagLst xmlns:a="http://schemas.openxmlformats.org/drawingml/2006/main" xmlns:r="http://schemas.openxmlformats.org/officeDocument/2006/relationships" xmlns:p="http://schemas.openxmlformats.org/presentationml/2006/main">
  <p:tag name="SYNOPSYS-SHAPE" val="Y"/>
</p:tagLst>
</file>

<file path=ppt/tags/tag69.xml><?xml version="1.0" encoding="utf-8"?>
<p:tagLst xmlns:a="http://schemas.openxmlformats.org/drawingml/2006/main" xmlns:r="http://schemas.openxmlformats.org/officeDocument/2006/relationships" xmlns:p="http://schemas.openxmlformats.org/presentationml/2006/main">
  <p:tag name="SYNOPSYS-SHAPE" val="Y"/>
</p:tagLst>
</file>

<file path=ppt/tags/tag7.xml><?xml version="1.0" encoding="utf-8"?>
<p:tagLst xmlns:a="http://schemas.openxmlformats.org/drawingml/2006/main" xmlns:r="http://schemas.openxmlformats.org/officeDocument/2006/relationships" xmlns:p="http://schemas.openxmlformats.org/presentationml/2006/main">
  <p:tag name="SYNOPSYS-SHAPE" val="Y"/>
</p:tagLst>
</file>

<file path=ppt/tags/tag70.xml><?xml version="1.0" encoding="utf-8"?>
<p:tagLst xmlns:a="http://schemas.openxmlformats.org/drawingml/2006/main" xmlns:r="http://schemas.openxmlformats.org/officeDocument/2006/relationships" xmlns:p="http://schemas.openxmlformats.org/presentationml/2006/main">
  <p:tag name="SYNOPSYS-SHAPE" val="Y"/>
</p:tagLst>
</file>

<file path=ppt/tags/tag71.xml><?xml version="1.0" encoding="utf-8"?>
<p:tagLst xmlns:a="http://schemas.openxmlformats.org/drawingml/2006/main" xmlns:r="http://schemas.openxmlformats.org/officeDocument/2006/relationships" xmlns:p="http://schemas.openxmlformats.org/presentationml/2006/main">
  <p:tag name="SYNOPSYS-SHAPE" val="Y"/>
</p:tagLst>
</file>

<file path=ppt/tags/tag72.xml><?xml version="1.0" encoding="utf-8"?>
<p:tagLst xmlns:a="http://schemas.openxmlformats.org/drawingml/2006/main" xmlns:r="http://schemas.openxmlformats.org/officeDocument/2006/relationships" xmlns:p="http://schemas.openxmlformats.org/presentationml/2006/main">
  <p:tag name="SYNOPSYS-SHAPE" val="Y"/>
</p:tagLst>
</file>

<file path=ppt/tags/tag73.xml><?xml version="1.0" encoding="utf-8"?>
<p:tagLst xmlns:a="http://schemas.openxmlformats.org/drawingml/2006/main" xmlns:r="http://schemas.openxmlformats.org/officeDocument/2006/relationships" xmlns:p="http://schemas.openxmlformats.org/presentationml/2006/main">
  <p:tag name="SYNOPSYS-SHAPE" val="Y"/>
</p:tagLst>
</file>

<file path=ppt/tags/tag74.xml><?xml version="1.0" encoding="utf-8"?>
<p:tagLst xmlns:a="http://schemas.openxmlformats.org/drawingml/2006/main" xmlns:r="http://schemas.openxmlformats.org/officeDocument/2006/relationships" xmlns:p="http://schemas.openxmlformats.org/presentationml/2006/main">
  <p:tag name="SYNOPSYS-SHAPE" val="Y"/>
</p:tagLst>
</file>

<file path=ppt/tags/tag75.xml><?xml version="1.0" encoding="utf-8"?>
<p:tagLst xmlns:a="http://schemas.openxmlformats.org/drawingml/2006/main" xmlns:r="http://schemas.openxmlformats.org/officeDocument/2006/relationships" xmlns:p="http://schemas.openxmlformats.org/presentationml/2006/main">
  <p:tag name="SYNOPSYS-SHAPE" val="Y"/>
</p:tagLst>
</file>

<file path=ppt/tags/tag76.xml><?xml version="1.0" encoding="utf-8"?>
<p:tagLst xmlns:a="http://schemas.openxmlformats.org/drawingml/2006/main" xmlns:r="http://schemas.openxmlformats.org/officeDocument/2006/relationships" xmlns:p="http://schemas.openxmlformats.org/presentationml/2006/main">
  <p:tag name="SYNOPSYS-SHAPE" val="Y"/>
</p:tagLst>
</file>

<file path=ppt/tags/tag77.xml><?xml version="1.0" encoding="utf-8"?>
<p:tagLst xmlns:a="http://schemas.openxmlformats.org/drawingml/2006/main" xmlns:r="http://schemas.openxmlformats.org/officeDocument/2006/relationships" xmlns:p="http://schemas.openxmlformats.org/presentationml/2006/main">
  <p:tag name="SYNOPSYS-SHAPE" val="Y"/>
</p:tagLst>
</file>

<file path=ppt/tags/tag78.xml><?xml version="1.0" encoding="utf-8"?>
<p:tagLst xmlns:a="http://schemas.openxmlformats.org/drawingml/2006/main" xmlns:r="http://schemas.openxmlformats.org/officeDocument/2006/relationships" xmlns:p="http://schemas.openxmlformats.org/presentationml/2006/main">
  <p:tag name="SYNOPSYS-SHAPE" val="Y"/>
</p:tagLst>
</file>

<file path=ppt/tags/tag79.xml><?xml version="1.0" encoding="utf-8"?>
<p:tagLst xmlns:a="http://schemas.openxmlformats.org/drawingml/2006/main" xmlns:r="http://schemas.openxmlformats.org/officeDocument/2006/relationships" xmlns:p="http://schemas.openxmlformats.org/presentationml/2006/main">
  <p:tag name="SYNOPSYS-SHAPE" val="Y"/>
</p:tagLst>
</file>

<file path=ppt/tags/tag8.xml><?xml version="1.0" encoding="utf-8"?>
<p:tagLst xmlns:a="http://schemas.openxmlformats.org/drawingml/2006/main" xmlns:r="http://schemas.openxmlformats.org/officeDocument/2006/relationships" xmlns:p="http://schemas.openxmlformats.org/presentationml/2006/main">
  <p:tag name="SYNOPSYS-SHAPE" val="Y"/>
</p:tagLst>
</file>

<file path=ppt/tags/tag80.xml><?xml version="1.0" encoding="utf-8"?>
<p:tagLst xmlns:a="http://schemas.openxmlformats.org/drawingml/2006/main" xmlns:r="http://schemas.openxmlformats.org/officeDocument/2006/relationships" xmlns:p="http://schemas.openxmlformats.org/presentationml/2006/main">
  <p:tag name="SYNOPSYS-SHAPE" val="Y"/>
</p:tagLst>
</file>

<file path=ppt/tags/tag81.xml><?xml version="1.0" encoding="utf-8"?>
<p:tagLst xmlns:a="http://schemas.openxmlformats.org/drawingml/2006/main" xmlns:r="http://schemas.openxmlformats.org/officeDocument/2006/relationships" xmlns:p="http://schemas.openxmlformats.org/presentationml/2006/main">
  <p:tag name="SYNOPSYS-SHAPE" val="Y"/>
</p:tagLst>
</file>

<file path=ppt/tags/tag82.xml><?xml version="1.0" encoding="utf-8"?>
<p:tagLst xmlns:a="http://schemas.openxmlformats.org/drawingml/2006/main" xmlns:r="http://schemas.openxmlformats.org/officeDocument/2006/relationships" xmlns:p="http://schemas.openxmlformats.org/presentationml/2006/main">
  <p:tag name="SYNOPSYS-SHAPE" val="Y"/>
</p:tagLst>
</file>

<file path=ppt/tags/tag83.xml><?xml version="1.0" encoding="utf-8"?>
<p:tagLst xmlns:a="http://schemas.openxmlformats.org/drawingml/2006/main" xmlns:r="http://schemas.openxmlformats.org/officeDocument/2006/relationships" xmlns:p="http://schemas.openxmlformats.org/presentationml/2006/main">
  <p:tag name="SYNOPSYS-SHAPE" val="Y"/>
</p:tagLst>
</file>

<file path=ppt/tags/tag84.xml><?xml version="1.0" encoding="utf-8"?>
<p:tagLst xmlns:a="http://schemas.openxmlformats.org/drawingml/2006/main" xmlns:r="http://schemas.openxmlformats.org/officeDocument/2006/relationships" xmlns:p="http://schemas.openxmlformats.org/presentationml/2006/main">
  <p:tag name="SYNOPSYS-SHAPE" val="Y"/>
</p:tagLst>
</file>

<file path=ppt/tags/tag85.xml><?xml version="1.0" encoding="utf-8"?>
<p:tagLst xmlns:a="http://schemas.openxmlformats.org/drawingml/2006/main" xmlns:r="http://schemas.openxmlformats.org/officeDocument/2006/relationships" xmlns:p="http://schemas.openxmlformats.org/presentationml/2006/main">
  <p:tag name="SYNOPSYS-SHAPE" val="Y"/>
</p:tagLst>
</file>

<file path=ppt/tags/tag86.xml><?xml version="1.0" encoding="utf-8"?>
<p:tagLst xmlns:a="http://schemas.openxmlformats.org/drawingml/2006/main" xmlns:r="http://schemas.openxmlformats.org/officeDocument/2006/relationships" xmlns:p="http://schemas.openxmlformats.org/presentationml/2006/main">
  <p:tag name="SYNOPSYS-SHAPE" val="Y"/>
</p:tagLst>
</file>

<file path=ppt/tags/tag87.xml><?xml version="1.0" encoding="utf-8"?>
<p:tagLst xmlns:a="http://schemas.openxmlformats.org/drawingml/2006/main" xmlns:r="http://schemas.openxmlformats.org/officeDocument/2006/relationships" xmlns:p="http://schemas.openxmlformats.org/presentationml/2006/main">
  <p:tag name="SYNOPSYS-SHAPE" val="Y"/>
</p:tagLst>
</file>

<file path=ppt/tags/tag88.xml><?xml version="1.0" encoding="utf-8"?>
<p:tagLst xmlns:a="http://schemas.openxmlformats.org/drawingml/2006/main" xmlns:r="http://schemas.openxmlformats.org/officeDocument/2006/relationships" xmlns:p="http://schemas.openxmlformats.org/presentationml/2006/main">
  <p:tag name="SYNOPSYS-SHAPE" val="Y"/>
</p:tagLst>
</file>

<file path=ppt/tags/tag89.xml><?xml version="1.0" encoding="utf-8"?>
<p:tagLst xmlns:a="http://schemas.openxmlformats.org/drawingml/2006/main" xmlns:r="http://schemas.openxmlformats.org/officeDocument/2006/relationships" xmlns:p="http://schemas.openxmlformats.org/presentationml/2006/main">
  <p:tag name="SYNOPSYS-SHAPE" val="Y"/>
</p:tagLst>
</file>

<file path=ppt/tags/tag9.xml><?xml version="1.0" encoding="utf-8"?>
<p:tagLst xmlns:a="http://schemas.openxmlformats.org/drawingml/2006/main" xmlns:r="http://schemas.openxmlformats.org/officeDocument/2006/relationships" xmlns:p="http://schemas.openxmlformats.org/presentationml/2006/main">
  <p:tag name="SYNOPSYS-SHAPE" val="Y"/>
</p:tagLst>
</file>

<file path=ppt/tags/tag90.xml><?xml version="1.0" encoding="utf-8"?>
<p:tagLst xmlns:a="http://schemas.openxmlformats.org/drawingml/2006/main" xmlns:r="http://schemas.openxmlformats.org/officeDocument/2006/relationships" xmlns:p="http://schemas.openxmlformats.org/presentationml/2006/main">
  <p:tag name="SYNOPSYS-SHAPE" val="Y"/>
</p:tagLst>
</file>

<file path=ppt/tags/tag91.xml><?xml version="1.0" encoding="utf-8"?>
<p:tagLst xmlns:a="http://schemas.openxmlformats.org/drawingml/2006/main" xmlns:r="http://schemas.openxmlformats.org/officeDocument/2006/relationships" xmlns:p="http://schemas.openxmlformats.org/presentationml/2006/main">
  <p:tag name="SYNOPSYS-SHAPE" val="Y"/>
</p:tagLst>
</file>

<file path=ppt/tags/tag92.xml><?xml version="1.0" encoding="utf-8"?>
<p:tagLst xmlns:a="http://schemas.openxmlformats.org/drawingml/2006/main" xmlns:r="http://schemas.openxmlformats.org/officeDocument/2006/relationships" xmlns:p="http://schemas.openxmlformats.org/presentationml/2006/main">
  <p:tag name="SYNOPSYS-SHAPE" val="Y"/>
</p:tagLst>
</file>

<file path=ppt/tags/tag93.xml><?xml version="1.0" encoding="utf-8"?>
<p:tagLst xmlns:a="http://schemas.openxmlformats.org/drawingml/2006/main" xmlns:r="http://schemas.openxmlformats.org/officeDocument/2006/relationships" xmlns:p="http://schemas.openxmlformats.org/presentationml/2006/main">
  <p:tag name="SYNOPSYS-SHAPE" val="Y"/>
</p:tagLst>
</file>

<file path=ppt/tags/tag94.xml><?xml version="1.0" encoding="utf-8"?>
<p:tagLst xmlns:a="http://schemas.openxmlformats.org/drawingml/2006/main" xmlns:r="http://schemas.openxmlformats.org/officeDocument/2006/relationships" xmlns:p="http://schemas.openxmlformats.org/presentationml/2006/main">
  <p:tag name="SYNOPSYS-SHAPE" val="Y"/>
</p:tagLst>
</file>

<file path=ppt/tags/tag95.xml><?xml version="1.0" encoding="utf-8"?>
<p:tagLst xmlns:a="http://schemas.openxmlformats.org/drawingml/2006/main" xmlns:r="http://schemas.openxmlformats.org/officeDocument/2006/relationships" xmlns:p="http://schemas.openxmlformats.org/presentationml/2006/main">
  <p:tag name="SYNOPSYS-SHAPE" val="Y"/>
</p:tagLst>
</file>

<file path=ppt/tags/tag96.xml><?xml version="1.0" encoding="utf-8"?>
<p:tagLst xmlns:a="http://schemas.openxmlformats.org/drawingml/2006/main" xmlns:r="http://schemas.openxmlformats.org/officeDocument/2006/relationships" xmlns:p="http://schemas.openxmlformats.org/presentationml/2006/main">
  <p:tag name="SYNOPSYS-SHAPE" val="Y"/>
</p:tagLst>
</file>

<file path=ppt/tags/tag97.xml><?xml version="1.0" encoding="utf-8"?>
<p:tagLst xmlns:a="http://schemas.openxmlformats.org/drawingml/2006/main" xmlns:r="http://schemas.openxmlformats.org/officeDocument/2006/relationships" xmlns:p="http://schemas.openxmlformats.org/presentationml/2006/main">
  <p:tag name="SYNOPSYS-SHAPE" val="Y"/>
</p:tagLst>
</file>

<file path=ppt/tags/tag98.xml><?xml version="1.0" encoding="utf-8"?>
<p:tagLst xmlns:a="http://schemas.openxmlformats.org/drawingml/2006/main" xmlns:r="http://schemas.openxmlformats.org/officeDocument/2006/relationships" xmlns:p="http://schemas.openxmlformats.org/presentationml/2006/main">
  <p:tag name="SYNOPSYS-SHAPE" val="Y"/>
</p:tagLst>
</file>

<file path=ppt/tags/tag99.xml><?xml version="1.0" encoding="utf-8"?>
<p:tagLst xmlns:a="http://schemas.openxmlformats.org/drawingml/2006/main" xmlns:r="http://schemas.openxmlformats.org/officeDocument/2006/relationships" xmlns:p="http://schemas.openxmlformats.org/presentationml/2006/main">
  <p:tag name="SYNOPSYS-SHAPE" val="Y"/>
</p:tagLst>
</file>

<file path=ppt/theme/theme1.xml><?xml version="1.0" encoding="utf-8"?>
<a:theme xmlns:a="http://schemas.openxmlformats.org/drawingml/2006/main" name="CISQ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ynopsys">
  <a:themeElements>
    <a:clrScheme name="Custom 5">
      <a:dk1>
        <a:srgbClr val="000000"/>
      </a:dk1>
      <a:lt1>
        <a:srgbClr val="FFFFFF"/>
      </a:lt1>
      <a:dk2>
        <a:srgbClr val="000000"/>
      </a:dk2>
      <a:lt2>
        <a:srgbClr val="B3B3B3"/>
      </a:lt2>
      <a:accent1>
        <a:srgbClr val="592F7F"/>
      </a:accent1>
      <a:accent2>
        <a:srgbClr val="E07C05"/>
      </a:accent2>
      <a:accent3>
        <a:srgbClr val="99CC33"/>
      </a:accent3>
      <a:accent4>
        <a:srgbClr val="3B7D3C"/>
      </a:accent4>
      <a:accent5>
        <a:srgbClr val="1E4681"/>
      </a:accent5>
      <a:accent6>
        <a:srgbClr val="4C9EC9"/>
      </a:accent6>
      <a:hlink>
        <a:srgbClr val="0000FF"/>
      </a:hlink>
      <a:folHlink>
        <a:srgbClr val="969696"/>
      </a:folHlink>
    </a:clrScheme>
    <a:fontScheme name="Default Theme">
      <a:majorFont>
        <a:latin typeface="Arial" panose="020B0604020202020204"/>
        <a:ea typeface=""/>
        <a:cs typeface=""/>
        <a:font script="Jpan" typeface="メイリオ"/>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メイリオ"/>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dirty="0"/>
        </a:defPPr>
      </a:lstStyle>
      <a:style>
        <a:lnRef idx="2">
          <a:schemeClr val="accent1">
            <a:shade val="50000"/>
          </a:schemeClr>
        </a:lnRef>
        <a:fillRef idx="1">
          <a:schemeClr val="accent1"/>
        </a:fillRef>
        <a:effectRef idx="0">
          <a:schemeClr val="accent1"/>
        </a:effectRef>
        <a:fontRef idx="minor">
          <a:schemeClr val="lt1"/>
        </a:fontRef>
      </a:style>
    </a:spDef>
    <a:lnDef>
      <a:spPr>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a:defPPr>
      </a:lstStyle>
    </a:txDef>
  </a:objectDefaults>
  <a:extraClrSchemeLst/>
  <a:extLst>
    <a:ext uri="{05A4C25C-085E-4340-85A3-A5531E510DB2}">
      <thm15:themeFamily xmlns:thm15="http://schemas.microsoft.com/office/thememl/2012/main" name="Presentation10" id="{B0D50D57-4379-AE4B-A524-842C16C02129}" vid="{AFE4F119-40F8-6D49-867B-1EC80E1763A4}"/>
    </a:ext>
  </a:extLst>
</a:theme>
</file>

<file path=ppt/theme/theme3.xml><?xml version="1.0" encoding="utf-8"?>
<a:theme xmlns:a="http://schemas.openxmlformats.org/drawingml/2006/main" name="2_CISQ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5535</TotalTime>
  <Words>2498</Words>
  <Application>Microsoft Office PowerPoint</Application>
  <PresentationFormat>Widescreen</PresentationFormat>
  <Paragraphs>245</Paragraphs>
  <Slides>18</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Myriad Pro</vt:lpstr>
      <vt:lpstr>CISQ PPT Template</vt:lpstr>
      <vt:lpstr>Synopsys</vt:lpstr>
      <vt:lpstr>2_CISQ PPT Template</vt:lpstr>
      <vt:lpstr>Testing for Privacy and Data Protection at Speed:</vt:lpstr>
      <vt:lpstr>Objectives</vt:lpstr>
      <vt:lpstr>Joe Jarzombek, CSSLP, PMP </vt:lpstr>
      <vt:lpstr>PowerPoint Presentation</vt:lpstr>
      <vt:lpstr>PowerPoint Presentation</vt:lpstr>
      <vt:lpstr>CISQ/OMG Standards &amp; ISO/IEC Fast-track</vt:lpstr>
      <vt:lpstr>Exploits, weaknesses, vulnerabilities and exposures</vt:lpstr>
      <vt:lpstr>Prioritized CWE lists used by customers</vt:lpstr>
      <vt:lpstr>PowerPoint Presentation</vt:lpstr>
      <vt:lpstr>PowerPoint Presentation</vt:lpstr>
      <vt:lpstr>Laws and Guidance on Data Protection/Privacy</vt:lpstr>
      <vt:lpstr>PowerPoint Presentation</vt:lpstr>
      <vt:lpstr>PowerPoint Presentation</vt:lpstr>
      <vt:lpstr>PowerPoint Presentation</vt:lpstr>
      <vt:lpstr>PowerPoint Presentation</vt:lpstr>
      <vt:lpstr>PowerPoint Presentation</vt:lpstr>
      <vt:lpstr>PowerPoint Presentation</vt:lpstr>
      <vt:lpstr>User &amp; Customer Perspectives of CWE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Britney Schaeffer</dc:creator>
  <cp:lastModifiedBy>Joe Jarzombek</cp:lastModifiedBy>
  <cp:revision>378</cp:revision>
  <cp:lastPrinted>2021-04-01T04:56:41Z</cp:lastPrinted>
  <dcterms:created xsi:type="dcterms:W3CDTF">2016-10-16T15:51:34Z</dcterms:created>
  <dcterms:modified xsi:type="dcterms:W3CDTF">2021-05-19T18:32:51Z</dcterms:modified>
</cp:coreProperties>
</file>