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8" r:id="rId3"/>
    <p:sldId id="278" r:id="rId4"/>
    <p:sldId id="260" r:id="rId5"/>
    <p:sldId id="258" r:id="rId6"/>
    <p:sldId id="262" r:id="rId7"/>
    <p:sldId id="263" r:id="rId8"/>
    <p:sldId id="264" r:id="rId9"/>
    <p:sldId id="265" r:id="rId10"/>
    <p:sldId id="266" r:id="rId11"/>
    <p:sldId id="259" r:id="rId12"/>
    <p:sldId id="269" r:id="rId13"/>
    <p:sldId id="270" r:id="rId14"/>
    <p:sldId id="271" r:id="rId15"/>
    <p:sldId id="272" r:id="rId16"/>
    <p:sldId id="273" r:id="rId17"/>
    <p:sldId id="274" r:id="rId18"/>
    <p:sldId id="275" r:id="rId19"/>
    <p:sldId id="277" r:id="rId20"/>
    <p:sldId id="279" r:id="rId21"/>
    <p:sldId id="280" r:id="rId22"/>
    <p:sldId id="283" r:id="rId23"/>
    <p:sldId id="282"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5" autoAdjust="0"/>
    <p:restoredTop sz="94660"/>
  </p:normalViewPr>
  <p:slideViewPr>
    <p:cSldViewPr>
      <p:cViewPr varScale="1">
        <p:scale>
          <a:sx n="98" d="100"/>
          <a:sy n="98" d="100"/>
        </p:scale>
        <p:origin x="-1560"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FAD0EC-D45E-4483-978C-D020DE1E3D1B}"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0606E927-3643-4568-9061-F8005E59DF34}" type="pres">
      <dgm:prSet presAssocID="{24FAD0EC-D45E-4483-978C-D020DE1E3D1B}" presName="linear" presStyleCnt="0">
        <dgm:presLayoutVars>
          <dgm:dir/>
          <dgm:resizeHandles val="exact"/>
        </dgm:presLayoutVars>
      </dgm:prSet>
      <dgm:spPr/>
      <dgm:t>
        <a:bodyPr/>
        <a:lstStyle/>
        <a:p>
          <a:endParaRPr lang="en-US"/>
        </a:p>
      </dgm:t>
    </dgm:pt>
  </dgm:ptLst>
  <dgm:cxnLst>
    <dgm:cxn modelId="{FBE35C95-9A3F-4788-BD43-F96652F47C05}" type="presOf" srcId="{24FAD0EC-D45E-4483-978C-D020DE1E3D1B}" destId="{0606E927-3643-4568-9061-F8005E59DF34}"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4B9575-AF44-48E4-85F8-678F620D7925}"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F37FB5CB-F511-4C42-A94C-359012987FCE}">
      <dgm:prSet phldrT="[Text]" custT="1"/>
      <dgm:spPr/>
      <dgm:t>
        <a:bodyPr/>
        <a:lstStyle/>
        <a:p>
          <a:r>
            <a:rPr lang="en-US" sz="2400" b="1" dirty="0" smtClean="0"/>
            <a:t>Comprehending</a:t>
          </a:r>
          <a:endParaRPr lang="en-US" sz="2400" b="1" dirty="0"/>
        </a:p>
      </dgm:t>
    </dgm:pt>
    <dgm:pt modelId="{7AFE3C21-3ADD-408E-B367-7B4164740804}" type="parTrans" cxnId="{4FFEBACD-C6CB-418D-85A2-97BA0F23B2E4}">
      <dgm:prSet/>
      <dgm:spPr/>
      <dgm:t>
        <a:bodyPr/>
        <a:lstStyle/>
        <a:p>
          <a:endParaRPr lang="en-US"/>
        </a:p>
      </dgm:t>
    </dgm:pt>
    <dgm:pt modelId="{39135186-BFB5-4B07-BF3C-64390FC88045}" type="sibTrans" cxnId="{4FFEBACD-C6CB-418D-85A2-97BA0F23B2E4}">
      <dgm:prSet/>
      <dgm:spPr/>
      <dgm:t>
        <a:bodyPr/>
        <a:lstStyle/>
        <a:p>
          <a:endParaRPr lang="en-US"/>
        </a:p>
      </dgm:t>
    </dgm:pt>
    <dgm:pt modelId="{332FE8CD-7F9D-4F36-8673-93565978FBC1}">
      <dgm:prSet phldrT="[Text]" custT="1"/>
      <dgm:spPr/>
      <dgm:t>
        <a:bodyPr/>
        <a:lstStyle/>
        <a:p>
          <a:r>
            <a:rPr lang="en-US" sz="2400" b="1" dirty="0" smtClean="0"/>
            <a:t>Defining Scenarios for Development</a:t>
          </a:r>
          <a:endParaRPr lang="en-US" sz="2400" b="1" dirty="0"/>
        </a:p>
      </dgm:t>
    </dgm:pt>
    <dgm:pt modelId="{9AEB2611-8708-4EF6-B6AC-AA7F2A5853DB}" type="parTrans" cxnId="{B1DD129E-F9C7-442A-85F1-8A2613D1B194}">
      <dgm:prSet/>
      <dgm:spPr/>
      <dgm:t>
        <a:bodyPr/>
        <a:lstStyle/>
        <a:p>
          <a:endParaRPr lang="en-US"/>
        </a:p>
      </dgm:t>
    </dgm:pt>
    <dgm:pt modelId="{E9F043B9-7830-4833-8F9C-7D8D97751CF5}" type="sibTrans" cxnId="{B1DD129E-F9C7-442A-85F1-8A2613D1B194}">
      <dgm:prSet/>
      <dgm:spPr/>
      <dgm:t>
        <a:bodyPr/>
        <a:lstStyle/>
        <a:p>
          <a:endParaRPr lang="en-US"/>
        </a:p>
      </dgm:t>
    </dgm:pt>
    <dgm:pt modelId="{00AB6FF4-582B-4E66-AFAA-AA48BE54D66F}">
      <dgm:prSet phldrT="[Text]" custT="1"/>
      <dgm:spPr/>
      <dgm:t>
        <a:bodyPr/>
        <a:lstStyle/>
        <a:p>
          <a:r>
            <a:rPr lang="en-US" sz="2400" b="1" dirty="0" smtClean="0"/>
            <a:t>Authoring</a:t>
          </a:r>
          <a:endParaRPr lang="en-US" sz="2400" b="1" dirty="0"/>
        </a:p>
      </dgm:t>
    </dgm:pt>
    <dgm:pt modelId="{DB667609-A6D8-460C-9086-F925A5F1835F}" type="parTrans" cxnId="{DBBCC014-FD22-48F7-9D97-C8C7972B476D}">
      <dgm:prSet/>
      <dgm:spPr/>
      <dgm:t>
        <a:bodyPr/>
        <a:lstStyle/>
        <a:p>
          <a:endParaRPr lang="en-US"/>
        </a:p>
      </dgm:t>
    </dgm:pt>
    <dgm:pt modelId="{D998A6C5-EF6D-4A95-AAFD-9EEFC9FA5725}" type="sibTrans" cxnId="{DBBCC014-FD22-48F7-9D97-C8C7972B476D}">
      <dgm:prSet/>
      <dgm:spPr/>
      <dgm:t>
        <a:bodyPr/>
        <a:lstStyle/>
        <a:p>
          <a:endParaRPr lang="en-US"/>
        </a:p>
      </dgm:t>
    </dgm:pt>
    <dgm:pt modelId="{9DB75518-B770-4264-BEC8-03C161D70447}" type="pres">
      <dgm:prSet presAssocID="{0D4B9575-AF44-48E4-85F8-678F620D7925}" presName="Name0" presStyleCnt="0">
        <dgm:presLayoutVars>
          <dgm:dir/>
          <dgm:resizeHandles val="exact"/>
        </dgm:presLayoutVars>
      </dgm:prSet>
      <dgm:spPr/>
      <dgm:t>
        <a:bodyPr/>
        <a:lstStyle/>
        <a:p>
          <a:endParaRPr lang="en-US"/>
        </a:p>
      </dgm:t>
    </dgm:pt>
    <dgm:pt modelId="{ACEAB9AE-2259-4AFC-BF08-291035CF761F}" type="pres">
      <dgm:prSet presAssocID="{F37FB5CB-F511-4C42-A94C-359012987FCE}" presName="composite" presStyleCnt="0"/>
      <dgm:spPr/>
    </dgm:pt>
    <dgm:pt modelId="{A3522452-7722-4441-BC46-DA05A373D267}" type="pres">
      <dgm:prSet presAssocID="{F37FB5CB-F511-4C42-A94C-359012987FCE}" presName="rect1" presStyleLbl="trAlignAcc1" presStyleIdx="0" presStyleCnt="3" custLinFactNeighborX="-17" custLinFactNeighborY="-415">
        <dgm:presLayoutVars>
          <dgm:bulletEnabled val="1"/>
        </dgm:presLayoutVars>
      </dgm:prSet>
      <dgm:spPr/>
      <dgm:t>
        <a:bodyPr/>
        <a:lstStyle/>
        <a:p>
          <a:endParaRPr lang="en-US"/>
        </a:p>
      </dgm:t>
    </dgm:pt>
    <dgm:pt modelId="{4C90F97C-0B12-4037-919F-FDEF4AE39661}" type="pres">
      <dgm:prSet presAssocID="{F37FB5CB-F511-4C42-A94C-359012987FCE}" presName="rect2" presStyleLbl="fgImgPlace1" presStyleIdx="0" presStyleCnt="3"/>
      <dgm:spPr>
        <a:solidFill>
          <a:schemeClr val="accent4"/>
        </a:solidFill>
      </dgm:spPr>
      <dgm:t>
        <a:bodyPr/>
        <a:lstStyle/>
        <a:p>
          <a:endParaRPr lang="en-US"/>
        </a:p>
      </dgm:t>
    </dgm:pt>
    <dgm:pt modelId="{A48F4FD1-591F-4997-A4FB-F9EBB88972E5}" type="pres">
      <dgm:prSet presAssocID="{39135186-BFB5-4B07-BF3C-64390FC88045}" presName="sibTrans" presStyleCnt="0"/>
      <dgm:spPr/>
    </dgm:pt>
    <dgm:pt modelId="{7290918E-1CE6-4F52-AD7E-1902A5F70114}" type="pres">
      <dgm:prSet presAssocID="{332FE8CD-7F9D-4F36-8673-93565978FBC1}" presName="composite" presStyleCnt="0"/>
      <dgm:spPr/>
    </dgm:pt>
    <dgm:pt modelId="{6C417122-48E4-46B6-BB11-BF5CEF91419A}" type="pres">
      <dgm:prSet presAssocID="{332FE8CD-7F9D-4F36-8673-93565978FBC1}" presName="rect1" presStyleLbl="trAlignAcc1" presStyleIdx="1" presStyleCnt="3">
        <dgm:presLayoutVars>
          <dgm:bulletEnabled val="1"/>
        </dgm:presLayoutVars>
      </dgm:prSet>
      <dgm:spPr/>
      <dgm:t>
        <a:bodyPr/>
        <a:lstStyle/>
        <a:p>
          <a:endParaRPr lang="en-US"/>
        </a:p>
      </dgm:t>
    </dgm:pt>
    <dgm:pt modelId="{911676ED-EDD0-4454-AD51-D316BB9971F5}" type="pres">
      <dgm:prSet presAssocID="{332FE8CD-7F9D-4F36-8673-93565978FBC1}" presName="rect2" presStyleLbl="fgImgPlace1" presStyleIdx="1" presStyleCnt="3"/>
      <dgm:spPr>
        <a:solidFill>
          <a:schemeClr val="accent3">
            <a:lumMod val="75000"/>
          </a:schemeClr>
        </a:solidFill>
      </dgm:spPr>
    </dgm:pt>
    <dgm:pt modelId="{E5A4A53A-F5FA-4FE6-BDE9-A0357A77AE3E}" type="pres">
      <dgm:prSet presAssocID="{E9F043B9-7830-4833-8F9C-7D8D97751CF5}" presName="sibTrans" presStyleCnt="0"/>
      <dgm:spPr/>
    </dgm:pt>
    <dgm:pt modelId="{857F26EE-5C12-4015-A559-1FDAE90E27BF}" type="pres">
      <dgm:prSet presAssocID="{00AB6FF4-582B-4E66-AFAA-AA48BE54D66F}" presName="composite" presStyleCnt="0"/>
      <dgm:spPr/>
    </dgm:pt>
    <dgm:pt modelId="{62B39061-2410-44CD-A6E0-80355DD2A2EF}" type="pres">
      <dgm:prSet presAssocID="{00AB6FF4-582B-4E66-AFAA-AA48BE54D66F}" presName="rect1" presStyleLbl="trAlignAcc1" presStyleIdx="2" presStyleCnt="3">
        <dgm:presLayoutVars>
          <dgm:bulletEnabled val="1"/>
        </dgm:presLayoutVars>
      </dgm:prSet>
      <dgm:spPr/>
      <dgm:t>
        <a:bodyPr/>
        <a:lstStyle/>
        <a:p>
          <a:endParaRPr lang="en-US"/>
        </a:p>
      </dgm:t>
    </dgm:pt>
    <dgm:pt modelId="{6CBE09F0-5D82-4F9D-91BA-1C6DBD5D87B1}" type="pres">
      <dgm:prSet presAssocID="{00AB6FF4-582B-4E66-AFAA-AA48BE54D66F}" presName="rect2" presStyleLbl="fgImgPlace1" presStyleIdx="2" presStyleCnt="3"/>
      <dgm:spPr>
        <a:solidFill>
          <a:schemeClr val="accent6">
            <a:lumMod val="75000"/>
          </a:schemeClr>
        </a:solidFill>
      </dgm:spPr>
    </dgm:pt>
  </dgm:ptLst>
  <dgm:cxnLst>
    <dgm:cxn modelId="{1E032832-BE7B-4D26-9F13-96D44D28E591}" type="presOf" srcId="{00AB6FF4-582B-4E66-AFAA-AA48BE54D66F}" destId="{62B39061-2410-44CD-A6E0-80355DD2A2EF}" srcOrd="0" destOrd="0" presId="urn:microsoft.com/office/officeart/2008/layout/PictureStrips"/>
    <dgm:cxn modelId="{4FFEBACD-C6CB-418D-85A2-97BA0F23B2E4}" srcId="{0D4B9575-AF44-48E4-85F8-678F620D7925}" destId="{F37FB5CB-F511-4C42-A94C-359012987FCE}" srcOrd="0" destOrd="0" parTransId="{7AFE3C21-3ADD-408E-B367-7B4164740804}" sibTransId="{39135186-BFB5-4B07-BF3C-64390FC88045}"/>
    <dgm:cxn modelId="{DBBCC014-FD22-48F7-9D97-C8C7972B476D}" srcId="{0D4B9575-AF44-48E4-85F8-678F620D7925}" destId="{00AB6FF4-582B-4E66-AFAA-AA48BE54D66F}" srcOrd="2" destOrd="0" parTransId="{DB667609-A6D8-460C-9086-F925A5F1835F}" sibTransId="{D998A6C5-EF6D-4A95-AAFD-9EEFC9FA5725}"/>
    <dgm:cxn modelId="{B1DD129E-F9C7-442A-85F1-8A2613D1B194}" srcId="{0D4B9575-AF44-48E4-85F8-678F620D7925}" destId="{332FE8CD-7F9D-4F36-8673-93565978FBC1}" srcOrd="1" destOrd="0" parTransId="{9AEB2611-8708-4EF6-B6AC-AA7F2A5853DB}" sibTransId="{E9F043B9-7830-4833-8F9C-7D8D97751CF5}"/>
    <dgm:cxn modelId="{2D6EE137-D623-4268-A846-CE8D05B8708C}" type="presOf" srcId="{332FE8CD-7F9D-4F36-8673-93565978FBC1}" destId="{6C417122-48E4-46B6-BB11-BF5CEF91419A}" srcOrd="0" destOrd="0" presId="urn:microsoft.com/office/officeart/2008/layout/PictureStrips"/>
    <dgm:cxn modelId="{BA9077F0-B7F2-46C7-8EA6-44722D1E90A6}" type="presOf" srcId="{F37FB5CB-F511-4C42-A94C-359012987FCE}" destId="{A3522452-7722-4441-BC46-DA05A373D267}" srcOrd="0" destOrd="0" presId="urn:microsoft.com/office/officeart/2008/layout/PictureStrips"/>
    <dgm:cxn modelId="{BBF2808A-1BA6-49F6-8F56-52CCC7565974}" type="presOf" srcId="{0D4B9575-AF44-48E4-85F8-678F620D7925}" destId="{9DB75518-B770-4264-BEC8-03C161D70447}" srcOrd="0" destOrd="0" presId="urn:microsoft.com/office/officeart/2008/layout/PictureStrips"/>
    <dgm:cxn modelId="{B77797E3-8BF7-4474-B279-BC7E192825E1}" type="presParOf" srcId="{9DB75518-B770-4264-BEC8-03C161D70447}" destId="{ACEAB9AE-2259-4AFC-BF08-291035CF761F}" srcOrd="0" destOrd="0" presId="urn:microsoft.com/office/officeart/2008/layout/PictureStrips"/>
    <dgm:cxn modelId="{38986C88-8E89-4314-89EB-A5FFE8328F9D}" type="presParOf" srcId="{ACEAB9AE-2259-4AFC-BF08-291035CF761F}" destId="{A3522452-7722-4441-BC46-DA05A373D267}" srcOrd="0" destOrd="0" presId="urn:microsoft.com/office/officeart/2008/layout/PictureStrips"/>
    <dgm:cxn modelId="{4AE0D0B5-5485-4AC7-9E92-46459F7D5A6A}" type="presParOf" srcId="{ACEAB9AE-2259-4AFC-BF08-291035CF761F}" destId="{4C90F97C-0B12-4037-919F-FDEF4AE39661}" srcOrd="1" destOrd="0" presId="urn:microsoft.com/office/officeart/2008/layout/PictureStrips"/>
    <dgm:cxn modelId="{65B202A2-9659-448B-911E-33CF5A367564}" type="presParOf" srcId="{9DB75518-B770-4264-BEC8-03C161D70447}" destId="{A48F4FD1-591F-4997-A4FB-F9EBB88972E5}" srcOrd="1" destOrd="0" presId="urn:microsoft.com/office/officeart/2008/layout/PictureStrips"/>
    <dgm:cxn modelId="{B839637C-A1C4-40AA-AB3B-048883CBB0D4}" type="presParOf" srcId="{9DB75518-B770-4264-BEC8-03C161D70447}" destId="{7290918E-1CE6-4F52-AD7E-1902A5F70114}" srcOrd="2" destOrd="0" presId="urn:microsoft.com/office/officeart/2008/layout/PictureStrips"/>
    <dgm:cxn modelId="{3BAE3893-B61E-4E00-B89B-23856932F58E}" type="presParOf" srcId="{7290918E-1CE6-4F52-AD7E-1902A5F70114}" destId="{6C417122-48E4-46B6-BB11-BF5CEF91419A}" srcOrd="0" destOrd="0" presId="urn:microsoft.com/office/officeart/2008/layout/PictureStrips"/>
    <dgm:cxn modelId="{26B6DCFD-BDE6-49E3-9C08-975A6A2276A4}" type="presParOf" srcId="{7290918E-1CE6-4F52-AD7E-1902A5F70114}" destId="{911676ED-EDD0-4454-AD51-D316BB9971F5}" srcOrd="1" destOrd="0" presId="urn:microsoft.com/office/officeart/2008/layout/PictureStrips"/>
    <dgm:cxn modelId="{C279BF42-9974-438D-A803-F12B01C88F32}" type="presParOf" srcId="{9DB75518-B770-4264-BEC8-03C161D70447}" destId="{E5A4A53A-F5FA-4FE6-BDE9-A0357A77AE3E}" srcOrd="3" destOrd="0" presId="urn:microsoft.com/office/officeart/2008/layout/PictureStrips"/>
    <dgm:cxn modelId="{392DD0BD-BF6E-45F1-AEA6-E6B78264DAFB}" type="presParOf" srcId="{9DB75518-B770-4264-BEC8-03C161D70447}" destId="{857F26EE-5C12-4015-A559-1FDAE90E27BF}" srcOrd="4" destOrd="0" presId="urn:microsoft.com/office/officeart/2008/layout/PictureStrips"/>
    <dgm:cxn modelId="{5B030069-9562-4E0B-AF69-C334BAE15435}" type="presParOf" srcId="{857F26EE-5C12-4015-A559-1FDAE90E27BF}" destId="{62B39061-2410-44CD-A6E0-80355DD2A2EF}" srcOrd="0" destOrd="0" presId="urn:microsoft.com/office/officeart/2008/layout/PictureStrips"/>
    <dgm:cxn modelId="{12B4325F-F821-4036-AAA8-116631BB72FE}" type="presParOf" srcId="{857F26EE-5C12-4015-A559-1FDAE90E27BF}" destId="{6CBE09F0-5D82-4F9D-91BA-1C6DBD5D87B1}"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7C605-0866-461B-A653-D3D633E24777}" type="datetimeFigureOut">
              <a:rPr lang="en-US" smtClean="0"/>
              <a:t>5/21/20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4DBE42-8DB5-46EA-B03C-C1301A6CB9E8}" type="slidenum">
              <a:rPr lang="en-US" smtClean="0"/>
              <a:t>‹#›</a:t>
            </a:fld>
            <a:endParaRPr lang="en-US" dirty="0"/>
          </a:p>
        </p:txBody>
      </p:sp>
    </p:spTree>
    <p:extLst>
      <p:ext uri="{BB962C8B-B14F-4D97-AF65-F5344CB8AC3E}">
        <p14:creationId xmlns:p14="http://schemas.microsoft.com/office/powerpoint/2010/main" val="420903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2B62FB1-47FA-44B2-8B05-C0EA1B17CC80}" type="slidenum">
              <a:rPr lang="en-US" sz="1200"/>
              <a:pPr eaLnBrk="1" hangingPunct="1"/>
              <a:t>24</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Shape 9"/>
          <p:cNvSpPr txBox="1">
            <a:spLocks noGrp="1"/>
          </p:cNvSpPr>
          <p:nvPr>
            <p:ph type="ctrTitle" hasCustomPrompt="1"/>
          </p:nvPr>
        </p:nvSpPr>
        <p:spPr>
          <a:xfrm>
            <a:off x="326823" y="4309102"/>
            <a:ext cx="8460009" cy="920785"/>
          </a:xfrm>
          <a:prstGeom prst="rect">
            <a:avLst/>
          </a:prstGeom>
        </p:spPr>
        <p:txBody>
          <a:bodyPr wrap="none" lIns="91425" tIns="91425" rIns="91425" bIns="91425" anchor="t" anchorCtr="0"/>
          <a:lstStyle>
            <a:lvl1pPr lvl="0">
              <a:spcBef>
                <a:spcPts val="0"/>
              </a:spcBef>
              <a:buClr>
                <a:srgbClr val="2185C5"/>
              </a:buClr>
              <a:buSzPct val="100000"/>
              <a:defRPr sz="3200">
                <a:solidFill>
                  <a:srgbClr val="2185C5"/>
                </a:solidFill>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smtClean="0"/>
              <a:t>Title</a:t>
            </a:r>
            <a:endParaRPr dirty="0"/>
          </a:p>
        </p:txBody>
      </p:sp>
      <p:pic>
        <p:nvPicPr>
          <p:cNvPr id="9" name="Shape 14" descr="Zenergy Logo.png"/>
          <p:cNvPicPr preferRelativeResize="0"/>
          <p:nvPr userDrawn="1"/>
        </p:nvPicPr>
        <p:blipFill>
          <a:blip r:embed="rId2">
            <a:alphaModFix/>
          </a:blip>
          <a:stretch>
            <a:fillRect/>
          </a:stretch>
        </p:blipFill>
        <p:spPr>
          <a:xfrm>
            <a:off x="3406800" y="1850268"/>
            <a:ext cx="4887600" cy="1468033"/>
          </a:xfrm>
          <a:prstGeom prst="rect">
            <a:avLst/>
          </a:prstGeom>
          <a:noFill/>
          <a:ln>
            <a:noFill/>
          </a:ln>
        </p:spPr>
      </p:pic>
      <p:sp>
        <p:nvSpPr>
          <p:cNvPr id="10" name="Shape 15"/>
          <p:cNvSpPr txBox="1"/>
          <p:nvPr userDrawn="1"/>
        </p:nvSpPr>
        <p:spPr>
          <a:xfrm>
            <a:off x="2261450" y="3480351"/>
            <a:ext cx="5216700" cy="418400"/>
          </a:xfrm>
          <a:prstGeom prst="rect">
            <a:avLst/>
          </a:prstGeom>
          <a:noFill/>
          <a:ln>
            <a:noFill/>
          </a:ln>
        </p:spPr>
        <p:txBody>
          <a:bodyPr wrap="square" lIns="91425" tIns="91425" rIns="91425" bIns="91425" anchor="t" anchorCtr="0">
            <a:noAutofit/>
          </a:bodyPr>
          <a:lstStyle/>
          <a:p>
            <a:pPr lvl="0" algn="r" rtl="0">
              <a:spcBef>
                <a:spcPts val="0"/>
              </a:spcBef>
              <a:buNone/>
            </a:pPr>
            <a:r>
              <a:rPr lang="en" sz="1800" dirty="0">
                <a:latin typeface="Quattrocento Sans"/>
                <a:ea typeface="Quattrocento Sans"/>
                <a:cs typeface="Quattrocento Sans"/>
                <a:sym typeface="Quattrocento Sans"/>
              </a:rPr>
              <a:t>THE SOFTWARE DELIVERY EXPERTS</a:t>
            </a:r>
          </a:p>
        </p:txBody>
      </p:sp>
      <p:grpSp>
        <p:nvGrpSpPr>
          <p:cNvPr id="16" name="Group 15"/>
          <p:cNvGrpSpPr/>
          <p:nvPr userDrawn="1"/>
        </p:nvGrpSpPr>
        <p:grpSpPr>
          <a:xfrm>
            <a:off x="-1" y="3377551"/>
            <a:ext cx="7381662" cy="102800"/>
            <a:chOff x="-1" y="2533163"/>
            <a:chExt cx="7381662" cy="77100"/>
          </a:xfrm>
        </p:grpSpPr>
        <p:sp>
          <p:nvSpPr>
            <p:cNvPr id="12" name="Shape 10"/>
            <p:cNvSpPr/>
            <p:nvPr/>
          </p:nvSpPr>
          <p:spPr>
            <a:xfrm>
              <a:off x="5938246" y="2533163"/>
              <a:ext cx="721800" cy="77100"/>
            </a:xfrm>
            <a:prstGeom prst="rect">
              <a:avLst/>
            </a:prstGeom>
            <a:solidFill>
              <a:srgbClr val="674EA7"/>
            </a:solidFill>
            <a:ln>
              <a:noFill/>
            </a:ln>
          </p:spPr>
          <p:txBody>
            <a:bodyPr wrap="square" lIns="91425" tIns="91425" rIns="91425" bIns="91425" anchor="ctr" anchorCtr="0">
              <a:noAutofit/>
            </a:bodyPr>
            <a:lstStyle/>
            <a:p>
              <a:pPr lvl="0">
                <a:spcBef>
                  <a:spcPts val="0"/>
                </a:spcBef>
                <a:buNone/>
              </a:pPr>
              <a:endParaRPr dirty="0"/>
            </a:p>
          </p:txBody>
        </p:sp>
        <p:sp>
          <p:nvSpPr>
            <p:cNvPr id="13" name="Shape 11"/>
            <p:cNvSpPr/>
            <p:nvPr/>
          </p:nvSpPr>
          <p:spPr>
            <a:xfrm>
              <a:off x="6659861" y="2533163"/>
              <a:ext cx="721800" cy="77100"/>
            </a:xfrm>
            <a:prstGeom prst="rect">
              <a:avLst/>
            </a:prstGeom>
            <a:solidFill>
              <a:srgbClr val="F20253"/>
            </a:solidFill>
            <a:ln>
              <a:noFill/>
            </a:ln>
          </p:spPr>
          <p:txBody>
            <a:bodyPr wrap="square" lIns="91425" tIns="91425" rIns="91425" bIns="91425" anchor="ctr" anchorCtr="0">
              <a:noAutofit/>
            </a:bodyPr>
            <a:lstStyle/>
            <a:p>
              <a:pPr lvl="0">
                <a:spcBef>
                  <a:spcPts val="0"/>
                </a:spcBef>
                <a:buNone/>
              </a:pPr>
              <a:endParaRPr dirty="0"/>
            </a:p>
          </p:txBody>
        </p:sp>
        <p:sp>
          <p:nvSpPr>
            <p:cNvPr id="14" name="Shape 12"/>
            <p:cNvSpPr/>
            <p:nvPr/>
          </p:nvSpPr>
          <p:spPr>
            <a:xfrm>
              <a:off x="-1" y="2533163"/>
              <a:ext cx="721800" cy="77100"/>
            </a:xfrm>
            <a:prstGeom prst="rect">
              <a:avLst/>
            </a:prstGeom>
            <a:solidFill>
              <a:srgbClr val="468D2B"/>
            </a:solidFill>
            <a:ln>
              <a:noFill/>
            </a:ln>
          </p:spPr>
          <p:txBody>
            <a:bodyPr wrap="square" lIns="91425" tIns="91425" rIns="91425" bIns="91425" anchor="ctr" anchorCtr="0">
              <a:noAutofit/>
            </a:bodyPr>
            <a:lstStyle/>
            <a:p>
              <a:pPr lvl="0">
                <a:spcBef>
                  <a:spcPts val="0"/>
                </a:spcBef>
                <a:buNone/>
              </a:pPr>
              <a:endParaRPr dirty="0"/>
            </a:p>
          </p:txBody>
        </p:sp>
        <p:sp>
          <p:nvSpPr>
            <p:cNvPr id="15" name="Shape 13"/>
            <p:cNvSpPr/>
            <p:nvPr/>
          </p:nvSpPr>
          <p:spPr>
            <a:xfrm>
              <a:off x="721425" y="2533163"/>
              <a:ext cx="5216700" cy="77100"/>
            </a:xfrm>
            <a:prstGeom prst="rect">
              <a:avLst/>
            </a:prstGeom>
            <a:solidFill>
              <a:srgbClr val="1C59A5"/>
            </a:solidFill>
            <a:ln>
              <a:noFill/>
            </a:ln>
          </p:spPr>
          <p:txBody>
            <a:bodyPr wrap="square" lIns="91425" tIns="91425" rIns="91425" bIns="91425" anchor="ctr" anchorCtr="0">
              <a:noAutofit/>
            </a:bodyPr>
            <a:lstStyle/>
            <a:p>
              <a:pPr lvl="0">
                <a:spcBef>
                  <a:spcPts val="0"/>
                </a:spcBef>
                <a:buNone/>
              </a:pPr>
              <a:endParaRPr dirty="0"/>
            </a:p>
          </p:txBody>
        </p:sp>
      </p:grpSp>
    </p:spTree>
    <p:extLst>
      <p:ext uri="{BB962C8B-B14F-4D97-AF65-F5344CB8AC3E}">
        <p14:creationId xmlns:p14="http://schemas.microsoft.com/office/powerpoint/2010/main" val="186856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6824" y="121119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762" y="121119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hape 9"/>
          <p:cNvSpPr txBox="1">
            <a:spLocks noGrp="1"/>
          </p:cNvSpPr>
          <p:nvPr>
            <p:ph type="ctrTitle" hasCustomPrompt="1"/>
          </p:nvPr>
        </p:nvSpPr>
        <p:spPr>
          <a:xfrm>
            <a:off x="326825" y="278346"/>
            <a:ext cx="8460009" cy="920785"/>
          </a:xfrm>
          <a:prstGeom prst="rect">
            <a:avLst/>
          </a:prstGeom>
        </p:spPr>
        <p:txBody>
          <a:bodyPr wrap="none" lIns="91425" tIns="91425" rIns="91425" bIns="91425" anchor="t" anchorCtr="0"/>
          <a:lstStyle>
            <a:lvl1pPr lvl="0" algn="l">
              <a:spcBef>
                <a:spcPts val="0"/>
              </a:spcBef>
              <a:buClr>
                <a:srgbClr val="2185C5"/>
              </a:buClr>
              <a:buSzPct val="100000"/>
              <a:defRPr sz="2800">
                <a:solidFill>
                  <a:srgbClr val="2185C5"/>
                </a:solidFill>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smtClean="0"/>
              <a:t>Title</a:t>
            </a:r>
            <a:endParaRPr dirty="0"/>
          </a:p>
        </p:txBody>
      </p:sp>
      <p:pic>
        <p:nvPicPr>
          <p:cNvPr id="9" name="Shape 39" descr="Zenergy Logo.png"/>
          <p:cNvPicPr preferRelativeResize="0"/>
          <p:nvPr userDrawn="1"/>
        </p:nvPicPr>
        <p:blipFill rotWithShape="1">
          <a:blip r:embed="rId2">
            <a:alphaModFix/>
          </a:blip>
          <a:srcRect/>
          <a:stretch/>
        </p:blipFill>
        <p:spPr>
          <a:xfrm>
            <a:off x="-4" y="5917267"/>
            <a:ext cx="2690424" cy="808100"/>
          </a:xfrm>
          <a:prstGeom prst="rect">
            <a:avLst/>
          </a:prstGeom>
          <a:noFill/>
          <a:ln>
            <a:noFill/>
          </a:ln>
        </p:spPr>
      </p:pic>
      <p:grpSp>
        <p:nvGrpSpPr>
          <p:cNvPr id="10" name="Group 9"/>
          <p:cNvGrpSpPr/>
          <p:nvPr userDrawn="1"/>
        </p:nvGrpSpPr>
        <p:grpSpPr>
          <a:xfrm>
            <a:off x="0" y="6725367"/>
            <a:ext cx="9144000" cy="144076"/>
            <a:chOff x="-1" y="2533163"/>
            <a:chExt cx="7381662" cy="77100"/>
          </a:xfrm>
        </p:grpSpPr>
        <p:sp>
          <p:nvSpPr>
            <p:cNvPr id="11" name="Shape 10"/>
            <p:cNvSpPr/>
            <p:nvPr/>
          </p:nvSpPr>
          <p:spPr>
            <a:xfrm>
              <a:off x="5938246" y="2533163"/>
              <a:ext cx="721800" cy="77100"/>
            </a:xfrm>
            <a:prstGeom prst="rect">
              <a:avLst/>
            </a:prstGeom>
            <a:solidFill>
              <a:srgbClr val="674EA7"/>
            </a:solidFill>
            <a:ln>
              <a:noFill/>
            </a:ln>
          </p:spPr>
          <p:txBody>
            <a:bodyPr wrap="square" lIns="91425" tIns="91425" rIns="91425" bIns="91425" anchor="ctr" anchorCtr="0">
              <a:noAutofit/>
            </a:bodyPr>
            <a:lstStyle/>
            <a:p>
              <a:pPr lvl="0">
                <a:spcBef>
                  <a:spcPts val="0"/>
                </a:spcBef>
                <a:buNone/>
              </a:pPr>
              <a:endParaRPr dirty="0"/>
            </a:p>
          </p:txBody>
        </p:sp>
        <p:sp>
          <p:nvSpPr>
            <p:cNvPr id="12" name="Shape 11"/>
            <p:cNvSpPr/>
            <p:nvPr/>
          </p:nvSpPr>
          <p:spPr>
            <a:xfrm>
              <a:off x="6659861" y="2533163"/>
              <a:ext cx="721800" cy="77100"/>
            </a:xfrm>
            <a:prstGeom prst="rect">
              <a:avLst/>
            </a:prstGeom>
            <a:solidFill>
              <a:srgbClr val="F20253"/>
            </a:solidFill>
            <a:ln>
              <a:noFill/>
            </a:ln>
          </p:spPr>
          <p:txBody>
            <a:bodyPr wrap="square" lIns="91425" tIns="91425" rIns="91425" bIns="91425" anchor="ctr" anchorCtr="0">
              <a:noAutofit/>
            </a:bodyPr>
            <a:lstStyle/>
            <a:p>
              <a:pPr lvl="0">
                <a:spcBef>
                  <a:spcPts val="0"/>
                </a:spcBef>
                <a:buNone/>
              </a:pPr>
              <a:endParaRPr dirty="0"/>
            </a:p>
          </p:txBody>
        </p:sp>
        <p:sp>
          <p:nvSpPr>
            <p:cNvPr id="13" name="Shape 12"/>
            <p:cNvSpPr/>
            <p:nvPr/>
          </p:nvSpPr>
          <p:spPr>
            <a:xfrm>
              <a:off x="-1" y="2533163"/>
              <a:ext cx="721800" cy="77100"/>
            </a:xfrm>
            <a:prstGeom prst="rect">
              <a:avLst/>
            </a:prstGeom>
            <a:solidFill>
              <a:srgbClr val="468D2B"/>
            </a:solidFill>
            <a:ln>
              <a:noFill/>
            </a:ln>
          </p:spPr>
          <p:txBody>
            <a:bodyPr wrap="square" lIns="91425" tIns="91425" rIns="91425" bIns="91425" anchor="ctr" anchorCtr="0">
              <a:noAutofit/>
            </a:bodyPr>
            <a:lstStyle/>
            <a:p>
              <a:pPr lvl="0">
                <a:spcBef>
                  <a:spcPts val="0"/>
                </a:spcBef>
                <a:buNone/>
              </a:pPr>
              <a:endParaRPr dirty="0"/>
            </a:p>
          </p:txBody>
        </p:sp>
        <p:sp>
          <p:nvSpPr>
            <p:cNvPr id="14" name="Shape 13"/>
            <p:cNvSpPr/>
            <p:nvPr/>
          </p:nvSpPr>
          <p:spPr>
            <a:xfrm>
              <a:off x="721425" y="2533163"/>
              <a:ext cx="5216700" cy="77100"/>
            </a:xfrm>
            <a:prstGeom prst="rect">
              <a:avLst/>
            </a:prstGeom>
            <a:solidFill>
              <a:srgbClr val="1C59A5"/>
            </a:solidFill>
            <a:ln>
              <a:noFill/>
            </a:ln>
          </p:spPr>
          <p:txBody>
            <a:bodyPr wrap="square" lIns="91425" tIns="91425" rIns="91425" bIns="91425" anchor="ctr" anchorCtr="0">
              <a:noAutofit/>
            </a:bodyPr>
            <a:lstStyle/>
            <a:p>
              <a:pPr lvl="0">
                <a:spcBef>
                  <a:spcPts val="0"/>
                </a:spcBef>
                <a:buNone/>
              </a:pPr>
              <a:endParaRPr dirty="0"/>
            </a:p>
          </p:txBody>
        </p:sp>
      </p:grpSp>
    </p:spTree>
    <p:extLst>
      <p:ext uri="{BB962C8B-B14F-4D97-AF65-F5344CB8AC3E}">
        <p14:creationId xmlns:p14="http://schemas.microsoft.com/office/powerpoint/2010/main" val="56543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824" y="1211197"/>
            <a:ext cx="8460009" cy="37889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hape 9"/>
          <p:cNvSpPr txBox="1">
            <a:spLocks noGrp="1"/>
          </p:cNvSpPr>
          <p:nvPr>
            <p:ph type="ctrTitle" hasCustomPrompt="1"/>
          </p:nvPr>
        </p:nvSpPr>
        <p:spPr>
          <a:xfrm>
            <a:off x="326825" y="278346"/>
            <a:ext cx="8460009" cy="920785"/>
          </a:xfrm>
          <a:prstGeom prst="rect">
            <a:avLst/>
          </a:prstGeom>
        </p:spPr>
        <p:txBody>
          <a:bodyPr wrap="none" lIns="91425" tIns="91425" rIns="91425" bIns="91425" anchor="t" anchorCtr="0"/>
          <a:lstStyle>
            <a:lvl1pPr lvl="0" algn="l">
              <a:spcBef>
                <a:spcPts val="0"/>
              </a:spcBef>
              <a:buClr>
                <a:srgbClr val="2185C5"/>
              </a:buClr>
              <a:buSzPct val="100000"/>
              <a:defRPr sz="2800">
                <a:solidFill>
                  <a:srgbClr val="2185C5"/>
                </a:solidFill>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smtClean="0"/>
              <a:t>Title</a:t>
            </a:r>
            <a:endParaRPr dirty="0"/>
          </a:p>
        </p:txBody>
      </p:sp>
      <p:pic>
        <p:nvPicPr>
          <p:cNvPr id="8" name="Shape 39" descr="Zenergy Logo.png"/>
          <p:cNvPicPr preferRelativeResize="0"/>
          <p:nvPr userDrawn="1"/>
        </p:nvPicPr>
        <p:blipFill rotWithShape="1">
          <a:blip r:embed="rId2">
            <a:alphaModFix/>
          </a:blip>
          <a:srcRect/>
          <a:stretch/>
        </p:blipFill>
        <p:spPr>
          <a:xfrm>
            <a:off x="-4" y="5917267"/>
            <a:ext cx="2690424" cy="808100"/>
          </a:xfrm>
          <a:prstGeom prst="rect">
            <a:avLst/>
          </a:prstGeom>
          <a:noFill/>
          <a:ln>
            <a:noFill/>
          </a:ln>
        </p:spPr>
      </p:pic>
      <p:grpSp>
        <p:nvGrpSpPr>
          <p:cNvPr id="9" name="Group 8"/>
          <p:cNvGrpSpPr/>
          <p:nvPr userDrawn="1"/>
        </p:nvGrpSpPr>
        <p:grpSpPr>
          <a:xfrm>
            <a:off x="0" y="6725367"/>
            <a:ext cx="9144000" cy="144076"/>
            <a:chOff x="-1" y="2533163"/>
            <a:chExt cx="7381662" cy="77100"/>
          </a:xfrm>
        </p:grpSpPr>
        <p:sp>
          <p:nvSpPr>
            <p:cNvPr id="10" name="Shape 10"/>
            <p:cNvSpPr/>
            <p:nvPr/>
          </p:nvSpPr>
          <p:spPr>
            <a:xfrm>
              <a:off x="5938246" y="2533163"/>
              <a:ext cx="721800" cy="77100"/>
            </a:xfrm>
            <a:prstGeom prst="rect">
              <a:avLst/>
            </a:prstGeom>
            <a:solidFill>
              <a:srgbClr val="674EA7"/>
            </a:solidFill>
            <a:ln>
              <a:noFill/>
            </a:ln>
          </p:spPr>
          <p:txBody>
            <a:bodyPr wrap="square" lIns="91425" tIns="91425" rIns="91425" bIns="91425" anchor="ctr" anchorCtr="0">
              <a:noAutofit/>
            </a:bodyPr>
            <a:lstStyle/>
            <a:p>
              <a:pPr lvl="0">
                <a:spcBef>
                  <a:spcPts val="0"/>
                </a:spcBef>
                <a:buNone/>
              </a:pPr>
              <a:endParaRPr dirty="0"/>
            </a:p>
          </p:txBody>
        </p:sp>
        <p:sp>
          <p:nvSpPr>
            <p:cNvPr id="11" name="Shape 11"/>
            <p:cNvSpPr/>
            <p:nvPr/>
          </p:nvSpPr>
          <p:spPr>
            <a:xfrm>
              <a:off x="6659861" y="2533163"/>
              <a:ext cx="721800" cy="77100"/>
            </a:xfrm>
            <a:prstGeom prst="rect">
              <a:avLst/>
            </a:prstGeom>
            <a:solidFill>
              <a:srgbClr val="F20253"/>
            </a:solidFill>
            <a:ln>
              <a:noFill/>
            </a:ln>
          </p:spPr>
          <p:txBody>
            <a:bodyPr wrap="square" lIns="91425" tIns="91425" rIns="91425" bIns="91425" anchor="ctr" anchorCtr="0">
              <a:noAutofit/>
            </a:bodyPr>
            <a:lstStyle/>
            <a:p>
              <a:pPr lvl="0">
                <a:spcBef>
                  <a:spcPts val="0"/>
                </a:spcBef>
                <a:buNone/>
              </a:pPr>
              <a:endParaRPr dirty="0"/>
            </a:p>
          </p:txBody>
        </p:sp>
        <p:sp>
          <p:nvSpPr>
            <p:cNvPr id="12" name="Shape 12"/>
            <p:cNvSpPr/>
            <p:nvPr/>
          </p:nvSpPr>
          <p:spPr>
            <a:xfrm>
              <a:off x="-1" y="2533163"/>
              <a:ext cx="721800" cy="77100"/>
            </a:xfrm>
            <a:prstGeom prst="rect">
              <a:avLst/>
            </a:prstGeom>
            <a:solidFill>
              <a:srgbClr val="468D2B"/>
            </a:solidFill>
            <a:ln>
              <a:noFill/>
            </a:ln>
          </p:spPr>
          <p:txBody>
            <a:bodyPr wrap="square" lIns="91425" tIns="91425" rIns="91425" bIns="91425" anchor="ctr" anchorCtr="0">
              <a:noAutofit/>
            </a:bodyPr>
            <a:lstStyle/>
            <a:p>
              <a:pPr lvl="0">
                <a:spcBef>
                  <a:spcPts val="0"/>
                </a:spcBef>
                <a:buNone/>
              </a:pPr>
              <a:endParaRPr dirty="0"/>
            </a:p>
          </p:txBody>
        </p:sp>
        <p:sp>
          <p:nvSpPr>
            <p:cNvPr id="13" name="Shape 13"/>
            <p:cNvSpPr/>
            <p:nvPr/>
          </p:nvSpPr>
          <p:spPr>
            <a:xfrm>
              <a:off x="721425" y="2533163"/>
              <a:ext cx="5216700" cy="77100"/>
            </a:xfrm>
            <a:prstGeom prst="rect">
              <a:avLst/>
            </a:prstGeom>
            <a:solidFill>
              <a:srgbClr val="1C59A5"/>
            </a:solidFill>
            <a:ln>
              <a:noFill/>
            </a:ln>
          </p:spPr>
          <p:txBody>
            <a:bodyPr wrap="square" lIns="91425" tIns="91425" rIns="91425" bIns="91425" anchor="ctr" anchorCtr="0">
              <a:noAutofit/>
            </a:bodyPr>
            <a:lstStyle/>
            <a:p>
              <a:pPr lvl="0">
                <a:spcBef>
                  <a:spcPts val="0"/>
                </a:spcBef>
                <a:buNone/>
              </a:pPr>
              <a:endParaRPr dirty="0"/>
            </a:p>
          </p:txBody>
        </p:sp>
      </p:grpSp>
    </p:spTree>
    <p:extLst>
      <p:ext uri="{BB962C8B-B14F-4D97-AF65-F5344CB8AC3E}">
        <p14:creationId xmlns:p14="http://schemas.microsoft.com/office/powerpoint/2010/main" val="3170117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50" r:id="rId4"/>
    <p:sldLayoutId id="2147483661"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smtClean="0"/>
              <a:t>Unit Testing: Why and How QA Can Get Involved</a:t>
            </a:r>
            <a:r>
              <a:rPr lang="en-US" dirty="0"/>
              <a:t/>
            </a:r>
            <a:br>
              <a:rPr lang="en-US" dirty="0"/>
            </a:br>
            <a:r>
              <a:rPr lang="en-US" dirty="0" smtClean="0"/>
              <a:t/>
            </a:r>
            <a:br>
              <a:rPr lang="en-US" dirty="0" smtClean="0"/>
            </a:br>
            <a:r>
              <a:rPr lang="en-US" dirty="0" err="1" smtClean="0"/>
              <a:t>Zenposium</a:t>
            </a:r>
            <a:r>
              <a:rPr lang="en-US" dirty="0" smtClean="0"/>
              <a:t> 2019</a:t>
            </a:r>
            <a:br>
              <a:rPr lang="en-US" dirty="0" smtClean="0"/>
            </a:br>
            <a:r>
              <a:rPr lang="en-US" dirty="0" smtClean="0"/>
              <a:t>Presented By: David Dang</a:t>
            </a:r>
            <a:endParaRPr lang="en-US" dirty="0"/>
          </a:p>
        </p:txBody>
      </p:sp>
    </p:spTree>
    <p:extLst>
      <p:ext uri="{BB962C8B-B14F-4D97-AF65-F5344CB8AC3E}">
        <p14:creationId xmlns:p14="http://schemas.microsoft.com/office/powerpoint/2010/main" val="4850614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Benefits of Unit Testing</a:t>
            </a:r>
            <a:endParaRPr lang="en-US" dirty="0"/>
          </a:p>
        </p:txBody>
      </p:sp>
      <p:sp>
        <p:nvSpPr>
          <p:cNvPr id="2" name="Content Placeholder 1"/>
          <p:cNvSpPr>
            <a:spLocks noGrp="1"/>
          </p:cNvSpPr>
          <p:nvPr>
            <p:ph idx="1"/>
          </p:nvPr>
        </p:nvSpPr>
        <p:spPr/>
        <p:txBody>
          <a:bodyPr>
            <a:normAutofit/>
          </a:bodyPr>
          <a:lstStyle/>
          <a:p>
            <a:pPr>
              <a:buFont typeface="Wingdings" pitchFamily="2" charset="2"/>
              <a:buChar char="Ø"/>
            </a:pPr>
            <a:r>
              <a:rPr lang="en-US" dirty="0" smtClean="0"/>
              <a:t>Covers more combinations &amp; permutations quicker</a:t>
            </a:r>
          </a:p>
          <a:p>
            <a:pPr lvl="2"/>
            <a:r>
              <a:rPr lang="en-US" dirty="0" smtClean="0"/>
              <a:t>When Developer has to write unit test, he/she must really think about the design and what needs to be accomplished. Keeps focus and makes for better design.</a:t>
            </a:r>
          </a:p>
          <a:p>
            <a:pPr lvl="2"/>
            <a:r>
              <a:rPr lang="en-US" dirty="0" smtClean="0"/>
              <a:t>In order to Unit Test, need to break down the design into the single functions of code. This will improve the overall code design, unit interfaces and the design, itself.</a:t>
            </a:r>
          </a:p>
        </p:txBody>
      </p:sp>
      <p:pic>
        <p:nvPicPr>
          <p:cNvPr id="9218" name="Picture 2" descr="C:\Users\Andrea.Galicia\AppData\Local\Microsoft\Windows\INetCache\IE\059LYIHM\Number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800600"/>
            <a:ext cx="2364509" cy="177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9546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Benefits of Unit Testing</a:t>
            </a:r>
            <a:endParaRPr lang="en-US" dirty="0"/>
          </a:p>
        </p:txBody>
      </p:sp>
      <p:sp>
        <p:nvSpPr>
          <p:cNvPr id="2" name="Content Placeholder 1"/>
          <p:cNvSpPr>
            <a:spLocks noGrp="1"/>
          </p:cNvSpPr>
          <p:nvPr>
            <p:ph idx="1"/>
          </p:nvPr>
        </p:nvSpPr>
        <p:spPr/>
        <p:txBody>
          <a:bodyPr>
            <a:normAutofit/>
          </a:bodyPr>
          <a:lstStyle/>
          <a:p>
            <a:pPr>
              <a:buFont typeface="Wingdings" pitchFamily="2" charset="2"/>
              <a:buChar char="Ø"/>
            </a:pPr>
            <a:r>
              <a:rPr lang="en-US" dirty="0" smtClean="0"/>
              <a:t>Helps to validate for testability, complexity and reusability</a:t>
            </a:r>
          </a:p>
          <a:p>
            <a:pPr lvl="2"/>
            <a:r>
              <a:rPr lang="en-US" dirty="0" smtClean="0"/>
              <a:t>Since Unit is small, test is easier to design, execute, record and analyze test results than larger chunks of code are. </a:t>
            </a:r>
          </a:p>
          <a:p>
            <a:pPr lvl="2"/>
            <a:r>
              <a:rPr lang="en-US" dirty="0" smtClean="0"/>
              <a:t>Code becomes more reusable</a:t>
            </a:r>
          </a:p>
          <a:p>
            <a:pPr lvl="2"/>
            <a:endParaRPr lang="en-US" dirty="0"/>
          </a:p>
        </p:txBody>
      </p:sp>
      <p:sp>
        <p:nvSpPr>
          <p:cNvPr id="4" name="AutoShape 2" descr="Image result for images putting legos togeth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30053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8971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Two Types of Unit Testing</a:t>
            </a:r>
            <a:endParaRPr lang="en-US" dirty="0"/>
          </a:p>
        </p:txBody>
      </p:sp>
      <p:sp>
        <p:nvSpPr>
          <p:cNvPr id="2" name="Content Placeholder 1"/>
          <p:cNvSpPr>
            <a:spLocks noGrp="1"/>
          </p:cNvSpPr>
          <p:nvPr>
            <p:ph idx="1"/>
          </p:nvPr>
        </p:nvSpPr>
        <p:spPr>
          <a:xfrm>
            <a:off x="228600" y="1295400"/>
            <a:ext cx="8460009" cy="3788943"/>
          </a:xfrm>
        </p:spPr>
        <p:txBody>
          <a:bodyPr>
            <a:normAutofit/>
          </a:bodyPr>
          <a:lstStyle/>
          <a:p>
            <a:r>
              <a:rPr lang="en-US" dirty="0" smtClean="0"/>
              <a:t>Unit</a:t>
            </a:r>
          </a:p>
          <a:p>
            <a:r>
              <a:rPr lang="en-US" dirty="0" smtClean="0"/>
              <a:t>Unit Integration</a:t>
            </a:r>
          </a:p>
        </p:txBody>
      </p:sp>
    </p:spTree>
    <p:extLst>
      <p:ext uri="{BB962C8B-B14F-4D97-AF65-F5344CB8AC3E}">
        <p14:creationId xmlns:p14="http://schemas.microsoft.com/office/powerpoint/2010/main" val="9570353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Unit Testing</a:t>
            </a:r>
            <a:endParaRPr lang="en-US" dirty="0"/>
          </a:p>
        </p:txBody>
      </p:sp>
      <p:sp>
        <p:nvSpPr>
          <p:cNvPr id="2" name="Content Placeholder 1"/>
          <p:cNvSpPr>
            <a:spLocks noGrp="1"/>
          </p:cNvSpPr>
          <p:nvPr>
            <p:ph idx="1"/>
          </p:nvPr>
        </p:nvSpPr>
        <p:spPr/>
        <p:txBody>
          <a:bodyPr>
            <a:normAutofit/>
          </a:bodyPr>
          <a:lstStyle/>
          <a:p>
            <a:r>
              <a:rPr lang="en-US" dirty="0" smtClean="0"/>
              <a:t>Tests a single function, class, method, procedure, etc by itself independently of any other programmed code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124200"/>
            <a:ext cx="3260148"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374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Unit Integration Testing</a:t>
            </a:r>
            <a:endParaRPr lang="en-US" dirty="0"/>
          </a:p>
        </p:txBody>
      </p:sp>
      <p:sp>
        <p:nvSpPr>
          <p:cNvPr id="2" name="Content Placeholder 1"/>
          <p:cNvSpPr>
            <a:spLocks noGrp="1"/>
          </p:cNvSpPr>
          <p:nvPr>
            <p:ph idx="1"/>
          </p:nvPr>
        </p:nvSpPr>
        <p:spPr/>
        <p:txBody>
          <a:bodyPr>
            <a:normAutofit/>
          </a:bodyPr>
          <a:lstStyle/>
          <a:p>
            <a:r>
              <a:rPr lang="en-US" dirty="0" smtClean="0"/>
              <a:t>Tests direct integration with the function, class, method, procedure, etc that is one layer up and one layer down from programmed code</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2971800"/>
            <a:ext cx="39624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6178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Unit Testing  vs. Unit Integration Testing</a:t>
            </a:r>
            <a:endParaRPr lang="en-US" dirty="0"/>
          </a:p>
        </p:txBody>
      </p:sp>
      <p:pic>
        <p:nvPicPr>
          <p:cNvPr id="5122" name="Picture 2" descr="C:\Users\Andrea.Galicia\AppData\Local\Microsoft\Windows\INetCache\IE\H8UCGMPI\220px-Twisted_link_chain[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7563" y="1389029"/>
            <a:ext cx="4191000" cy="3789362"/>
          </a:xfrm>
          <a:prstGeom prst="rect">
            <a:avLst/>
          </a:prstGeom>
          <a:noFill/>
          <a:extLst>
            <a:ext uri="{909E8E84-426E-40dd-AFC4-6F175D3DCCD1}">
              <a14:hiddenFill xmlns:a14="http://schemas.microsoft.com/office/drawing/2010/main">
                <a:solidFill>
                  <a:srgbClr val="FFFFFF"/>
                </a:solidFill>
              </a14:hiddenFill>
            </a:ext>
          </a:extLst>
        </p:spPr>
      </p:pic>
      <p:sp>
        <p:nvSpPr>
          <p:cNvPr id="4098" name="TextBox 4097"/>
          <p:cNvSpPr txBox="1"/>
          <p:nvPr/>
        </p:nvSpPr>
        <p:spPr>
          <a:xfrm>
            <a:off x="3276600" y="2729712"/>
            <a:ext cx="2292927" cy="369332"/>
          </a:xfrm>
          <a:prstGeom prst="rect">
            <a:avLst/>
          </a:prstGeom>
          <a:noFill/>
        </p:spPr>
        <p:txBody>
          <a:bodyPr wrap="square" rtlCol="0">
            <a:spAutoFit/>
          </a:bodyPr>
          <a:lstStyle/>
          <a:p>
            <a:r>
              <a:rPr lang="en-US" b="1" i="1" dirty="0" smtClean="0">
                <a:solidFill>
                  <a:schemeClr val="accent2">
                    <a:lumMod val="75000"/>
                  </a:schemeClr>
                </a:solidFill>
              </a:rPr>
              <a:t>New </a:t>
            </a:r>
            <a:r>
              <a:rPr lang="en-US" b="1" i="1" dirty="0">
                <a:solidFill>
                  <a:schemeClr val="accent2">
                    <a:lumMod val="75000"/>
                  </a:schemeClr>
                </a:solidFill>
              </a:rPr>
              <a:t>/</a:t>
            </a:r>
            <a:r>
              <a:rPr lang="en-US" b="1" i="1" dirty="0" smtClean="0">
                <a:solidFill>
                  <a:schemeClr val="accent2">
                    <a:lumMod val="75000"/>
                  </a:schemeClr>
                </a:solidFill>
              </a:rPr>
              <a:t>Changed Code</a:t>
            </a:r>
            <a:endParaRPr lang="en-US" b="1" i="1" dirty="0">
              <a:solidFill>
                <a:schemeClr val="accent2">
                  <a:lumMod val="75000"/>
                </a:schemeClr>
              </a:solidFill>
            </a:endParaRPr>
          </a:p>
        </p:txBody>
      </p:sp>
      <p:cxnSp>
        <p:nvCxnSpPr>
          <p:cNvPr id="4114" name="Straight Arrow Connector 4113"/>
          <p:cNvCxnSpPr/>
          <p:nvPr/>
        </p:nvCxnSpPr>
        <p:spPr>
          <a:xfrm flipH="1">
            <a:off x="4953000" y="3491345"/>
            <a:ext cx="2514600"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4776355" y="2133600"/>
            <a:ext cx="2514600"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122" name="TextBox 4121"/>
          <p:cNvSpPr txBox="1"/>
          <p:nvPr/>
        </p:nvSpPr>
        <p:spPr>
          <a:xfrm>
            <a:off x="4953000" y="1764268"/>
            <a:ext cx="2621972" cy="369332"/>
          </a:xfrm>
          <a:prstGeom prst="rect">
            <a:avLst/>
          </a:prstGeom>
          <a:noFill/>
        </p:spPr>
        <p:txBody>
          <a:bodyPr wrap="square" rtlCol="0">
            <a:spAutoFit/>
          </a:bodyPr>
          <a:lstStyle/>
          <a:p>
            <a:r>
              <a:rPr lang="en-US" dirty="0" smtClean="0"/>
              <a:t>Unit Integration Testing</a:t>
            </a:r>
            <a:endParaRPr lang="en-US" dirty="0"/>
          </a:p>
        </p:txBody>
      </p:sp>
      <p:sp>
        <p:nvSpPr>
          <p:cNvPr id="4123" name="Rectangle 4122"/>
          <p:cNvSpPr/>
          <p:nvPr/>
        </p:nvSpPr>
        <p:spPr>
          <a:xfrm>
            <a:off x="5196692" y="3099044"/>
            <a:ext cx="2378280" cy="369332"/>
          </a:xfrm>
          <a:prstGeom prst="rect">
            <a:avLst/>
          </a:prstGeom>
        </p:spPr>
        <p:txBody>
          <a:bodyPr wrap="none">
            <a:spAutoFit/>
          </a:bodyPr>
          <a:lstStyle/>
          <a:p>
            <a:r>
              <a:rPr lang="en-US" dirty="0"/>
              <a:t>Unit Integration Testing</a:t>
            </a:r>
          </a:p>
        </p:txBody>
      </p:sp>
      <p:cxnSp>
        <p:nvCxnSpPr>
          <p:cNvPr id="4125" name="Straight Arrow Connector 4124"/>
          <p:cNvCxnSpPr/>
          <p:nvPr/>
        </p:nvCxnSpPr>
        <p:spPr>
          <a:xfrm flipV="1">
            <a:off x="1981200" y="3113265"/>
            <a:ext cx="1905000" cy="95760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126" name="TextBox 4125"/>
          <p:cNvSpPr txBox="1"/>
          <p:nvPr/>
        </p:nvSpPr>
        <p:spPr>
          <a:xfrm>
            <a:off x="533400" y="3888570"/>
            <a:ext cx="1447800" cy="369332"/>
          </a:xfrm>
          <a:prstGeom prst="rect">
            <a:avLst/>
          </a:prstGeom>
          <a:noFill/>
        </p:spPr>
        <p:txBody>
          <a:bodyPr wrap="square" rtlCol="0">
            <a:spAutoFit/>
          </a:bodyPr>
          <a:lstStyle/>
          <a:p>
            <a:r>
              <a:rPr lang="en-US" dirty="0" smtClean="0"/>
              <a:t>Unit Testing</a:t>
            </a:r>
            <a:endParaRPr lang="en-US" dirty="0"/>
          </a:p>
        </p:txBody>
      </p:sp>
    </p:spTree>
    <p:extLst>
      <p:ext uri="{BB962C8B-B14F-4D97-AF65-F5344CB8AC3E}">
        <p14:creationId xmlns:p14="http://schemas.microsoft.com/office/powerpoint/2010/main" val="39503304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Three Pillars of Unit and Unit Integration</a:t>
            </a:r>
            <a:endParaRPr lang="en-US" dirty="0"/>
          </a:p>
        </p:txBody>
      </p:sp>
      <p:sp>
        <p:nvSpPr>
          <p:cNvPr id="10" name="Rectangle 9"/>
          <p:cNvSpPr/>
          <p:nvPr/>
        </p:nvSpPr>
        <p:spPr>
          <a:xfrm>
            <a:off x="2590800" y="2507673"/>
            <a:ext cx="762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038600" y="2514600"/>
            <a:ext cx="762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Negative Flow</a:t>
            </a:r>
            <a:endParaRPr lang="en-US" b="1" dirty="0"/>
          </a:p>
        </p:txBody>
      </p:sp>
      <p:sp>
        <p:nvSpPr>
          <p:cNvPr id="17" name="Rectangle 16"/>
          <p:cNvSpPr/>
          <p:nvPr/>
        </p:nvSpPr>
        <p:spPr>
          <a:xfrm>
            <a:off x="5514110" y="2514600"/>
            <a:ext cx="762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Boundary</a:t>
            </a:r>
            <a:endParaRPr lang="en-US" b="1" dirty="0"/>
          </a:p>
        </p:txBody>
      </p:sp>
      <p:sp>
        <p:nvSpPr>
          <p:cNvPr id="11" name="Rectangle 10"/>
          <p:cNvSpPr/>
          <p:nvPr/>
        </p:nvSpPr>
        <p:spPr>
          <a:xfrm>
            <a:off x="2057400" y="2133600"/>
            <a:ext cx="4724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057400" y="4544291"/>
            <a:ext cx="4724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p:nvSpPr>
        <p:spPr>
          <a:xfrm>
            <a:off x="2133600" y="1506682"/>
            <a:ext cx="4572000" cy="533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681933" y="2628900"/>
            <a:ext cx="430887" cy="1524000"/>
          </a:xfrm>
          <a:prstGeom prst="rect">
            <a:avLst/>
          </a:prstGeom>
          <a:noFill/>
        </p:spPr>
        <p:txBody>
          <a:bodyPr vert="vert270" wrap="square" rtlCol="0">
            <a:spAutoFit/>
          </a:bodyPr>
          <a:lstStyle/>
          <a:p>
            <a:r>
              <a:rPr lang="en-US" sz="1600" b="1" i="1" dirty="0" smtClean="0">
                <a:solidFill>
                  <a:schemeClr val="bg1"/>
                </a:solidFill>
                <a:latin typeface="Arial" pitchFamily="34" charset="0"/>
                <a:cs typeface="Arial" pitchFamily="34" charset="0"/>
              </a:rPr>
              <a:t>Positive Flow</a:t>
            </a:r>
            <a:endParaRPr lang="en-US" sz="1600" b="1"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916068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Positive Flow</a:t>
            </a:r>
            <a:endParaRPr lang="en-US" dirty="0"/>
          </a:p>
        </p:txBody>
      </p:sp>
      <p:sp>
        <p:nvSpPr>
          <p:cNvPr id="2" name="Content Placeholder 1"/>
          <p:cNvSpPr>
            <a:spLocks noGrp="1"/>
          </p:cNvSpPr>
          <p:nvPr>
            <p:ph idx="1"/>
          </p:nvPr>
        </p:nvSpPr>
        <p:spPr>
          <a:xfrm>
            <a:off x="326824" y="838201"/>
            <a:ext cx="8460009" cy="4161940"/>
          </a:xfrm>
        </p:spPr>
        <p:txBody>
          <a:bodyPr>
            <a:normAutofit/>
          </a:bodyPr>
          <a:lstStyle/>
          <a:p>
            <a:pPr marL="0" indent="0">
              <a:buNone/>
            </a:pPr>
            <a:endParaRPr lang="en-US" dirty="0" smtClean="0"/>
          </a:p>
          <a:p>
            <a:r>
              <a:rPr lang="en-US" dirty="0" smtClean="0"/>
              <a:t>Ensure the unit of code works as expected under typical conditions.</a:t>
            </a:r>
          </a:p>
        </p:txBody>
      </p:sp>
    </p:spTree>
    <p:extLst>
      <p:ext uri="{BB962C8B-B14F-4D97-AF65-F5344CB8AC3E}">
        <p14:creationId xmlns:p14="http://schemas.microsoft.com/office/powerpoint/2010/main" val="23349106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Negative Flow</a:t>
            </a:r>
            <a:endParaRPr lang="en-US" dirty="0"/>
          </a:p>
        </p:txBody>
      </p:sp>
      <p:sp>
        <p:nvSpPr>
          <p:cNvPr id="2" name="Content Placeholder 1"/>
          <p:cNvSpPr>
            <a:spLocks noGrp="1"/>
          </p:cNvSpPr>
          <p:nvPr>
            <p:ph idx="1"/>
          </p:nvPr>
        </p:nvSpPr>
        <p:spPr>
          <a:xfrm>
            <a:off x="326824" y="838201"/>
            <a:ext cx="8460009" cy="4161940"/>
          </a:xfrm>
        </p:spPr>
        <p:txBody>
          <a:bodyPr>
            <a:normAutofit/>
          </a:bodyPr>
          <a:lstStyle/>
          <a:p>
            <a:pPr marL="0" indent="0">
              <a:buNone/>
            </a:pPr>
            <a:endParaRPr lang="en-US" dirty="0" smtClean="0"/>
          </a:p>
          <a:p>
            <a:r>
              <a:rPr lang="en-US" dirty="0" smtClean="0"/>
              <a:t>Ensure the unit of code works can handle unexpected events or values. This includes error handling, exception handling, invalid data, etc. </a:t>
            </a:r>
          </a:p>
        </p:txBody>
      </p:sp>
    </p:spTree>
    <p:extLst>
      <p:ext uri="{BB962C8B-B14F-4D97-AF65-F5344CB8AC3E}">
        <p14:creationId xmlns:p14="http://schemas.microsoft.com/office/powerpoint/2010/main" val="97755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Boundary</a:t>
            </a:r>
            <a:endParaRPr lang="en-US" dirty="0"/>
          </a:p>
        </p:txBody>
      </p:sp>
      <p:sp>
        <p:nvSpPr>
          <p:cNvPr id="2" name="Content Placeholder 1"/>
          <p:cNvSpPr>
            <a:spLocks noGrp="1"/>
          </p:cNvSpPr>
          <p:nvPr>
            <p:ph idx="1"/>
          </p:nvPr>
        </p:nvSpPr>
        <p:spPr/>
        <p:txBody>
          <a:bodyPr/>
          <a:lstStyle/>
          <a:p>
            <a:r>
              <a:rPr lang="en-US" dirty="0" smtClean="0"/>
              <a:t>Ensure data boundaries are working as expected</a:t>
            </a:r>
            <a:endParaRPr lang="en-US" dirty="0"/>
          </a:p>
        </p:txBody>
      </p:sp>
    </p:spTree>
    <p:extLst>
      <p:ext uri="{BB962C8B-B14F-4D97-AF65-F5344CB8AC3E}">
        <p14:creationId xmlns:p14="http://schemas.microsoft.com/office/powerpoint/2010/main" val="11700177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In this training we will cover:</a:t>
            </a:r>
            <a:endParaRPr lang="en-US" dirty="0"/>
          </a:p>
        </p:txBody>
      </p:sp>
      <p:sp>
        <p:nvSpPr>
          <p:cNvPr id="2" name="Content Placeholder 1"/>
          <p:cNvSpPr>
            <a:spLocks noGrp="1"/>
          </p:cNvSpPr>
          <p:nvPr>
            <p:ph idx="1"/>
          </p:nvPr>
        </p:nvSpPr>
        <p:spPr>
          <a:xfrm>
            <a:off x="304800" y="990600"/>
            <a:ext cx="8460009" cy="3788943"/>
          </a:xfrm>
        </p:spPr>
        <p:txBody>
          <a:bodyPr>
            <a:normAutofit lnSpcReduction="10000"/>
          </a:bodyPr>
          <a:lstStyle/>
          <a:p>
            <a:pPr marL="0" indent="0">
              <a:buNone/>
            </a:pPr>
            <a:endParaRPr lang="en-US" dirty="0" smtClean="0"/>
          </a:p>
          <a:p>
            <a:r>
              <a:rPr lang="en-US" dirty="0" smtClean="0"/>
              <a:t>What is Unit Testing?</a:t>
            </a:r>
          </a:p>
          <a:p>
            <a:r>
              <a:rPr lang="en-US" dirty="0" smtClean="0"/>
              <a:t>Unit Test Benefits</a:t>
            </a:r>
          </a:p>
          <a:p>
            <a:r>
              <a:rPr lang="en-US" dirty="0" smtClean="0"/>
              <a:t>Types of Unit Testing</a:t>
            </a:r>
          </a:p>
          <a:p>
            <a:r>
              <a:rPr lang="en-US" dirty="0" smtClean="0"/>
              <a:t>Three Pillars of Unit and Unit Integration</a:t>
            </a:r>
          </a:p>
          <a:p>
            <a:r>
              <a:rPr lang="en-US" dirty="0"/>
              <a:t>Levels of Competence in Skills for Unit Testing (QA)</a:t>
            </a:r>
            <a:endParaRPr lang="en-US" dirty="0" smtClean="0"/>
          </a:p>
          <a:p>
            <a:pPr marL="0" indent="0">
              <a:buNone/>
            </a:pPr>
            <a:endParaRPr lang="en-US" dirty="0"/>
          </a:p>
        </p:txBody>
      </p:sp>
    </p:spTree>
    <p:extLst>
      <p:ext uri="{BB962C8B-B14F-4D97-AF65-F5344CB8AC3E}">
        <p14:creationId xmlns:p14="http://schemas.microsoft.com/office/powerpoint/2010/main" val="12992207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Levels of </a:t>
            </a:r>
            <a:r>
              <a:rPr lang="en-US" dirty="0" smtClean="0"/>
              <a:t>Competence in Skills for Unit Testing (QA)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9352812"/>
              </p:ext>
            </p:extLst>
          </p:nvPr>
        </p:nvGraphicFramePr>
        <p:xfrm>
          <a:off x="327025" y="1211263"/>
          <a:ext cx="8459788" cy="3789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51118104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2971800" y="1828800"/>
            <a:ext cx="457200" cy="707886"/>
          </a:xfrm>
          <a:prstGeom prst="rect">
            <a:avLst/>
          </a:prstGeom>
          <a:noFill/>
        </p:spPr>
        <p:txBody>
          <a:bodyPr wrap="square" rtlCol="0">
            <a:spAutoFit/>
          </a:bodyPr>
          <a:lstStyle/>
          <a:p>
            <a:r>
              <a:rPr lang="en-US" sz="4000" dirty="0" smtClean="0"/>
              <a:t>1</a:t>
            </a:r>
            <a:endParaRPr lang="en-US" sz="4000" dirty="0"/>
          </a:p>
        </p:txBody>
      </p:sp>
      <p:sp>
        <p:nvSpPr>
          <p:cNvPr id="9" name="TextBox 8"/>
          <p:cNvSpPr txBox="1"/>
          <p:nvPr/>
        </p:nvSpPr>
        <p:spPr>
          <a:xfrm>
            <a:off x="2971800" y="3048000"/>
            <a:ext cx="457200" cy="707886"/>
          </a:xfrm>
          <a:prstGeom prst="rect">
            <a:avLst/>
          </a:prstGeom>
          <a:noFill/>
        </p:spPr>
        <p:txBody>
          <a:bodyPr wrap="square" rtlCol="0">
            <a:spAutoFit/>
          </a:bodyPr>
          <a:lstStyle/>
          <a:p>
            <a:r>
              <a:rPr lang="en-US" sz="4000" dirty="0" smtClean="0"/>
              <a:t>2</a:t>
            </a:r>
            <a:endParaRPr lang="en-US" sz="4000" dirty="0"/>
          </a:p>
        </p:txBody>
      </p:sp>
      <p:sp>
        <p:nvSpPr>
          <p:cNvPr id="10" name="TextBox 9"/>
          <p:cNvSpPr txBox="1"/>
          <p:nvPr/>
        </p:nvSpPr>
        <p:spPr>
          <a:xfrm>
            <a:off x="2971800" y="4419600"/>
            <a:ext cx="457200" cy="707886"/>
          </a:xfrm>
          <a:prstGeom prst="rect">
            <a:avLst/>
          </a:prstGeom>
          <a:noFill/>
        </p:spPr>
        <p:txBody>
          <a:bodyPr wrap="square" rtlCol="0">
            <a:spAutoFit/>
          </a:bodyPr>
          <a:lstStyle/>
          <a:p>
            <a:r>
              <a:rPr lang="en-US" sz="4000" dirty="0" smtClean="0"/>
              <a:t>3</a:t>
            </a:r>
            <a:endParaRPr lang="en-US" sz="4000" dirty="0"/>
          </a:p>
        </p:txBody>
      </p:sp>
    </p:spTree>
    <p:extLst>
      <p:ext uri="{BB962C8B-B14F-4D97-AF65-F5344CB8AC3E}">
        <p14:creationId xmlns:p14="http://schemas.microsoft.com/office/powerpoint/2010/main" val="21346062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Level 1 -Comprehending</a:t>
            </a:r>
            <a:endParaRPr lang="en-US" dirty="0"/>
          </a:p>
        </p:txBody>
      </p:sp>
      <p:sp>
        <p:nvSpPr>
          <p:cNvPr id="2" name="Content Placeholder 1"/>
          <p:cNvSpPr>
            <a:spLocks noGrp="1"/>
          </p:cNvSpPr>
          <p:nvPr>
            <p:ph idx="1"/>
          </p:nvPr>
        </p:nvSpPr>
        <p:spPr>
          <a:xfrm>
            <a:off x="326824" y="1211197"/>
            <a:ext cx="8460009" cy="4580003"/>
          </a:xfrm>
        </p:spPr>
        <p:txBody>
          <a:bodyPr>
            <a:normAutofit/>
          </a:bodyPr>
          <a:lstStyle/>
          <a:p>
            <a:r>
              <a:rPr lang="en-US" dirty="0" smtClean="0"/>
              <a:t>At this level tester learns to read unit tests to see what is tested.</a:t>
            </a:r>
          </a:p>
          <a:p>
            <a:pPr marL="457200" lvl="1" indent="0">
              <a:buNone/>
            </a:pPr>
            <a:endParaRPr lang="en-US" dirty="0" smtClean="0"/>
          </a:p>
          <a:p>
            <a:pPr marL="457200" lvl="1" indent="0">
              <a:buNone/>
            </a:pPr>
            <a:r>
              <a:rPr lang="en-US" i="1" dirty="0" smtClean="0"/>
              <a:t>Examples:</a:t>
            </a:r>
          </a:p>
          <a:p>
            <a:pPr lvl="2"/>
            <a:r>
              <a:rPr lang="en-US" dirty="0" smtClean="0"/>
              <a:t>Learn basic java</a:t>
            </a:r>
          </a:p>
          <a:p>
            <a:pPr lvl="2"/>
            <a:r>
              <a:rPr lang="en-US" dirty="0" smtClean="0"/>
              <a:t>Learn JUnit</a:t>
            </a:r>
          </a:p>
          <a:p>
            <a:pPr lvl="2"/>
            <a:endParaRPr lang="en-US" dirty="0"/>
          </a:p>
          <a:p>
            <a:pPr lvl="2">
              <a:buFont typeface="Wingdings" pitchFamily="2" charset="2"/>
              <a:buChar char="ü"/>
            </a:pPr>
            <a:r>
              <a:rPr lang="en-US" dirty="0" smtClean="0"/>
              <a:t> </a:t>
            </a:r>
            <a:r>
              <a:rPr lang="en-US" b="1" dirty="0" smtClean="0"/>
              <a:t>Should be able to read methods and understand code and unit testing</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214" y="9525000"/>
            <a:ext cx="5037185" cy="921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19200" y="381000"/>
            <a:ext cx="228600" cy="381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p:spTree>
    <p:extLst>
      <p:ext uri="{BB962C8B-B14F-4D97-AF65-F5344CB8AC3E}">
        <p14:creationId xmlns:p14="http://schemas.microsoft.com/office/powerpoint/2010/main" val="36233339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Level 2 -Defining Scenarios for Development</a:t>
            </a:r>
            <a:endParaRPr lang="en-US" dirty="0"/>
          </a:p>
        </p:txBody>
      </p:sp>
      <p:sp>
        <p:nvSpPr>
          <p:cNvPr id="2" name="Content Placeholder 1"/>
          <p:cNvSpPr>
            <a:spLocks noGrp="1"/>
          </p:cNvSpPr>
          <p:nvPr>
            <p:ph idx="1"/>
          </p:nvPr>
        </p:nvSpPr>
        <p:spPr>
          <a:xfrm>
            <a:off x="326824" y="1211197"/>
            <a:ext cx="8460009" cy="4580003"/>
          </a:xfrm>
        </p:spPr>
        <p:txBody>
          <a:bodyPr>
            <a:normAutofit/>
          </a:bodyPr>
          <a:lstStyle/>
          <a:p>
            <a:r>
              <a:rPr lang="en-US" dirty="0" smtClean="0"/>
              <a:t>At this level, QA should be able to identify unit testing scenarios for development and then Development will code the unit tests</a:t>
            </a:r>
          </a:p>
          <a:p>
            <a:pPr marL="914400" lvl="2" indent="0">
              <a:buNone/>
            </a:pPr>
            <a:endParaRPr lang="en-US" dirty="0"/>
          </a:p>
          <a:p>
            <a:pPr lvl="2">
              <a:buFont typeface="Wingdings" pitchFamily="2" charset="2"/>
              <a:buChar char="ü"/>
            </a:pPr>
            <a:r>
              <a:rPr lang="en-US" dirty="0" smtClean="0"/>
              <a:t> </a:t>
            </a:r>
            <a:r>
              <a:rPr lang="en-US" b="1" dirty="0" smtClean="0"/>
              <a:t>Should be able to read methods, understand code, find scenarios and create unit testing matrix.</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214" y="9525000"/>
            <a:ext cx="5037185" cy="921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861" y="4419600"/>
            <a:ext cx="2468563" cy="1635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19200" y="381000"/>
            <a:ext cx="228600" cy="38100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Tree>
    <p:extLst>
      <p:ext uri="{BB962C8B-B14F-4D97-AF65-F5344CB8AC3E}">
        <p14:creationId xmlns:p14="http://schemas.microsoft.com/office/powerpoint/2010/main" val="27068684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Level 3 -Authoring</a:t>
            </a:r>
            <a:endParaRPr lang="en-US" dirty="0"/>
          </a:p>
        </p:txBody>
      </p:sp>
      <p:sp>
        <p:nvSpPr>
          <p:cNvPr id="2" name="Content Placeholder 1"/>
          <p:cNvSpPr>
            <a:spLocks noGrp="1"/>
          </p:cNvSpPr>
          <p:nvPr>
            <p:ph idx="1"/>
          </p:nvPr>
        </p:nvSpPr>
        <p:spPr>
          <a:xfrm>
            <a:off x="228600" y="1600200"/>
            <a:ext cx="8460009" cy="3788943"/>
          </a:xfrm>
        </p:spPr>
        <p:txBody>
          <a:bodyPr/>
          <a:lstStyle/>
          <a:p>
            <a:r>
              <a:rPr lang="en-US" dirty="0" smtClean="0"/>
              <a:t>At this level, QA reads code and can author JUnit tests</a:t>
            </a:r>
          </a:p>
          <a:p>
            <a:r>
              <a:rPr lang="en-US" sz="2800" i="1" dirty="0" smtClean="0">
                <a:solidFill>
                  <a:schemeClr val="accent6">
                    <a:lumMod val="75000"/>
                  </a:schemeClr>
                </a:solidFill>
              </a:rPr>
              <a:t>QA won’t get to this level right away</a:t>
            </a:r>
          </a:p>
          <a:p>
            <a:pPr marL="0" indent="0">
              <a:buNone/>
            </a:pPr>
            <a:endParaRPr lang="en-US" i="1" dirty="0">
              <a:solidFill>
                <a:schemeClr val="accent6">
                  <a:lumMod val="75000"/>
                </a:schemeClr>
              </a:solidFill>
            </a:endParaRPr>
          </a:p>
          <a:p>
            <a:pPr lvl="2">
              <a:buFont typeface="Wingdings" pitchFamily="2" charset="2"/>
              <a:buChar char="ü"/>
            </a:pPr>
            <a:r>
              <a:rPr lang="en-US" b="1" dirty="0" smtClean="0"/>
              <a:t>Should be able to read methods, understand code, identify unit test scenarios and create Junit tests</a:t>
            </a: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494" y="4724400"/>
            <a:ext cx="2724150" cy="153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19200" y="381000"/>
            <a:ext cx="228600" cy="381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Tree>
    <p:extLst>
      <p:ext uri="{BB962C8B-B14F-4D97-AF65-F5344CB8AC3E}">
        <p14:creationId xmlns:p14="http://schemas.microsoft.com/office/powerpoint/2010/main" val="38619851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ctrTitle"/>
          </p:nvPr>
        </p:nvSpPr>
        <p:spPr/>
        <p:txBody>
          <a:bodyPr/>
          <a:lstStyle/>
          <a:p>
            <a:pPr algn="r" eaLnBrk="1" hangingPunct="1"/>
            <a:r>
              <a:rPr lang="en-US" dirty="0" smtClean="0"/>
              <a:t>Questions</a:t>
            </a:r>
          </a:p>
        </p:txBody>
      </p:sp>
      <p:pic>
        <p:nvPicPr>
          <p:cNvPr id="6" name="Picture 5"/>
          <p:cNvPicPr>
            <a:picLocks noChangeAspect="1"/>
          </p:cNvPicPr>
          <p:nvPr/>
        </p:nvPicPr>
        <p:blipFill>
          <a:blip r:embed="rId3"/>
          <a:stretch>
            <a:fillRect/>
          </a:stretch>
        </p:blipFill>
        <p:spPr>
          <a:xfrm>
            <a:off x="2895600" y="1828800"/>
            <a:ext cx="2667000" cy="2667000"/>
          </a:xfrm>
          <a:prstGeom prst="rect">
            <a:avLst/>
          </a:prstGeom>
          <a:effectLst>
            <a:reflection stA="50000" endPos="75000" dist="12700" dir="5400000" sy="-100000" algn="bl" rotWithShape="0"/>
          </a:effectLst>
        </p:spPr>
      </p:pic>
    </p:spTree>
    <p:extLst>
      <p:ext uri="{BB962C8B-B14F-4D97-AF65-F5344CB8AC3E}">
        <p14:creationId xmlns:p14="http://schemas.microsoft.com/office/powerpoint/2010/main" val="1073345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What is Unit Testing?</a:t>
            </a:r>
            <a:endParaRPr lang="en-US" dirty="0"/>
          </a:p>
        </p:txBody>
      </p:sp>
      <p:sp>
        <p:nvSpPr>
          <p:cNvPr id="2" name="Content Placeholder 1"/>
          <p:cNvSpPr>
            <a:spLocks noGrp="1"/>
          </p:cNvSpPr>
          <p:nvPr>
            <p:ph idx="1"/>
          </p:nvPr>
        </p:nvSpPr>
        <p:spPr/>
        <p:txBody>
          <a:bodyPr/>
          <a:lstStyle/>
          <a:p>
            <a:pPr marL="0" indent="0">
              <a:buNone/>
            </a:pPr>
            <a:r>
              <a:rPr lang="en-US" dirty="0" smtClean="0"/>
              <a:t>Unit testing is the smallest testable parts of programmed code (units) that are individually and independently scrutinized for proper operation.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819400"/>
            <a:ext cx="21050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2540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Benefits of Unit Testing</a:t>
            </a:r>
            <a:endParaRPr lang="en-US" dirty="0"/>
          </a:p>
        </p:txBody>
      </p:sp>
      <p:sp>
        <p:nvSpPr>
          <p:cNvPr id="2" name="Content Placeholder 1"/>
          <p:cNvSpPr>
            <a:spLocks noGrp="1"/>
          </p:cNvSpPr>
          <p:nvPr>
            <p:ph idx="1"/>
          </p:nvPr>
        </p:nvSpPr>
        <p:spPr/>
        <p:txBody>
          <a:bodyPr/>
          <a:lstStyle/>
          <a:p>
            <a:pPr>
              <a:buFont typeface="Wingdings" pitchFamily="2" charset="2"/>
              <a:buChar char="Ø"/>
            </a:pPr>
            <a:r>
              <a:rPr lang="en-US" dirty="0" smtClean="0"/>
              <a:t>Issues are found at an early stage</a:t>
            </a:r>
          </a:p>
          <a:p>
            <a:pPr lvl="2"/>
            <a:r>
              <a:rPr lang="en-US" dirty="0" smtClean="0"/>
              <a:t>At this point, failure is caused by bug in code or possibly with the unit test, so it is easier to trace the failure .</a:t>
            </a:r>
          </a:p>
          <a:p>
            <a:pPr lvl="2"/>
            <a:r>
              <a:rPr lang="en-US" dirty="0" smtClean="0"/>
              <a:t>Less costly to find now than later</a:t>
            </a:r>
          </a:p>
          <a:p>
            <a:pPr lvl="2"/>
            <a:r>
              <a:rPr lang="en-US" dirty="0" smtClean="0"/>
              <a:t>Working code produced faster and with fewer bugs!</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86200"/>
            <a:ext cx="213995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3297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Benefits of Unit Testing</a:t>
            </a:r>
            <a:endParaRPr lang="en-US" dirty="0"/>
          </a:p>
        </p:txBody>
      </p:sp>
      <p:sp>
        <p:nvSpPr>
          <p:cNvPr id="2" name="Content Placeholder 1"/>
          <p:cNvSpPr>
            <a:spLocks noGrp="1"/>
          </p:cNvSpPr>
          <p:nvPr>
            <p:ph idx="1"/>
          </p:nvPr>
        </p:nvSpPr>
        <p:spPr>
          <a:xfrm>
            <a:off x="326824" y="914401"/>
            <a:ext cx="8460009" cy="4085740"/>
          </a:xfrm>
        </p:spPr>
        <p:txBody>
          <a:bodyPr/>
          <a:lstStyle/>
          <a:p>
            <a:pPr>
              <a:buFont typeface="Wingdings" pitchFamily="2" charset="2"/>
              <a:buChar char="Ø"/>
            </a:pPr>
            <a:r>
              <a:rPr lang="en-US" dirty="0" smtClean="0"/>
              <a:t>Helps reduce the cost of bug fixes</a:t>
            </a:r>
          </a:p>
          <a:p>
            <a:pPr lvl="2"/>
            <a:r>
              <a:rPr lang="en-US" dirty="0" smtClean="0"/>
              <a:t>Defects found in unit test are easier to locate and easier to fix.</a:t>
            </a:r>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655" y="2399522"/>
            <a:ext cx="51943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05001" y="5194300"/>
            <a:ext cx="6705600" cy="738664"/>
          </a:xfrm>
          <a:prstGeom prst="rect">
            <a:avLst/>
          </a:prstGeom>
          <a:noFill/>
        </p:spPr>
        <p:txBody>
          <a:bodyPr wrap="square" rtlCol="0">
            <a:spAutoFit/>
          </a:bodyPr>
          <a:lstStyle/>
          <a:p>
            <a:r>
              <a:rPr lang="en-US" sz="1400" i="1" dirty="0" smtClean="0">
                <a:solidFill>
                  <a:srgbClr val="FF0000"/>
                </a:solidFill>
              </a:rPr>
              <a:t>Defects found in testing were 15 times more costly than if they were found during the design phase and 2 times more costly than if found during implementation!  </a:t>
            </a:r>
            <a:r>
              <a:rPr lang="en-US" sz="1400" b="1" i="1" dirty="0" smtClean="0"/>
              <a:t>Source: IBM System Science Institute</a:t>
            </a:r>
            <a:endParaRPr lang="en-US" sz="1400" b="1" i="1" dirty="0"/>
          </a:p>
        </p:txBody>
      </p:sp>
    </p:spTree>
    <p:extLst>
      <p:ext uri="{BB962C8B-B14F-4D97-AF65-F5344CB8AC3E}">
        <p14:creationId xmlns:p14="http://schemas.microsoft.com/office/powerpoint/2010/main" val="9708074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Benefits of Unit Testing</a:t>
            </a:r>
            <a:endParaRPr lang="en-US" dirty="0"/>
          </a:p>
        </p:txBody>
      </p:sp>
      <p:sp>
        <p:nvSpPr>
          <p:cNvPr id="2" name="Content Placeholder 1"/>
          <p:cNvSpPr>
            <a:spLocks noGrp="1"/>
          </p:cNvSpPr>
          <p:nvPr>
            <p:ph idx="1"/>
          </p:nvPr>
        </p:nvSpPr>
        <p:spPr/>
        <p:txBody>
          <a:bodyPr/>
          <a:lstStyle/>
          <a:p>
            <a:pPr>
              <a:buFont typeface="Wingdings" pitchFamily="2" charset="2"/>
              <a:buChar char="Ø"/>
            </a:pPr>
            <a:r>
              <a:rPr lang="en-US" dirty="0" smtClean="0"/>
              <a:t>Reduces testing overlap between Development and QA</a:t>
            </a:r>
          </a:p>
          <a:p>
            <a:pPr lvl="2"/>
            <a:r>
              <a:rPr lang="en-US" dirty="0" smtClean="0"/>
              <a:t>Focus for Unit Testing is on individual function or piece of code, while  focus for QA is Functional or Integration testing. </a:t>
            </a:r>
          </a:p>
          <a:p>
            <a:pPr lvl="2"/>
            <a:r>
              <a:rPr lang="en-US" dirty="0" smtClean="0"/>
              <a:t>Robust Unit Testing early on will allow QA to focus on Functional testing.</a:t>
            </a:r>
          </a:p>
          <a:p>
            <a:pPr marL="0" indent="0">
              <a:buNone/>
            </a:pPr>
            <a:endParaRPr lang="en-US" dirty="0"/>
          </a:p>
        </p:txBody>
      </p:sp>
    </p:spTree>
    <p:extLst>
      <p:ext uri="{BB962C8B-B14F-4D97-AF65-F5344CB8AC3E}">
        <p14:creationId xmlns:p14="http://schemas.microsoft.com/office/powerpoint/2010/main" val="12529596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Benefits of Unit Testing</a:t>
            </a:r>
            <a:endParaRPr lang="en-US" dirty="0"/>
          </a:p>
        </p:txBody>
      </p:sp>
      <p:sp>
        <p:nvSpPr>
          <p:cNvPr id="2" name="Content Placeholder 1"/>
          <p:cNvSpPr>
            <a:spLocks noGrp="1"/>
          </p:cNvSpPr>
          <p:nvPr>
            <p:ph idx="1"/>
          </p:nvPr>
        </p:nvSpPr>
        <p:spPr/>
        <p:txBody>
          <a:bodyPr/>
          <a:lstStyle/>
          <a:p>
            <a:pPr>
              <a:buFont typeface="Wingdings" pitchFamily="2" charset="2"/>
              <a:buChar char="Ø"/>
            </a:pPr>
            <a:r>
              <a:rPr lang="en-US" dirty="0" smtClean="0"/>
              <a:t>Runs more often (e.g. run during every build)</a:t>
            </a:r>
          </a:p>
          <a:p>
            <a:pPr lvl="2"/>
            <a:r>
              <a:rPr lang="en-US" dirty="0" smtClean="0"/>
              <a:t>Can be a low-level regression test suite. You can go back at any time and see not only what broke but where the bug is. Some teams run the unit test suite as part of the nightly build since it is a low effort way to catch bugs before the build goes off to QA</a:t>
            </a:r>
          </a:p>
          <a:p>
            <a:pPr lvl="2"/>
            <a:endParaRPr lang="en-US" dirty="0" smtClean="0"/>
          </a:p>
          <a:p>
            <a:pPr marL="0" indent="0">
              <a:buNone/>
            </a:pPr>
            <a:endParaRPr lang="en-US" dirty="0"/>
          </a:p>
        </p:txBody>
      </p:sp>
    </p:spTree>
    <p:extLst>
      <p:ext uri="{BB962C8B-B14F-4D97-AF65-F5344CB8AC3E}">
        <p14:creationId xmlns:p14="http://schemas.microsoft.com/office/powerpoint/2010/main" val="10182817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Benefits of Unit Testing</a:t>
            </a:r>
            <a:endParaRPr lang="en-US" dirty="0"/>
          </a:p>
        </p:txBody>
      </p:sp>
      <p:sp>
        <p:nvSpPr>
          <p:cNvPr id="2" name="Content Placeholder 1"/>
          <p:cNvSpPr>
            <a:spLocks noGrp="1"/>
          </p:cNvSpPr>
          <p:nvPr>
            <p:ph idx="1"/>
          </p:nvPr>
        </p:nvSpPr>
        <p:spPr/>
        <p:txBody>
          <a:bodyPr>
            <a:normAutofit fontScale="92500"/>
          </a:bodyPr>
          <a:lstStyle/>
          <a:p>
            <a:pPr>
              <a:buFont typeface="Wingdings" pitchFamily="2" charset="2"/>
              <a:buChar char="Ø"/>
            </a:pPr>
            <a:r>
              <a:rPr lang="en-US" dirty="0" smtClean="0"/>
              <a:t>Provides more confidence on code changes</a:t>
            </a:r>
          </a:p>
          <a:p>
            <a:pPr lvl="2"/>
            <a:r>
              <a:rPr lang="en-US" dirty="0" smtClean="0">
                <a:solidFill>
                  <a:prstClr val="black"/>
                </a:solidFill>
              </a:rPr>
              <a:t>Verifies that the code still works as the code base changes</a:t>
            </a:r>
          </a:p>
          <a:p>
            <a:pPr lvl="2"/>
            <a:r>
              <a:rPr lang="en-US" dirty="0" smtClean="0">
                <a:solidFill>
                  <a:prstClr val="black"/>
                </a:solidFill>
              </a:rPr>
              <a:t>Makes Integration testing easier, since you have already validated the smaller units</a:t>
            </a:r>
          </a:p>
          <a:p>
            <a:pPr lvl="2"/>
            <a:r>
              <a:rPr lang="en-US" dirty="0" smtClean="0">
                <a:solidFill>
                  <a:prstClr val="black"/>
                </a:solidFill>
              </a:rPr>
              <a:t>As long as tests continue to pass, you will be sure that code continues to meet requirements</a:t>
            </a:r>
          </a:p>
          <a:p>
            <a:pPr marL="914400" lvl="2" indent="0">
              <a:buNone/>
            </a:pPr>
            <a:endParaRPr lang="en-US" dirty="0">
              <a:solidFill>
                <a:prstClr val="black"/>
              </a:solidFill>
            </a:endParaRPr>
          </a:p>
          <a:p>
            <a:pPr lvl="4">
              <a:buFont typeface="Wingdings" pitchFamily="2" charset="2"/>
              <a:buChar char="Ø"/>
            </a:pPr>
            <a:endParaRPr lang="en-US" dirty="0" smtClean="0"/>
          </a:p>
          <a:p>
            <a:pPr marL="0" indent="0">
              <a:buNone/>
            </a:pPr>
            <a:r>
              <a:rPr lang="en-US" dirty="0" smtClean="0"/>
              <a:t>		</a:t>
            </a:r>
            <a:endParaRPr lang="en-US" dirty="0"/>
          </a:p>
        </p:txBody>
      </p:sp>
      <p:pic>
        <p:nvPicPr>
          <p:cNvPr id="8195" name="Picture 3" descr="C:\Users\Andrea.Galicia\AppData\Local\Microsoft\Windows\INetCache\IE\059LYIHM\Thumbs-Up-Circl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657600"/>
            <a:ext cx="2680320" cy="266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6414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Benefits of Unit Testing</a:t>
            </a:r>
            <a:endParaRPr lang="en-US" dirty="0"/>
          </a:p>
        </p:txBody>
      </p:sp>
      <p:sp>
        <p:nvSpPr>
          <p:cNvPr id="2" name="Content Placeholder 1"/>
          <p:cNvSpPr>
            <a:spLocks noGrp="1"/>
          </p:cNvSpPr>
          <p:nvPr>
            <p:ph idx="1"/>
          </p:nvPr>
        </p:nvSpPr>
        <p:spPr/>
        <p:txBody>
          <a:bodyPr/>
          <a:lstStyle/>
          <a:p>
            <a:pPr>
              <a:buFont typeface="Wingdings" pitchFamily="2" charset="2"/>
              <a:buChar char="Ø"/>
            </a:pPr>
            <a:r>
              <a:rPr lang="en-US" dirty="0" smtClean="0"/>
              <a:t>Offered as a form of documentation</a:t>
            </a:r>
          </a:p>
          <a:p>
            <a:pPr lvl="2"/>
            <a:r>
              <a:rPr lang="en-US" dirty="0" smtClean="0"/>
              <a:t>Provides “living” documentation of an application. Developers can look at the unit tests to get a better understanding of the code. </a:t>
            </a:r>
          </a:p>
          <a:p>
            <a:pPr lvl="2"/>
            <a:r>
              <a:rPr lang="en-US" dirty="0" smtClean="0"/>
              <a:t>Unit tests MUST stay up to date, so unlike requirements documentation, you will always know that you are current. If the unit test happens to become outdated, the unit tests would fail!!!</a:t>
            </a:r>
          </a:p>
          <a:p>
            <a:pPr lvl="2"/>
            <a:endParaRPr lang="en-US" dirty="0" smtClean="0"/>
          </a:p>
          <a:p>
            <a:pPr marL="0" indent="0">
              <a:buNone/>
            </a:pPr>
            <a:endParaRPr lang="en-US" dirty="0"/>
          </a:p>
        </p:txBody>
      </p:sp>
    </p:spTree>
    <p:extLst>
      <p:ext uri="{BB962C8B-B14F-4D97-AF65-F5344CB8AC3E}">
        <p14:creationId xmlns:p14="http://schemas.microsoft.com/office/powerpoint/2010/main" val="7848242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4177</TotalTime>
  <Words>851</Words>
  <Application>Microsoft Macintosh PowerPoint</Application>
  <PresentationFormat>On-screen Show (4:3)</PresentationFormat>
  <Paragraphs>99</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Unit Testing: Why and How QA Can Get Involved  Zenposium 2019 Presented By: David Dang</vt:lpstr>
      <vt:lpstr>In this training we will cover:</vt:lpstr>
      <vt:lpstr>What is Unit Testing?</vt:lpstr>
      <vt:lpstr>Benefits of Unit Testing</vt:lpstr>
      <vt:lpstr>Benefits of Unit Testing</vt:lpstr>
      <vt:lpstr>Benefits of Unit Testing</vt:lpstr>
      <vt:lpstr>Benefits of Unit Testing</vt:lpstr>
      <vt:lpstr>Benefits of Unit Testing</vt:lpstr>
      <vt:lpstr>Benefits of Unit Testing</vt:lpstr>
      <vt:lpstr>Benefits of Unit Testing</vt:lpstr>
      <vt:lpstr>Benefits of Unit Testing</vt:lpstr>
      <vt:lpstr>Two Types of Unit Testing</vt:lpstr>
      <vt:lpstr>Unit Testing</vt:lpstr>
      <vt:lpstr>Unit Integration Testing</vt:lpstr>
      <vt:lpstr>Unit Testing  vs. Unit Integration Testing</vt:lpstr>
      <vt:lpstr>Three Pillars of Unit and Unit Integration</vt:lpstr>
      <vt:lpstr>Positive Flow</vt:lpstr>
      <vt:lpstr>Negative Flow</vt:lpstr>
      <vt:lpstr>Boundary</vt:lpstr>
      <vt:lpstr>Levels of Competence in Skills for Unit Testing (QA)</vt:lpstr>
      <vt:lpstr>Level 1 -Comprehending</vt:lpstr>
      <vt:lpstr>Level 2 -Defining Scenarios for Development</vt:lpstr>
      <vt:lpstr>Level 3 -Authoring</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Testing  Presented By: David Dang</dc:title>
  <dc:creator>Andrea.Galicia</dc:creator>
  <cp:lastModifiedBy>Test Test</cp:lastModifiedBy>
  <cp:revision>89</cp:revision>
  <dcterms:created xsi:type="dcterms:W3CDTF">2006-08-16T00:00:00Z</dcterms:created>
  <dcterms:modified xsi:type="dcterms:W3CDTF">2020-05-21T13:15:50Z</dcterms:modified>
</cp:coreProperties>
</file>