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5"/>
  </p:sldMasterIdLst>
  <p:notesMasterIdLst>
    <p:notesMasterId r:id="rId26"/>
  </p:notesMasterIdLst>
  <p:sldIdLst>
    <p:sldId id="268" r:id="rId6"/>
    <p:sldId id="269" r:id="rId7"/>
    <p:sldId id="281" r:id="rId8"/>
    <p:sldId id="270" r:id="rId9"/>
    <p:sldId id="278" r:id="rId10"/>
    <p:sldId id="287" r:id="rId11"/>
    <p:sldId id="288" r:id="rId12"/>
    <p:sldId id="289" r:id="rId13"/>
    <p:sldId id="290" r:id="rId14"/>
    <p:sldId id="279" r:id="rId15"/>
    <p:sldId id="283" r:id="rId16"/>
    <p:sldId id="285" r:id="rId17"/>
    <p:sldId id="280" r:id="rId18"/>
    <p:sldId id="277" r:id="rId19"/>
    <p:sldId id="293" r:id="rId20"/>
    <p:sldId id="282" r:id="rId21"/>
    <p:sldId id="294" r:id="rId22"/>
    <p:sldId id="291" r:id="rId23"/>
    <p:sldId id="292" r:id="rId24"/>
    <p:sldId id="273"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Futura Std Medium" panose="020B0502020204020303"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86C"/>
    <a:srgbClr val="325674"/>
    <a:srgbClr val="20476A"/>
    <a:srgbClr val="070F17"/>
    <a:srgbClr val="BBD4EB"/>
    <a:srgbClr val="5A97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83577" autoAdjust="0"/>
  </p:normalViewPr>
  <p:slideViewPr>
    <p:cSldViewPr snapToGrid="0">
      <p:cViewPr varScale="1">
        <p:scale>
          <a:sx n="53" d="100"/>
          <a:sy n="53" d="100"/>
        </p:scale>
        <p:origin x="1491" y="27"/>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2.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5.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02CCDA-5FE5-4676-ADB5-E51F03CE9FAF}" type="datetimeFigureOut">
              <a:rPr lang="en-US" smtClean="0"/>
              <a:t>3/21/2017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16C4CD-86DD-4871-A139-2C1B87694BDA}" type="slidenum">
              <a:rPr lang="en-US" smtClean="0"/>
              <a:t>‹#›</a:t>
            </a:fld>
            <a:endParaRPr lang="en-US"/>
          </a:p>
        </p:txBody>
      </p:sp>
    </p:spTree>
    <p:extLst>
      <p:ext uri="{BB962C8B-B14F-4D97-AF65-F5344CB8AC3E}">
        <p14:creationId xmlns:p14="http://schemas.microsoft.com/office/powerpoint/2010/main" val="3779300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Intro</a:t>
            </a:r>
          </a:p>
          <a:p>
            <a:pPr marL="628650" lvl="1" indent="-171450">
              <a:buFont typeface="Arial" panose="020B0604020202020204" pitchFamily="34" charset="0"/>
              <a:buChar char="•"/>
            </a:pPr>
            <a:r>
              <a:rPr lang="en-US" dirty="0"/>
              <a:t>Originally had a slide deck, decided that wasn’t the best way to go about this</a:t>
            </a:r>
          </a:p>
          <a:p>
            <a:pPr marL="628650" lvl="1" indent="-171450">
              <a:buFont typeface="Arial" panose="020B0604020202020204" pitchFamily="34" charset="0"/>
              <a:buChar char="•"/>
            </a:pPr>
            <a:r>
              <a:rPr lang="en-US" dirty="0"/>
              <a:t>Really easy to say “just do this”, that doesn’t help anyone</a:t>
            </a:r>
          </a:p>
          <a:p>
            <a:endParaRPr lang="en-US" dirty="0"/>
          </a:p>
        </p:txBody>
      </p:sp>
      <p:sp>
        <p:nvSpPr>
          <p:cNvPr id="4" name="Slide Number Placeholder 3"/>
          <p:cNvSpPr>
            <a:spLocks noGrp="1"/>
          </p:cNvSpPr>
          <p:nvPr>
            <p:ph type="sldNum" sz="quarter" idx="10"/>
          </p:nvPr>
        </p:nvSpPr>
        <p:spPr/>
        <p:txBody>
          <a:bodyPr/>
          <a:lstStyle/>
          <a:p>
            <a:fld id="{7516C4CD-86DD-4871-A139-2C1B87694BDA}" type="slidenum">
              <a:rPr lang="en-US" smtClean="0"/>
              <a:t>1</a:t>
            </a:fld>
            <a:endParaRPr lang="en-US"/>
          </a:p>
        </p:txBody>
      </p:sp>
    </p:spTree>
    <p:extLst>
      <p:ext uri="{BB962C8B-B14F-4D97-AF65-F5344CB8AC3E}">
        <p14:creationId xmlns:p14="http://schemas.microsoft.com/office/powerpoint/2010/main" val="4011491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Why do we have tightly-constrained releases?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illusion of control, we can't possibly test everything</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Lots of manual steps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No easy or clear rollback plan</a:t>
            </a: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Because we're no good at releasing!</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do smaller releases increase control?</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Fewer moving pieces, less to test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Lots of practice, rather than doing so rarely</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Fewer steps means easier to rollback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about risk?</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Large releases carry lots of risk, since so many pieces move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Not releasing things eliminates risk, but also eliminates added business value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Small releases have risk, but far less since they change little and can be reverted easily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DevOps lives as a symbiotic partner with improving quality and reducing risk</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Releasing often requires being able to release quickly and easily</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Automating deployment and testing makes this possible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Automated tests can't do everything, but what they can do they do in minutes, not hours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Having quality automated tests frees manual testers to focus on user experience, not technical accuracy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Security</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Smaller changes mean less opportunity for new security problems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Automating security checks means it’s verified more often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Ease of update means it’s easier to correct vulnerabilities</a:t>
            </a:r>
            <a:endParaRPr lang="en-US" dirty="0"/>
          </a:p>
        </p:txBody>
      </p:sp>
      <p:sp>
        <p:nvSpPr>
          <p:cNvPr id="4" name="Slide Number Placeholder 3"/>
          <p:cNvSpPr>
            <a:spLocks noGrp="1"/>
          </p:cNvSpPr>
          <p:nvPr>
            <p:ph type="sldNum" sz="quarter" idx="10"/>
          </p:nvPr>
        </p:nvSpPr>
        <p:spPr/>
        <p:txBody>
          <a:bodyPr/>
          <a:lstStyle/>
          <a:p>
            <a:fld id="{7516C4CD-86DD-4871-A139-2C1B87694BDA}" type="slidenum">
              <a:rPr lang="en-US" smtClean="0"/>
              <a:t>12</a:t>
            </a:fld>
            <a:endParaRPr lang="en-US"/>
          </a:p>
        </p:txBody>
      </p:sp>
    </p:spTree>
    <p:extLst>
      <p:ext uri="{BB962C8B-B14F-4D97-AF65-F5344CB8AC3E}">
        <p14:creationId xmlns:p14="http://schemas.microsoft.com/office/powerpoint/2010/main" val="1921278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People fear change</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Bring them into the problem solving</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Help them understand how the change benefits them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Sneak up on people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Ask questions you know the answers to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Get to know your teammates outside of work</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Value their unique views and fears</a:t>
            </a: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You cannot dismiss teammates under any circumstance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Primary motivation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Achievement – public (recognition) or private (gold star) rewards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Affiliation – did the team achieve its goal</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Power – autonomy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job will not save you</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Just because you're right doesn't mean that's enough</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People come around at their own pace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Meet them where they live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 a flag-bearer</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"Because that's how we do it" is never acceptable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Counter the "we don't have time" argument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Just do it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Build quality teams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You may have something you're best at, but it's not your only job</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Fight to keep teams together</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Fight to keep teams small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Build trust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If you say you're going to do a thing, do it or ensure it gets done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Be honest, even if it makes you look bad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Admit when you make mistakes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Don't punish the well-meaning mistakes of others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Create as much transparency as possible, it gives others the opportunity to shine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Just do it</a:t>
            </a:r>
          </a:p>
        </p:txBody>
      </p:sp>
      <p:sp>
        <p:nvSpPr>
          <p:cNvPr id="4" name="Slide Number Placeholder 3"/>
          <p:cNvSpPr>
            <a:spLocks noGrp="1"/>
          </p:cNvSpPr>
          <p:nvPr>
            <p:ph type="sldNum" sz="quarter" idx="10"/>
          </p:nvPr>
        </p:nvSpPr>
        <p:spPr/>
        <p:txBody>
          <a:bodyPr/>
          <a:lstStyle/>
          <a:p>
            <a:fld id="{7516C4CD-86DD-4871-A139-2C1B87694BDA}" type="slidenum">
              <a:rPr lang="en-US" smtClean="0"/>
              <a:t>13</a:t>
            </a:fld>
            <a:endParaRPr lang="en-US"/>
          </a:p>
        </p:txBody>
      </p:sp>
    </p:spTree>
    <p:extLst>
      <p:ext uri="{BB962C8B-B14F-4D97-AF65-F5344CB8AC3E}">
        <p14:creationId xmlns:p14="http://schemas.microsoft.com/office/powerpoint/2010/main" val="183664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Ten years working in Chicago-based start-ups</a:t>
            </a:r>
          </a:p>
          <a:p>
            <a:pPr marL="171450" indent="-171450">
              <a:buFont typeface="Arial" panose="020B0604020202020204" pitchFamily="34" charset="0"/>
              <a:buChar char="•"/>
            </a:pPr>
            <a:r>
              <a:rPr lang="en-US" dirty="0"/>
              <a:t>I’ve held nearly every role in a development team</a:t>
            </a:r>
          </a:p>
          <a:p>
            <a:pPr marL="0" indent="0">
              <a:buFont typeface="Arial" panose="020B0604020202020204" pitchFamily="34" charset="0"/>
              <a:buNone/>
            </a:pPr>
            <a:endParaRPr lang="en-US" dirty="0"/>
          </a:p>
          <a:p>
            <a:pPr marL="0" indent="0">
              <a:buFont typeface="Arial" panose="020B0604020202020204" pitchFamily="34" charset="0"/>
              <a:buNone/>
            </a:pPr>
            <a:r>
              <a:rPr lang="en-US" i="1" dirty="0"/>
              <a:t>Most of all, though:  Because I’ve lived it and know what works.</a:t>
            </a:r>
          </a:p>
          <a:p>
            <a:pPr marL="0" indent="0">
              <a:buFont typeface="Arial" panose="020B0604020202020204" pitchFamily="34" charset="0"/>
              <a:buNone/>
            </a:pPr>
            <a:endParaRPr lang="en-US" i="1" dirty="0"/>
          </a:p>
          <a:p>
            <a:pPr marL="0" indent="0">
              <a:buFont typeface="Arial" panose="020B0604020202020204" pitchFamily="34" charset="0"/>
              <a:buNone/>
            </a:pPr>
            <a:endParaRPr lang="en-US" i="1" dirty="0"/>
          </a:p>
          <a:p>
            <a:endParaRPr lang="en-US" dirty="0"/>
          </a:p>
        </p:txBody>
      </p:sp>
      <p:sp>
        <p:nvSpPr>
          <p:cNvPr id="4" name="Slide Number Placeholder 3"/>
          <p:cNvSpPr>
            <a:spLocks noGrp="1"/>
          </p:cNvSpPr>
          <p:nvPr>
            <p:ph type="sldNum" sz="quarter" idx="10"/>
          </p:nvPr>
        </p:nvSpPr>
        <p:spPr/>
        <p:txBody>
          <a:bodyPr/>
          <a:lstStyle/>
          <a:p>
            <a:fld id="{7516C4CD-86DD-4871-A139-2C1B87694BDA}" type="slidenum">
              <a:rPr lang="en-US" smtClean="0"/>
              <a:t>3</a:t>
            </a:fld>
            <a:endParaRPr lang="en-US"/>
          </a:p>
        </p:txBody>
      </p:sp>
    </p:spTree>
    <p:extLst>
      <p:ext uri="{BB962C8B-B14F-4D97-AF65-F5344CB8AC3E}">
        <p14:creationId xmlns:p14="http://schemas.microsoft.com/office/powerpoint/2010/main" val="2166447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Discover audience’s roles (manual QA, automation QA, what else?)</a:t>
            </a:r>
          </a:p>
          <a:p>
            <a:pPr marL="171450" lvl="0" indent="-171450">
              <a:buFont typeface="Arial" panose="020B0604020202020204" pitchFamily="34" charset="0"/>
              <a:buChar char="•"/>
            </a:pPr>
            <a:r>
              <a:rPr lang="en-US" dirty="0"/>
              <a:t>What is your favorite part about your job?</a:t>
            </a:r>
          </a:p>
          <a:p>
            <a:pPr marL="171450" lvl="0" indent="-171450">
              <a:buFont typeface="Arial" panose="020B0604020202020204" pitchFamily="34" charset="0"/>
              <a:buChar char="•"/>
            </a:pPr>
            <a:r>
              <a:rPr lang="en-US" dirty="0"/>
              <a:t>What is your least favorite part?</a:t>
            </a:r>
          </a:p>
          <a:p>
            <a:pPr marL="171450" lvl="0" indent="-171450">
              <a:buFont typeface="Arial" panose="020B0604020202020204" pitchFamily="34" charset="0"/>
              <a:buChar char="•"/>
            </a:pPr>
            <a:r>
              <a:rPr lang="en-US" dirty="0"/>
              <a:t>What do you wish was easier?</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516C4CD-86DD-4871-A139-2C1B87694BDA}" type="slidenum">
              <a:rPr lang="en-US" smtClean="0"/>
              <a:t>4</a:t>
            </a:fld>
            <a:endParaRPr lang="en-US"/>
          </a:p>
        </p:txBody>
      </p:sp>
    </p:spTree>
    <p:extLst>
      <p:ext uri="{BB962C8B-B14F-4D97-AF65-F5344CB8AC3E}">
        <p14:creationId xmlns:p14="http://schemas.microsoft.com/office/powerpoint/2010/main" val="105738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Per ZDNet in 2012:  $3 trillion in IT failure, worldwide.</a:t>
            </a:r>
          </a:p>
          <a:p>
            <a:pPr marL="171450" indent="-171450">
              <a:buFont typeface="Arial" panose="020B0604020202020204" pitchFamily="34" charset="0"/>
              <a:buChar char="•"/>
            </a:pPr>
            <a:r>
              <a:rPr lang="en-US" dirty="0"/>
              <a:t>Working on IT projects sucks most of the time!  What do we always hear?</a:t>
            </a:r>
          </a:p>
          <a:p>
            <a:pPr marL="628650" lvl="1" indent="-171450">
              <a:buFont typeface="Arial" panose="020B0604020202020204" pitchFamily="34" charset="0"/>
              <a:buChar char="•"/>
            </a:pPr>
            <a:r>
              <a:rPr lang="en-US" i="1" dirty="0"/>
              <a:t>“Why did we waste our time on this?” -- </a:t>
            </a:r>
            <a:r>
              <a:rPr lang="en-US" dirty="0"/>
              <a:t>Team goals that don’t align with company goals</a:t>
            </a:r>
          </a:p>
          <a:p>
            <a:pPr marL="628650" lvl="1" indent="-171450">
              <a:buFont typeface="Arial" panose="020B0604020202020204" pitchFamily="34" charset="0"/>
              <a:buChar char="•"/>
            </a:pPr>
            <a:r>
              <a:rPr lang="en-US" i="1" dirty="0"/>
              <a:t>“What do you mean it still isn’t done?” -- </a:t>
            </a:r>
            <a:r>
              <a:rPr lang="en-US" dirty="0"/>
              <a:t>Failed projects</a:t>
            </a:r>
          </a:p>
          <a:p>
            <a:pPr marL="628650" lvl="1" indent="-171450">
              <a:buFont typeface="Arial" panose="020B0604020202020204" pitchFamily="34" charset="0"/>
              <a:buChar char="•"/>
            </a:pPr>
            <a:r>
              <a:rPr lang="en-US" i="1" dirty="0"/>
              <a:t>“How is this still broken?” -- </a:t>
            </a:r>
            <a:r>
              <a:rPr lang="en-US" dirty="0"/>
              <a:t>Quickly and effectively addressing issues</a:t>
            </a:r>
          </a:p>
          <a:p>
            <a:pPr marL="628650" lvl="1" indent="-171450">
              <a:buFont typeface="Arial" panose="020B0604020202020204" pitchFamily="34" charset="0"/>
              <a:buChar char="•"/>
            </a:pPr>
            <a:r>
              <a:rPr lang="en-US" i="1" dirty="0"/>
              <a:t>“You guys never get this stuff right.”  -- </a:t>
            </a:r>
            <a:r>
              <a:rPr lang="en-US" dirty="0"/>
              <a:t>Prevailing attitudes</a:t>
            </a:r>
          </a:p>
          <a:p>
            <a:pPr marL="171450" indent="-171450">
              <a:buFont typeface="Arial" panose="020B0604020202020204" pitchFamily="34" charset="0"/>
              <a:buChar char="•"/>
            </a:pPr>
            <a:r>
              <a:rPr lang="en-US" dirty="0"/>
              <a:t>Gene Kim, author of The Phoenix Project calls this “the downward spiral”</a:t>
            </a:r>
          </a:p>
          <a:p>
            <a:pPr marL="628650" lvl="1" indent="-171450">
              <a:buFont typeface="Arial" panose="020B0604020202020204" pitchFamily="34" charset="0"/>
              <a:buChar char="•"/>
            </a:pPr>
            <a:r>
              <a:rPr lang="en-US" dirty="0"/>
              <a:t>Deadlines get missed, so projects are delivered incomplete</a:t>
            </a:r>
          </a:p>
          <a:p>
            <a:pPr marL="628650" lvl="1" indent="-171450">
              <a:buFont typeface="Arial" panose="020B0604020202020204" pitchFamily="34" charset="0"/>
              <a:buChar char="•"/>
            </a:pPr>
            <a:r>
              <a:rPr lang="en-US" dirty="0"/>
              <a:t>Issues arise in production</a:t>
            </a:r>
          </a:p>
          <a:p>
            <a:pPr marL="628650" lvl="1" indent="-171450">
              <a:buFont typeface="Arial" panose="020B0604020202020204" pitchFamily="34" charset="0"/>
              <a:buChar char="•"/>
            </a:pPr>
            <a:r>
              <a:rPr lang="en-US" dirty="0"/>
              <a:t>Business leaders react poorly</a:t>
            </a:r>
          </a:p>
          <a:p>
            <a:pPr marL="628650" lvl="1" indent="-171450">
              <a:buFont typeface="Arial" panose="020B0604020202020204" pitchFamily="34" charset="0"/>
              <a:buChar char="•"/>
            </a:pPr>
            <a:r>
              <a:rPr lang="en-US" dirty="0"/>
              <a:t>We start padding estimates, acting out of fear</a:t>
            </a:r>
          </a:p>
          <a:p>
            <a:pPr marL="285750" indent="-285750">
              <a:buFont typeface="Arial" panose="020B0604020202020204" pitchFamily="34" charset="0"/>
              <a:buChar char="•"/>
            </a:pPr>
            <a:r>
              <a:rPr lang="en-US" sz="1600" dirty="0"/>
              <a:t>Suddenly, no risk is acceptable because trust is lost.</a:t>
            </a:r>
          </a:p>
        </p:txBody>
      </p:sp>
      <p:sp>
        <p:nvSpPr>
          <p:cNvPr id="4" name="Slide Number Placeholder 3"/>
          <p:cNvSpPr>
            <a:spLocks noGrp="1"/>
          </p:cNvSpPr>
          <p:nvPr>
            <p:ph type="sldNum" sz="quarter" idx="10"/>
          </p:nvPr>
        </p:nvSpPr>
        <p:spPr/>
        <p:txBody>
          <a:bodyPr/>
          <a:lstStyle/>
          <a:p>
            <a:fld id="{7516C4CD-86DD-4871-A139-2C1B87694BDA}" type="slidenum">
              <a:rPr lang="en-US" smtClean="0"/>
              <a:t>5</a:t>
            </a:fld>
            <a:endParaRPr lang="en-US"/>
          </a:p>
        </p:txBody>
      </p:sp>
    </p:spTree>
    <p:extLst>
      <p:ext uri="{BB962C8B-B14F-4D97-AF65-F5344CB8AC3E}">
        <p14:creationId xmlns:p14="http://schemas.microsoft.com/office/powerpoint/2010/main" val="1740147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Business:</a:t>
            </a:r>
          </a:p>
          <a:p>
            <a:pPr marL="171450" indent="-171450">
              <a:buFont typeface="Arial" panose="020B0604020202020204" pitchFamily="34" charset="0"/>
              <a:buChar char="•"/>
            </a:pPr>
            <a:r>
              <a:rPr lang="en-US" dirty="0"/>
              <a:t>Happy customers!</a:t>
            </a:r>
          </a:p>
          <a:p>
            <a:pPr marL="171450" indent="-171450">
              <a:buFont typeface="Arial" panose="020B0604020202020204" pitchFamily="34" charset="0"/>
              <a:buChar char="•"/>
            </a:pPr>
            <a:r>
              <a:rPr lang="en-US" dirty="0"/>
              <a:t>Best possible product!</a:t>
            </a:r>
          </a:p>
          <a:p>
            <a:pPr marL="171450" indent="-171450">
              <a:buFont typeface="Arial" panose="020B0604020202020204" pitchFamily="34" charset="0"/>
              <a:buChar char="•"/>
            </a:pPr>
            <a:r>
              <a:rPr lang="en-US" dirty="0"/>
              <a:t>Maximum revenue!</a:t>
            </a:r>
          </a:p>
          <a:p>
            <a:pPr marL="171450" indent="-171450">
              <a:buFont typeface="Arial" panose="020B0604020202020204" pitchFamily="34" charset="0"/>
              <a:buChar char="•"/>
            </a:pPr>
            <a:r>
              <a:rPr lang="en-US" dirty="0"/>
              <a:t>Minimum cost!</a:t>
            </a:r>
          </a:p>
          <a:p>
            <a:r>
              <a:rPr lang="en-US" dirty="0"/>
              <a:t>Developers:</a:t>
            </a:r>
          </a:p>
          <a:p>
            <a:pPr marL="171450" indent="-171450">
              <a:buFont typeface="Arial" panose="020B0604020202020204" pitchFamily="34" charset="0"/>
              <a:buChar char="•"/>
            </a:pPr>
            <a:r>
              <a:rPr lang="en-US" dirty="0"/>
              <a:t>More time spent improving technical skills</a:t>
            </a:r>
          </a:p>
          <a:p>
            <a:pPr marL="171450" indent="-171450">
              <a:buFont typeface="Arial" panose="020B0604020202020204" pitchFamily="34" charset="0"/>
              <a:buChar char="•"/>
            </a:pPr>
            <a:r>
              <a:rPr lang="en-US" dirty="0"/>
              <a:t>More time spent on solving real business problems</a:t>
            </a:r>
          </a:p>
          <a:p>
            <a:pPr marL="171450" indent="-171450">
              <a:buFont typeface="Arial" panose="020B0604020202020204" pitchFamily="34" charset="0"/>
              <a:buChar char="•"/>
            </a:pPr>
            <a:r>
              <a:rPr lang="en-US" dirty="0"/>
              <a:t>More time spent on the craft of developing software</a:t>
            </a:r>
          </a:p>
          <a:p>
            <a:r>
              <a:rPr lang="en-US" dirty="0"/>
              <a:t>QA:</a:t>
            </a:r>
          </a:p>
          <a:p>
            <a:pPr marL="171450" indent="-171450">
              <a:buFont typeface="Arial" panose="020B0604020202020204" pitchFamily="34" charset="0"/>
              <a:buChar char="•"/>
            </a:pPr>
            <a:r>
              <a:rPr lang="en-US" dirty="0"/>
              <a:t>Less tedious bug tracking</a:t>
            </a:r>
          </a:p>
          <a:p>
            <a:pPr marL="171450" indent="-171450">
              <a:buFont typeface="Arial" panose="020B0604020202020204" pitchFamily="34" charset="0"/>
              <a:buChar char="•"/>
            </a:pPr>
            <a:r>
              <a:rPr lang="en-US" dirty="0"/>
              <a:t>Want to make a real difference for users</a:t>
            </a:r>
          </a:p>
          <a:p>
            <a:r>
              <a:rPr lang="en-US" dirty="0"/>
              <a:t>Operations:</a:t>
            </a:r>
          </a:p>
          <a:p>
            <a:pPr marL="171450" indent="-171450">
              <a:buFont typeface="Arial" panose="020B0604020202020204" pitchFamily="34" charset="0"/>
              <a:buChar char="•"/>
            </a:pPr>
            <a:r>
              <a:rPr lang="en-US" dirty="0"/>
              <a:t>No 2am wake-ups!</a:t>
            </a:r>
          </a:p>
          <a:p>
            <a:pPr marL="171450" indent="-171450">
              <a:buFont typeface="Arial" panose="020B0604020202020204" pitchFamily="34" charset="0"/>
              <a:buChar char="•"/>
            </a:pPr>
            <a:r>
              <a:rPr lang="en-US" dirty="0"/>
              <a:t>Able to solve interesting technical problems like scaling</a:t>
            </a:r>
          </a:p>
          <a:p>
            <a:pPr marL="171450" indent="-171450">
              <a:buFont typeface="Arial" panose="020B0604020202020204" pitchFamily="34" charset="0"/>
              <a:buChar char="•"/>
            </a:pPr>
            <a:r>
              <a:rPr lang="en-US" dirty="0"/>
              <a:t>Able to solve interesting business problems like security and compliance</a:t>
            </a:r>
          </a:p>
        </p:txBody>
      </p:sp>
      <p:sp>
        <p:nvSpPr>
          <p:cNvPr id="4" name="Slide Number Placeholder 3"/>
          <p:cNvSpPr>
            <a:spLocks noGrp="1"/>
          </p:cNvSpPr>
          <p:nvPr>
            <p:ph type="sldNum" sz="quarter" idx="10"/>
          </p:nvPr>
        </p:nvSpPr>
        <p:spPr/>
        <p:txBody>
          <a:bodyPr/>
          <a:lstStyle/>
          <a:p>
            <a:fld id="{7516C4CD-86DD-4871-A139-2C1B87694BDA}" type="slidenum">
              <a:rPr lang="en-US" smtClean="0"/>
              <a:t>6</a:t>
            </a:fld>
            <a:endParaRPr lang="en-US"/>
          </a:p>
        </p:txBody>
      </p:sp>
    </p:spTree>
    <p:extLst>
      <p:ext uri="{BB962C8B-B14F-4D97-AF65-F5344CB8AC3E}">
        <p14:creationId xmlns:p14="http://schemas.microsoft.com/office/powerpoint/2010/main" val="2760075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 long projects, short iterations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Push-button deployments and rollbacks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Automated unit and integration testing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Feature branching and testing</a:t>
            </a:r>
          </a:p>
        </p:txBody>
      </p:sp>
      <p:sp>
        <p:nvSpPr>
          <p:cNvPr id="4" name="Slide Number Placeholder 3"/>
          <p:cNvSpPr>
            <a:spLocks noGrp="1"/>
          </p:cNvSpPr>
          <p:nvPr>
            <p:ph type="sldNum" sz="quarter" idx="10"/>
          </p:nvPr>
        </p:nvSpPr>
        <p:spPr/>
        <p:txBody>
          <a:bodyPr/>
          <a:lstStyle/>
          <a:p>
            <a:fld id="{7516C4CD-86DD-4871-A139-2C1B87694BDA}" type="slidenum">
              <a:rPr lang="en-US" smtClean="0"/>
              <a:t>7</a:t>
            </a:fld>
            <a:endParaRPr lang="en-US"/>
          </a:p>
        </p:txBody>
      </p:sp>
    </p:spTree>
    <p:extLst>
      <p:ext uri="{BB962C8B-B14F-4D97-AF65-F5344CB8AC3E}">
        <p14:creationId xmlns:p14="http://schemas.microsoft.com/office/powerpoint/2010/main" val="1382226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Learn from every release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A/B testing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Track user engagement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Identify key metrics</a:t>
            </a:r>
          </a:p>
          <a:p>
            <a:pPr lvl="0"/>
            <a:r>
              <a:rPr lang="en-US" sz="1200" kern="1200" dirty="0">
                <a:solidFill>
                  <a:schemeClr val="tx1"/>
                </a:solidFill>
                <a:effectLst/>
                <a:latin typeface="+mn-lt"/>
                <a:ea typeface="+mn-ea"/>
                <a:cs typeface="+mn-cs"/>
              </a:rPr>
              <a:t>Release ideas rather than features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Fake it until you make it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Doesn't have to be fully-featured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Focus on the most important aspects, nail those</a:t>
            </a:r>
          </a:p>
        </p:txBody>
      </p:sp>
      <p:sp>
        <p:nvSpPr>
          <p:cNvPr id="4" name="Slide Number Placeholder 3"/>
          <p:cNvSpPr>
            <a:spLocks noGrp="1"/>
          </p:cNvSpPr>
          <p:nvPr>
            <p:ph type="sldNum" sz="quarter" idx="10"/>
          </p:nvPr>
        </p:nvSpPr>
        <p:spPr/>
        <p:txBody>
          <a:bodyPr/>
          <a:lstStyle/>
          <a:p>
            <a:fld id="{7516C4CD-86DD-4871-A139-2C1B87694BDA}" type="slidenum">
              <a:rPr lang="en-US" smtClean="0"/>
              <a:t>8</a:t>
            </a:fld>
            <a:endParaRPr lang="en-US"/>
          </a:p>
        </p:txBody>
      </p:sp>
    </p:spTree>
    <p:extLst>
      <p:ext uri="{BB962C8B-B14F-4D97-AF65-F5344CB8AC3E}">
        <p14:creationId xmlns:p14="http://schemas.microsoft.com/office/powerpoint/2010/main" val="3650806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Goal:  Improve sign-up conversion by 10%</a:t>
            </a:r>
          </a:p>
          <a:p>
            <a:pPr marL="0" indent="0">
              <a:buFont typeface="Arial" panose="020B0604020202020204" pitchFamily="34" charset="0"/>
              <a:buNone/>
            </a:pPr>
            <a:r>
              <a:rPr lang="en-US" dirty="0"/>
              <a:t>Milestone:  Redesign sign-up</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Gets everyone involved</a:t>
            </a:r>
          </a:p>
          <a:p>
            <a:pPr marL="171450" indent="-171450">
              <a:buFont typeface="Arial" panose="020B0604020202020204" pitchFamily="34" charset="0"/>
              <a:buChar char="•"/>
            </a:pPr>
            <a:r>
              <a:rPr lang="en-US" dirty="0"/>
              <a:t>OKRs</a:t>
            </a:r>
          </a:p>
          <a:p>
            <a:pPr marL="171450" indent="-171450">
              <a:buFont typeface="Arial" panose="020B0604020202020204" pitchFamily="34" charset="0"/>
              <a:buChar char="•"/>
            </a:pPr>
            <a:r>
              <a:rPr lang="en-US" dirty="0"/>
              <a:t>Guilds</a:t>
            </a:r>
          </a:p>
        </p:txBody>
      </p:sp>
      <p:sp>
        <p:nvSpPr>
          <p:cNvPr id="4" name="Slide Number Placeholder 3"/>
          <p:cNvSpPr>
            <a:spLocks noGrp="1"/>
          </p:cNvSpPr>
          <p:nvPr>
            <p:ph type="sldNum" sz="quarter" idx="10"/>
          </p:nvPr>
        </p:nvSpPr>
        <p:spPr/>
        <p:txBody>
          <a:bodyPr/>
          <a:lstStyle/>
          <a:p>
            <a:fld id="{7516C4CD-86DD-4871-A139-2C1B87694BDA}" type="slidenum">
              <a:rPr lang="en-US" smtClean="0"/>
              <a:t>9</a:t>
            </a:fld>
            <a:endParaRPr lang="en-US"/>
          </a:p>
        </p:txBody>
      </p:sp>
    </p:spTree>
    <p:extLst>
      <p:ext uri="{BB962C8B-B14F-4D97-AF65-F5344CB8AC3E}">
        <p14:creationId xmlns:p14="http://schemas.microsoft.com/office/powerpoint/2010/main" val="860676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Why do we have tightly-constrained releases?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illusion of control, we can't possibly test everything</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Lots of manual steps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No easy or clear rollback plan</a:t>
            </a: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Because we're no good at releasing!</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do smaller releases increase control?</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Fewer moving pieces, less to test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Lots of practice, rather than doing so rarely</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Fewer steps means easier to rollback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about risk?</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Large releases carry lots of risk, since so many pieces move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Not releasing things eliminates risk, but also eliminates added business value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Small releases have risk, but far less since they change little and can be reverted easily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DevOps lives as a symbiotic partner with improving quality and reducing risk</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Releasing often requires being able to release quickly and easily</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Automating deployment and testing makes this possible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Automated tests can't do everything, but what they can do they do in minutes, not hours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Having quality automated tests frees manual testers to focus on user experience, not technical accuracy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Security</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Smaller changes mean less opportunity for new security problems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Automating security checks means it’s verified more often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Ease of update means it’s easier to correct vulnerabilities</a:t>
            </a:r>
          </a:p>
        </p:txBody>
      </p:sp>
      <p:sp>
        <p:nvSpPr>
          <p:cNvPr id="4" name="Slide Number Placeholder 3"/>
          <p:cNvSpPr>
            <a:spLocks noGrp="1"/>
          </p:cNvSpPr>
          <p:nvPr>
            <p:ph type="sldNum" sz="quarter" idx="10"/>
          </p:nvPr>
        </p:nvSpPr>
        <p:spPr/>
        <p:txBody>
          <a:bodyPr/>
          <a:lstStyle/>
          <a:p>
            <a:fld id="{7516C4CD-86DD-4871-A139-2C1B87694BDA}" type="slidenum">
              <a:rPr lang="en-US" smtClean="0"/>
              <a:t>10</a:t>
            </a:fld>
            <a:endParaRPr lang="en-US"/>
          </a:p>
        </p:txBody>
      </p:sp>
    </p:spTree>
    <p:extLst>
      <p:ext uri="{BB962C8B-B14F-4D97-AF65-F5344CB8AC3E}">
        <p14:creationId xmlns:p14="http://schemas.microsoft.com/office/powerpoint/2010/main" val="4023456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51506" y="501446"/>
            <a:ext cx="10288057" cy="2184570"/>
          </a:xfrm>
        </p:spPr>
        <p:txBody>
          <a:bodyPr anchor="b"/>
          <a:lstStyle>
            <a:lvl1pPr algn="l">
              <a:defRPr sz="6000" spc="800" baseline="0">
                <a:solidFill>
                  <a:srgbClr val="1F486C"/>
                </a:solidFill>
              </a:defRPr>
            </a:lvl1pPr>
          </a:lstStyle>
          <a:p>
            <a:r>
              <a:rPr lang="en-US" dirty="0"/>
              <a:t>CLICK TO EDIT MASTER TITLE STYLE</a:t>
            </a:r>
          </a:p>
        </p:txBody>
      </p:sp>
      <p:sp>
        <p:nvSpPr>
          <p:cNvPr id="3" name="Subtitle 2"/>
          <p:cNvSpPr>
            <a:spLocks noGrp="1"/>
          </p:cNvSpPr>
          <p:nvPr>
            <p:ph type="subTitle" idx="1"/>
          </p:nvPr>
        </p:nvSpPr>
        <p:spPr>
          <a:xfrm>
            <a:off x="951506" y="2711268"/>
            <a:ext cx="10288056" cy="877509"/>
          </a:xfrm>
        </p:spPr>
        <p:txBody>
          <a:bodyPr/>
          <a:lstStyle>
            <a:lvl1pPr marL="0" indent="0" algn="l">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38218" y="5427967"/>
            <a:ext cx="4574108" cy="1144766"/>
          </a:xfrm>
          <a:prstGeom prst="rect">
            <a:avLst/>
          </a:prstGeom>
        </p:spPr>
      </p:pic>
    </p:spTree>
    <p:extLst>
      <p:ext uri="{BB962C8B-B14F-4D97-AF65-F5344CB8AC3E}">
        <p14:creationId xmlns:p14="http://schemas.microsoft.com/office/powerpoint/2010/main" val="1421844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2CF204-01B3-49D2-810F-46D1D22160BD}"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0484B-E0CA-4220-B0C3-06C4A7407CC7}" type="slidenum">
              <a:rPr lang="en-US" smtClean="0"/>
              <a:t>‹#›</a:t>
            </a:fld>
            <a:endParaRPr lang="en-US"/>
          </a:p>
        </p:txBody>
      </p:sp>
    </p:spTree>
    <p:extLst>
      <p:ext uri="{BB962C8B-B14F-4D97-AF65-F5344CB8AC3E}">
        <p14:creationId xmlns:p14="http://schemas.microsoft.com/office/powerpoint/2010/main" val="3226755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2CF204-01B3-49D2-810F-46D1D22160BD}"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0484B-E0CA-4220-B0C3-06C4A7407CC7}" type="slidenum">
              <a:rPr lang="en-US" smtClean="0"/>
              <a:t>‹#›</a:t>
            </a:fld>
            <a:endParaRPr lang="en-US"/>
          </a:p>
        </p:txBody>
      </p:sp>
    </p:spTree>
    <p:extLst>
      <p:ext uri="{BB962C8B-B14F-4D97-AF65-F5344CB8AC3E}">
        <p14:creationId xmlns:p14="http://schemas.microsoft.com/office/powerpoint/2010/main" val="939195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1F486C"/>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4">
                  <a:lumMod val="40000"/>
                  <a:lumOff val="60000"/>
                </a:schemeClr>
              </a:buClr>
              <a:defRPr/>
            </a:lvl1pPr>
            <a:lvl2pPr>
              <a:buClr>
                <a:schemeClr val="accent4">
                  <a:lumMod val="40000"/>
                  <a:lumOff val="60000"/>
                </a:schemeClr>
              </a:buClr>
              <a:defRPr/>
            </a:lvl2pPr>
            <a:lvl3pPr>
              <a:buClr>
                <a:schemeClr val="accent4">
                  <a:lumMod val="40000"/>
                  <a:lumOff val="60000"/>
                </a:schemeClr>
              </a:buClr>
              <a:defRPr/>
            </a:lvl3pPr>
            <a:lvl4pPr>
              <a:buClr>
                <a:schemeClr val="accent4">
                  <a:lumMod val="40000"/>
                  <a:lumOff val="60000"/>
                </a:schemeClr>
              </a:buClr>
              <a:defRPr/>
            </a:lvl4pPr>
            <a:lvl5pPr>
              <a:buClr>
                <a:schemeClr val="accent4">
                  <a:lumMod val="40000"/>
                  <a:lumOff val="6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2CF204-01B3-49D2-810F-46D1D22160BD}"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0484B-E0CA-4220-B0C3-06C4A7407CC7}" type="slidenum">
              <a:rPr lang="en-US" smtClean="0"/>
              <a:t>‹#›</a:t>
            </a:fld>
            <a:endParaRPr lang="en-US"/>
          </a:p>
        </p:txBody>
      </p:sp>
    </p:spTree>
    <p:extLst>
      <p:ext uri="{BB962C8B-B14F-4D97-AF65-F5344CB8AC3E}">
        <p14:creationId xmlns:p14="http://schemas.microsoft.com/office/powerpoint/2010/main" val="4234867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050975"/>
            <a:ext cx="10515600" cy="2852737"/>
          </a:xfrm>
        </p:spPr>
        <p:txBody>
          <a:bodyPr anchor="b"/>
          <a:lstStyle>
            <a:lvl1pPr>
              <a:defRPr sz="6000" spc="800" baseline="0">
                <a:solidFill>
                  <a:srgbClr val="1F486C"/>
                </a:solidFill>
              </a:defRPr>
            </a:lvl1pPr>
          </a:lstStyle>
          <a:p>
            <a:r>
              <a:rPr lang="en-US" dirty="0"/>
              <a:t>CLICK TO EDIT MASTER TITLE STYLE</a:t>
            </a:r>
          </a:p>
        </p:txBody>
      </p:sp>
      <p:sp>
        <p:nvSpPr>
          <p:cNvPr id="3" name="Text Placeholder 2"/>
          <p:cNvSpPr>
            <a:spLocks noGrp="1"/>
          </p:cNvSpPr>
          <p:nvPr>
            <p:ph type="body" idx="1"/>
          </p:nvPr>
        </p:nvSpPr>
        <p:spPr>
          <a:xfrm>
            <a:off x="831850" y="3930700"/>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42CF204-01B3-49D2-810F-46D1D22160BD}"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0484B-E0CA-4220-B0C3-06C4A7407CC7}" type="slidenum">
              <a:rPr lang="en-US" smtClean="0"/>
              <a:t>‹#›</a:t>
            </a:fld>
            <a:endParaRPr lang="en-US"/>
          </a:p>
        </p:txBody>
      </p:sp>
    </p:spTree>
    <p:extLst>
      <p:ext uri="{BB962C8B-B14F-4D97-AF65-F5344CB8AC3E}">
        <p14:creationId xmlns:p14="http://schemas.microsoft.com/office/powerpoint/2010/main" val="208812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CF204-01B3-49D2-810F-46D1D22160BD}"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0484B-E0CA-4220-B0C3-06C4A7407CC7}" type="slidenum">
              <a:rPr lang="en-US" smtClean="0"/>
              <a:t>‹#›</a:t>
            </a:fld>
            <a:endParaRPr lang="en-US"/>
          </a:p>
        </p:txBody>
      </p:sp>
    </p:spTree>
    <p:extLst>
      <p:ext uri="{BB962C8B-B14F-4D97-AF65-F5344CB8AC3E}">
        <p14:creationId xmlns:p14="http://schemas.microsoft.com/office/powerpoint/2010/main" val="465408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2CF204-01B3-49D2-810F-46D1D22160BD}" type="datetimeFigureOut">
              <a:rPr lang="en-US" smtClean="0"/>
              <a:t>3/21/2017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F0484B-E0CA-4220-B0C3-06C4A7407CC7}" type="slidenum">
              <a:rPr lang="en-US" smtClean="0"/>
              <a:t>‹#›</a:t>
            </a:fld>
            <a:endParaRPr lang="en-US"/>
          </a:p>
        </p:txBody>
      </p:sp>
    </p:spTree>
    <p:extLst>
      <p:ext uri="{BB962C8B-B14F-4D97-AF65-F5344CB8AC3E}">
        <p14:creationId xmlns:p14="http://schemas.microsoft.com/office/powerpoint/2010/main" val="1971705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D42CF204-01B3-49D2-810F-46D1D22160BD}" type="datetimeFigureOut">
              <a:rPr lang="en-US" smtClean="0"/>
              <a:t>3/21/2017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F0484B-E0CA-4220-B0C3-06C4A7407CC7}" type="slidenum">
              <a:rPr lang="en-US" smtClean="0"/>
              <a:t>‹#›</a:t>
            </a:fld>
            <a:endParaRPr lang="en-US"/>
          </a:p>
        </p:txBody>
      </p:sp>
    </p:spTree>
    <p:extLst>
      <p:ext uri="{BB962C8B-B14F-4D97-AF65-F5344CB8AC3E}">
        <p14:creationId xmlns:p14="http://schemas.microsoft.com/office/powerpoint/2010/main" val="27529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2CF204-01B3-49D2-810F-46D1D22160BD}" type="datetimeFigureOut">
              <a:rPr lang="en-US" smtClean="0"/>
              <a:t>3/21/2017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F0484B-E0CA-4220-B0C3-06C4A7407CC7}" type="slidenum">
              <a:rPr lang="en-US" smtClean="0"/>
              <a:t>‹#›</a:t>
            </a:fld>
            <a:endParaRPr lang="en-US"/>
          </a:p>
        </p:txBody>
      </p:sp>
    </p:spTree>
    <p:extLst>
      <p:ext uri="{BB962C8B-B14F-4D97-AF65-F5344CB8AC3E}">
        <p14:creationId xmlns:p14="http://schemas.microsoft.com/office/powerpoint/2010/main" val="2259872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2CF204-01B3-49D2-810F-46D1D22160BD}"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0484B-E0CA-4220-B0C3-06C4A7407CC7}" type="slidenum">
              <a:rPr lang="en-US" smtClean="0"/>
              <a:t>‹#›</a:t>
            </a:fld>
            <a:endParaRPr lang="en-US"/>
          </a:p>
        </p:txBody>
      </p:sp>
    </p:spTree>
    <p:extLst>
      <p:ext uri="{BB962C8B-B14F-4D97-AF65-F5344CB8AC3E}">
        <p14:creationId xmlns:p14="http://schemas.microsoft.com/office/powerpoint/2010/main" val="2000462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2CF204-01B3-49D2-810F-46D1D22160BD}"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0484B-E0CA-4220-B0C3-06C4A7407CC7}" type="slidenum">
              <a:rPr lang="en-US" smtClean="0"/>
              <a:t>‹#›</a:t>
            </a:fld>
            <a:endParaRPr lang="en-US"/>
          </a:p>
        </p:txBody>
      </p:sp>
    </p:spTree>
    <p:extLst>
      <p:ext uri="{BB962C8B-B14F-4D97-AF65-F5344CB8AC3E}">
        <p14:creationId xmlns:p14="http://schemas.microsoft.com/office/powerpoint/2010/main" val="2578614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2CF204-01B3-49D2-810F-46D1D22160BD}" type="datetimeFigureOut">
              <a:rPr lang="en-US" smtClean="0"/>
              <a:t>3/21/2017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F0484B-E0CA-4220-B0C3-06C4A7407CC7}" type="slidenum">
              <a:rPr lang="en-US" smtClean="0"/>
              <a:t>‹#›</a:t>
            </a:fld>
            <a:endParaRPr lang="en-US"/>
          </a:p>
        </p:txBody>
      </p:sp>
      <p:cxnSp>
        <p:nvCxnSpPr>
          <p:cNvPr id="10" name="Straight Connector 9"/>
          <p:cNvCxnSpPr/>
          <p:nvPr userDrawn="1"/>
        </p:nvCxnSpPr>
        <p:spPr>
          <a:xfrm flipH="1">
            <a:off x="1240203" y="-206829"/>
            <a:ext cx="1674792" cy="8527869"/>
          </a:xfrm>
          <a:prstGeom prst="line">
            <a:avLst/>
          </a:prstGeom>
          <a:ln w="1524000">
            <a:solidFill>
              <a:srgbClr val="325674">
                <a:alpha val="5000"/>
              </a:srgbClr>
            </a:solidFill>
          </a:ln>
        </p:spPr>
        <p:style>
          <a:lnRef idx="1">
            <a:schemeClr val="accent1"/>
          </a:lnRef>
          <a:fillRef idx="0">
            <a:schemeClr val="accent1"/>
          </a:fillRef>
          <a:effectRef idx="0">
            <a:schemeClr val="accent1"/>
          </a:effectRef>
          <a:fontRef idx="minor">
            <a:schemeClr val="tx1"/>
          </a:fontRef>
        </p:style>
      </p:cxnSp>
      <p:sp>
        <p:nvSpPr>
          <p:cNvPr id="11" name="Oval 10"/>
          <p:cNvSpPr/>
          <p:nvPr userDrawn="1"/>
        </p:nvSpPr>
        <p:spPr>
          <a:xfrm>
            <a:off x="-3688453" y="1419496"/>
            <a:ext cx="11299375" cy="11299375"/>
          </a:xfrm>
          <a:prstGeom prst="ellipse">
            <a:avLst/>
          </a:prstGeom>
          <a:noFill/>
          <a:ln w="1524000">
            <a:solidFill>
              <a:srgbClr val="325674">
                <a:alpha val="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10949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1F486C"/>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4"/>
        </a:buClr>
        <a:buSzPct val="100000"/>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4"/>
        </a:buClr>
        <a:buSzPct val="100000"/>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4"/>
        </a:buClr>
        <a:buSzPct val="100000"/>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100000"/>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100000"/>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sumologic.com/devops/understand-build-continuous-delivery-pipeline/" TargetMode="External"/><Relationship Id="rId2" Type="http://schemas.openxmlformats.org/officeDocument/2006/relationships/hyperlink" Target="https://labs.spotify.com/2014/03/27/spotify-engineering-culture-part-1/" TargetMode="External"/><Relationship Id="rId1" Type="http://schemas.openxmlformats.org/officeDocument/2006/relationships/slideLayout" Target="../slideLayouts/slideLayout2.xml"/><Relationship Id="rId4" Type="http://schemas.openxmlformats.org/officeDocument/2006/relationships/hyperlink" Target="https://puppet.com/resources/whitepaper/2016-state-of-devops-report"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linkedin.com/in/zlbeer" TargetMode="External"/><Relationship Id="rId2" Type="http://schemas.openxmlformats.org/officeDocument/2006/relationships/hyperlink" Target="emailto:zach.beer@polarissolutions.com" TargetMode="External"/><Relationship Id="rId1" Type="http://schemas.openxmlformats.org/officeDocument/2006/relationships/slideLayout" Target="../slideLayouts/slideLayout2.xml"/><Relationship Id="rId5" Type="http://schemas.openxmlformats.org/officeDocument/2006/relationships/hyperlink" Target="http://www.polarissolutions.com/" TargetMode="External"/><Relationship Id="rId4" Type="http://schemas.openxmlformats.org/officeDocument/2006/relationships/hyperlink" Target="https://www.slideshare.net/zacharybeer"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coachandbeer.com/" TargetMode="External"/><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chicagocodecamp.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thatconference.com/"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Continuous Delivery Changes Everything</a:t>
            </a:r>
          </a:p>
        </p:txBody>
      </p:sp>
      <p:sp>
        <p:nvSpPr>
          <p:cNvPr id="3" name="Content Placeholder 2"/>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For the Better!</a:t>
            </a:r>
          </a:p>
        </p:txBody>
      </p:sp>
      <p:sp>
        <p:nvSpPr>
          <p:cNvPr id="7" name="TextBox 6"/>
          <p:cNvSpPr txBox="1"/>
          <p:nvPr/>
        </p:nvSpPr>
        <p:spPr>
          <a:xfrm>
            <a:off x="951506" y="3555034"/>
            <a:ext cx="3581165" cy="923330"/>
          </a:xfrm>
          <a:prstGeom prst="rect">
            <a:avLst/>
          </a:prstGeom>
          <a:noFill/>
        </p:spPr>
        <p:txBody>
          <a:bodyPr wrap="square" rtlCol="0">
            <a:spAutoFit/>
          </a:bodyPr>
          <a:lstStyle/>
          <a:p>
            <a:r>
              <a:rPr lang="en-US" dirty="0">
                <a:solidFill>
                  <a:schemeClr val="bg1">
                    <a:lumMod val="50000"/>
                  </a:schemeClr>
                </a:solidFill>
              </a:rPr>
              <a:t>Zach Beer</a:t>
            </a:r>
          </a:p>
          <a:p>
            <a:r>
              <a:rPr lang="en-US" dirty="0">
                <a:solidFill>
                  <a:schemeClr val="bg1">
                    <a:lumMod val="50000"/>
                  </a:schemeClr>
                </a:solidFill>
              </a:rPr>
              <a:t>Senior Consultant</a:t>
            </a:r>
          </a:p>
          <a:p>
            <a:r>
              <a:rPr lang="en-US" dirty="0">
                <a:solidFill>
                  <a:schemeClr val="bg1">
                    <a:lumMod val="50000"/>
                  </a:schemeClr>
                </a:solidFill>
              </a:rPr>
              <a:t>Polaris Solutions</a:t>
            </a:r>
          </a:p>
        </p:txBody>
      </p:sp>
    </p:spTree>
    <p:extLst>
      <p:ext uri="{BB962C8B-B14F-4D97-AF65-F5344CB8AC3E}">
        <p14:creationId xmlns:p14="http://schemas.microsoft.com/office/powerpoint/2010/main" val="3935263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a:xfrm>
            <a:off x="838200" y="3903711"/>
            <a:ext cx="10515600" cy="227325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4"/>
              </a:buClr>
              <a:buSzPct val="100000"/>
              <a:buFont typeface="Arial" panose="020B0604020202020204" pitchFamily="34" charset="0"/>
              <a:buNone/>
              <a:defRPr sz="24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Clr>
                <a:schemeClr val="accent4"/>
              </a:buClr>
              <a:buSzPct val="100000"/>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chemeClr val="accent4"/>
              </a:buClr>
              <a:buSzPct val="100000"/>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chemeClr val="accent4"/>
              </a:buClr>
              <a:buSzPct val="100000"/>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accent4"/>
              </a:buClr>
              <a:buSzPct val="100000"/>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i="1" dirty="0"/>
              <a:t>“The quality of a man's life is in direct proportion to his commitment to excellence, regardless of his chosen field of endeavor.”</a:t>
            </a:r>
            <a:endParaRPr lang="en-US" dirty="0"/>
          </a:p>
          <a:p>
            <a:endParaRPr lang="en-US" dirty="0"/>
          </a:p>
          <a:p>
            <a:r>
              <a:rPr lang="en-US" dirty="0"/>
              <a:t>― Vince Lombardi</a:t>
            </a:r>
          </a:p>
        </p:txBody>
      </p:sp>
      <p:sp>
        <p:nvSpPr>
          <p:cNvPr id="2" name="Title 1"/>
          <p:cNvSpPr>
            <a:spLocks noGrp="1"/>
          </p:cNvSpPr>
          <p:nvPr>
            <p:ph type="title"/>
          </p:nvPr>
        </p:nvSpPr>
        <p:spPr/>
        <p:txBody>
          <a:bodyPr/>
          <a:lstStyle/>
          <a:p>
            <a:r>
              <a:rPr lang="en-US" dirty="0"/>
              <a:t>Doesn’t this kill quality?</a:t>
            </a:r>
          </a:p>
        </p:txBody>
      </p:sp>
    </p:spTree>
    <p:extLst>
      <p:ext uri="{BB962C8B-B14F-4D97-AF65-F5344CB8AC3E}">
        <p14:creationId xmlns:p14="http://schemas.microsoft.com/office/powerpoint/2010/main" val="3350736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quick tangent:  What is “quality”?</a:t>
            </a:r>
          </a:p>
        </p:txBody>
      </p:sp>
      <p:sp>
        <p:nvSpPr>
          <p:cNvPr id="3" name="Content Placeholder 2"/>
          <p:cNvSpPr>
            <a:spLocks noGrp="1"/>
          </p:cNvSpPr>
          <p:nvPr>
            <p:ph idx="1"/>
          </p:nvPr>
        </p:nvSpPr>
        <p:spPr/>
        <p:txBody>
          <a:bodyPr/>
          <a:lstStyle/>
          <a:p>
            <a:pPr marL="0" indent="0">
              <a:buNone/>
            </a:pPr>
            <a:r>
              <a:rPr lang="en-US" dirty="0"/>
              <a:t>External factors:</a:t>
            </a:r>
          </a:p>
          <a:p>
            <a:r>
              <a:rPr lang="en-US" dirty="0"/>
              <a:t>Does it solve the consumer’s problem?</a:t>
            </a:r>
          </a:p>
          <a:p>
            <a:r>
              <a:rPr lang="en-US" dirty="0"/>
              <a:t>Does it function properly?</a:t>
            </a:r>
          </a:p>
          <a:p>
            <a:r>
              <a:rPr lang="en-US" dirty="0"/>
              <a:t>Does it expose the customer or owner to risk?</a:t>
            </a:r>
          </a:p>
          <a:p>
            <a:r>
              <a:rPr lang="en-US" dirty="0"/>
              <a:t>Does it perform sufficiently?</a:t>
            </a:r>
          </a:p>
          <a:p>
            <a:pPr marL="0" indent="0">
              <a:buNone/>
            </a:pPr>
            <a:endParaRPr lang="en-US" dirty="0"/>
          </a:p>
          <a:p>
            <a:pPr marL="0" indent="0">
              <a:buNone/>
            </a:pPr>
            <a:r>
              <a:rPr lang="en-US" dirty="0"/>
              <a:t>Internal factors:</a:t>
            </a:r>
          </a:p>
          <a:p>
            <a:r>
              <a:rPr lang="en-US" dirty="0"/>
              <a:t>Did we do what we intended to?</a:t>
            </a:r>
          </a:p>
          <a:p>
            <a:endParaRPr lang="en-US" dirty="0"/>
          </a:p>
        </p:txBody>
      </p:sp>
    </p:spTree>
    <p:extLst>
      <p:ext uri="{BB962C8B-B14F-4D97-AF65-F5344CB8AC3E}">
        <p14:creationId xmlns:p14="http://schemas.microsoft.com/office/powerpoint/2010/main" val="4148199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a:xfrm>
            <a:off x="838200" y="3903711"/>
            <a:ext cx="10515600" cy="227325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4"/>
              </a:buClr>
              <a:buSzPct val="100000"/>
              <a:buFont typeface="Arial" panose="020B0604020202020204" pitchFamily="34" charset="0"/>
              <a:buNone/>
              <a:defRPr sz="24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Clr>
                <a:schemeClr val="accent4"/>
              </a:buClr>
              <a:buSzPct val="100000"/>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chemeClr val="accent4"/>
              </a:buClr>
              <a:buSzPct val="100000"/>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chemeClr val="accent4"/>
              </a:buClr>
              <a:buSzPct val="100000"/>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accent4"/>
              </a:buClr>
              <a:buSzPct val="100000"/>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i="1" dirty="0"/>
              <a:t>“The quality of a man's life is in direct proportion to his commitment to excellence, regardless of his chosen field of endeavor.”</a:t>
            </a:r>
            <a:endParaRPr lang="en-US" dirty="0"/>
          </a:p>
          <a:p>
            <a:endParaRPr lang="en-US" dirty="0"/>
          </a:p>
          <a:p>
            <a:r>
              <a:rPr lang="en-US" dirty="0"/>
              <a:t>― Vince Lombardi</a:t>
            </a:r>
          </a:p>
        </p:txBody>
      </p:sp>
      <p:sp>
        <p:nvSpPr>
          <p:cNvPr id="2" name="Title 1"/>
          <p:cNvSpPr>
            <a:spLocks noGrp="1"/>
          </p:cNvSpPr>
          <p:nvPr>
            <p:ph type="title"/>
          </p:nvPr>
        </p:nvSpPr>
        <p:spPr/>
        <p:txBody>
          <a:bodyPr/>
          <a:lstStyle/>
          <a:p>
            <a:r>
              <a:rPr lang="en-US" dirty="0"/>
              <a:t>Doesn’t this kill quality?</a:t>
            </a:r>
          </a:p>
        </p:txBody>
      </p:sp>
    </p:spTree>
    <p:extLst>
      <p:ext uri="{BB962C8B-B14F-4D97-AF65-F5344CB8AC3E}">
        <p14:creationId xmlns:p14="http://schemas.microsoft.com/office/powerpoint/2010/main" val="1648739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get started?</a:t>
            </a:r>
          </a:p>
        </p:txBody>
      </p:sp>
      <p:sp>
        <p:nvSpPr>
          <p:cNvPr id="4" name="Content Placeholder 4"/>
          <p:cNvSpPr txBox="1">
            <a:spLocks/>
          </p:cNvSpPr>
          <p:nvPr/>
        </p:nvSpPr>
        <p:spPr>
          <a:xfrm>
            <a:off x="838200" y="3903711"/>
            <a:ext cx="10515600" cy="227325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4"/>
              </a:buClr>
              <a:buSzPct val="100000"/>
              <a:buFont typeface="Arial" panose="020B0604020202020204" pitchFamily="34" charset="0"/>
              <a:buNone/>
              <a:defRPr sz="24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Clr>
                <a:schemeClr val="accent4"/>
              </a:buClr>
              <a:buSzPct val="100000"/>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chemeClr val="accent4"/>
              </a:buClr>
              <a:buSzPct val="100000"/>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chemeClr val="accent4"/>
              </a:buClr>
              <a:buSzPct val="100000"/>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accent4"/>
              </a:buClr>
              <a:buSzPct val="100000"/>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i="1" dirty="0"/>
              <a:t>“Empathy is about standing in someone else's shoes, feeling with his or her heart, seeing with his or her eyes. Not only is empathy hard to outsource and automate, but it makes the world a better place.”</a:t>
            </a:r>
            <a:endParaRPr lang="en-US" dirty="0"/>
          </a:p>
          <a:p>
            <a:endParaRPr lang="en-US" dirty="0"/>
          </a:p>
          <a:p>
            <a:r>
              <a:rPr lang="en-US" dirty="0"/>
              <a:t>― Daniel H. Pink</a:t>
            </a:r>
          </a:p>
        </p:txBody>
      </p:sp>
    </p:spTree>
    <p:extLst>
      <p:ext uri="{BB962C8B-B14F-4D97-AF65-F5344CB8AC3E}">
        <p14:creationId xmlns:p14="http://schemas.microsoft.com/office/powerpoint/2010/main" val="3229129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References</a:t>
            </a:r>
          </a:p>
        </p:txBody>
      </p:sp>
      <p:sp>
        <p:nvSpPr>
          <p:cNvPr id="6" name="Content Placeholder 5"/>
          <p:cNvSpPr>
            <a:spLocks noGrp="1"/>
          </p:cNvSpPr>
          <p:nvPr>
            <p:ph idx="1"/>
          </p:nvPr>
        </p:nvSpPr>
        <p:spPr/>
        <p:txBody>
          <a:bodyPr>
            <a:normAutofit fontScale="77500" lnSpcReduction="20000"/>
          </a:bodyPr>
          <a:lstStyle/>
          <a:p>
            <a:pPr marL="0" indent="0">
              <a:buClr>
                <a:schemeClr val="accent4">
                  <a:lumMod val="40000"/>
                  <a:lumOff val="60000"/>
                </a:schemeClr>
              </a:buClr>
              <a:buNone/>
            </a:pPr>
            <a:r>
              <a:rPr lang="en-US" i="1" dirty="0"/>
              <a:t>The Phoenix Project</a:t>
            </a:r>
            <a:r>
              <a:rPr lang="en-US" dirty="0"/>
              <a:t> </a:t>
            </a:r>
          </a:p>
          <a:p>
            <a:pPr marL="0" indent="0">
              <a:buClr>
                <a:schemeClr val="accent4">
                  <a:lumMod val="40000"/>
                  <a:lumOff val="60000"/>
                </a:schemeClr>
              </a:buClr>
              <a:buNone/>
            </a:pPr>
            <a:r>
              <a:rPr lang="en-US" dirty="0"/>
              <a:t>by Gene Kim, Kevin Behr, and George Spafford</a:t>
            </a:r>
          </a:p>
          <a:p>
            <a:pPr marL="0" indent="0">
              <a:buClr>
                <a:schemeClr val="accent4">
                  <a:lumMod val="40000"/>
                  <a:lumOff val="60000"/>
                </a:schemeClr>
              </a:buClr>
              <a:buNone/>
            </a:pPr>
            <a:endParaRPr lang="en-US" dirty="0"/>
          </a:p>
          <a:p>
            <a:pPr marL="0" indent="0">
              <a:buClr>
                <a:schemeClr val="accent4">
                  <a:lumMod val="40000"/>
                  <a:lumOff val="60000"/>
                </a:schemeClr>
              </a:buClr>
              <a:buNone/>
            </a:pPr>
            <a:r>
              <a:rPr lang="en-US" i="1" dirty="0"/>
              <a:t>Spotify Engineering Culture</a:t>
            </a:r>
          </a:p>
          <a:p>
            <a:pPr marL="0" indent="0">
              <a:buClr>
                <a:schemeClr val="accent4">
                  <a:lumMod val="40000"/>
                  <a:lumOff val="60000"/>
                </a:schemeClr>
              </a:buClr>
              <a:buNone/>
            </a:pPr>
            <a:r>
              <a:rPr lang="en-US" dirty="0">
                <a:hlinkClick r:id="rId2"/>
              </a:rPr>
              <a:t>https://labs.spotify.com/2014/03/27/spotify-engineering-culture-part-1/</a:t>
            </a:r>
            <a:endParaRPr lang="en-US" dirty="0"/>
          </a:p>
          <a:p>
            <a:pPr marL="0" indent="0">
              <a:buClr>
                <a:schemeClr val="accent4">
                  <a:lumMod val="40000"/>
                  <a:lumOff val="60000"/>
                </a:schemeClr>
              </a:buClr>
              <a:buNone/>
            </a:pPr>
            <a:endParaRPr lang="en-US" dirty="0"/>
          </a:p>
          <a:p>
            <a:pPr marL="0" indent="0">
              <a:buClr>
                <a:schemeClr val="accent4">
                  <a:lumMod val="40000"/>
                  <a:lumOff val="60000"/>
                </a:schemeClr>
              </a:buClr>
              <a:buNone/>
            </a:pPr>
            <a:r>
              <a:rPr lang="en-US" i="1" dirty="0"/>
              <a:t>Understand and Build a Continuous Delivery Pipeline</a:t>
            </a:r>
          </a:p>
          <a:p>
            <a:pPr marL="0" indent="0">
              <a:buClr>
                <a:schemeClr val="accent4">
                  <a:lumMod val="40000"/>
                  <a:lumOff val="60000"/>
                </a:schemeClr>
              </a:buClr>
              <a:buNone/>
            </a:pPr>
            <a:r>
              <a:rPr lang="en-US" dirty="0">
                <a:hlinkClick r:id="rId3"/>
              </a:rPr>
              <a:t>https://www.sumologic.com/devops/understand-build-continuous-delivery-pipeline/</a:t>
            </a:r>
            <a:endParaRPr lang="en-US" dirty="0"/>
          </a:p>
          <a:p>
            <a:pPr marL="0" indent="0">
              <a:buClr>
                <a:schemeClr val="accent4">
                  <a:lumMod val="40000"/>
                  <a:lumOff val="60000"/>
                </a:schemeClr>
              </a:buClr>
              <a:buNone/>
            </a:pPr>
            <a:endParaRPr lang="en-US" dirty="0"/>
          </a:p>
          <a:p>
            <a:pPr marL="0" indent="0">
              <a:buClr>
                <a:schemeClr val="accent4">
                  <a:lumMod val="40000"/>
                  <a:lumOff val="60000"/>
                </a:schemeClr>
              </a:buClr>
              <a:buNone/>
            </a:pPr>
            <a:r>
              <a:rPr lang="en-US" i="1" dirty="0"/>
              <a:t>2016 State of DevOps Report</a:t>
            </a:r>
          </a:p>
          <a:p>
            <a:pPr marL="0" indent="0">
              <a:buClr>
                <a:schemeClr val="accent4">
                  <a:lumMod val="40000"/>
                  <a:lumOff val="60000"/>
                </a:schemeClr>
              </a:buClr>
              <a:buNone/>
            </a:pPr>
            <a:r>
              <a:rPr lang="en-US" dirty="0">
                <a:hlinkClick r:id="rId4"/>
              </a:rPr>
              <a:t>https://puppet.com/resources/whitepaper/2016-state-of-devops-report</a:t>
            </a:r>
            <a:endParaRPr lang="en-US" dirty="0"/>
          </a:p>
        </p:txBody>
      </p:sp>
    </p:spTree>
    <p:extLst>
      <p:ext uri="{BB962C8B-B14F-4D97-AF65-F5344CB8AC3E}">
        <p14:creationId xmlns:p14="http://schemas.microsoft.com/office/powerpoint/2010/main" val="86420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find me!</a:t>
            </a:r>
          </a:p>
        </p:txBody>
      </p:sp>
      <p:sp>
        <p:nvSpPr>
          <p:cNvPr id="3" name="Content Placeholder 2"/>
          <p:cNvSpPr>
            <a:spLocks noGrp="1"/>
          </p:cNvSpPr>
          <p:nvPr>
            <p:ph idx="1"/>
          </p:nvPr>
        </p:nvSpPr>
        <p:spPr/>
        <p:txBody>
          <a:bodyPr anchor="t" anchorCtr="0">
            <a:normAutofit/>
          </a:bodyPr>
          <a:lstStyle/>
          <a:p>
            <a:pPr marL="0" indent="-86924">
              <a:lnSpc>
                <a:spcPct val="100000"/>
              </a:lnSpc>
              <a:spcBef>
                <a:spcPts val="1200"/>
              </a:spcBef>
              <a:buNone/>
            </a:pPr>
            <a:r>
              <a:rPr lang="en-US" sz="2400" dirty="0"/>
              <a:t>Email: </a:t>
            </a:r>
            <a:r>
              <a:rPr lang="en-US" sz="2400" dirty="0">
                <a:hlinkClick r:id="rId2"/>
              </a:rPr>
              <a:t>zach.beer@polarissolutions.com</a:t>
            </a:r>
            <a:r>
              <a:rPr lang="en-US" sz="2400" dirty="0"/>
              <a:t> </a:t>
            </a:r>
          </a:p>
          <a:p>
            <a:pPr marL="0" indent="-86924">
              <a:lnSpc>
                <a:spcPct val="100000"/>
              </a:lnSpc>
              <a:spcBef>
                <a:spcPts val="1200"/>
              </a:spcBef>
              <a:buNone/>
            </a:pPr>
            <a:r>
              <a:rPr lang="en-US" sz="2400" dirty="0"/>
              <a:t>LinkedIn: </a:t>
            </a:r>
            <a:r>
              <a:rPr lang="en-US" sz="2400" dirty="0">
                <a:hlinkClick r:id="rId3"/>
              </a:rPr>
              <a:t>https://www.linkedin.com/in/zlbeer</a:t>
            </a:r>
            <a:endParaRPr lang="en-US" sz="2400" dirty="0"/>
          </a:p>
          <a:p>
            <a:pPr marL="0" indent="-86924">
              <a:lnSpc>
                <a:spcPct val="100000"/>
              </a:lnSpc>
              <a:spcBef>
                <a:spcPts val="1200"/>
              </a:spcBef>
              <a:buNone/>
            </a:pPr>
            <a:r>
              <a:rPr lang="en-US" sz="2400" dirty="0"/>
              <a:t>Slideshare.NET: </a:t>
            </a:r>
            <a:r>
              <a:rPr lang="en-US" sz="2400" u="sng" dirty="0">
                <a:hlinkClick r:id="rId4"/>
              </a:rPr>
              <a:t>https://www.slideshare.net/zacharybeer</a:t>
            </a:r>
            <a:endParaRPr lang="en-US" sz="2400" dirty="0"/>
          </a:p>
          <a:p>
            <a:pPr marL="0" indent="-86924">
              <a:lnSpc>
                <a:spcPct val="100000"/>
              </a:lnSpc>
              <a:spcBef>
                <a:spcPts val="1200"/>
              </a:spcBef>
              <a:buNone/>
            </a:pPr>
            <a:r>
              <a:rPr lang="en-US" sz="2400" dirty="0"/>
              <a:t>Twitter: @</a:t>
            </a:r>
            <a:r>
              <a:rPr lang="en-US" sz="2400" dirty="0" err="1"/>
              <a:t>zacharylbeer</a:t>
            </a:r>
            <a:endParaRPr lang="en-US" sz="2400" dirty="0"/>
          </a:p>
          <a:p>
            <a:pPr marL="0" indent="-86924">
              <a:lnSpc>
                <a:spcPct val="100000"/>
              </a:lnSpc>
              <a:spcBef>
                <a:spcPts val="1200"/>
              </a:spcBef>
              <a:buNone/>
            </a:pPr>
            <a:endParaRPr lang="en-US" sz="2400" dirty="0"/>
          </a:p>
          <a:p>
            <a:pPr marL="0" indent="-86924">
              <a:lnSpc>
                <a:spcPct val="100000"/>
              </a:lnSpc>
              <a:spcBef>
                <a:spcPts val="1200"/>
              </a:spcBef>
              <a:buNone/>
            </a:pPr>
            <a:r>
              <a:rPr lang="en-US" sz="2400" dirty="0"/>
              <a:t>Polaris Solutions website - </a:t>
            </a:r>
            <a:r>
              <a:rPr lang="en-US" sz="2400" dirty="0">
                <a:solidFill>
                  <a:srgbClr val="FFFF00"/>
                </a:solidFill>
                <a:hlinkClick r:id="rId5"/>
              </a:rPr>
              <a:t>http://www.polarissolutions.com/</a:t>
            </a:r>
            <a:r>
              <a:rPr lang="en-US" sz="2400" dirty="0"/>
              <a:t> </a:t>
            </a:r>
          </a:p>
          <a:p>
            <a:pPr marL="0" indent="-86924">
              <a:lnSpc>
                <a:spcPct val="100000"/>
              </a:lnSpc>
              <a:spcBef>
                <a:spcPts val="1200"/>
              </a:spcBef>
              <a:buNone/>
            </a:pPr>
            <a:r>
              <a:rPr lang="en-US" sz="2400" dirty="0"/>
              <a:t>Twitter: @</a:t>
            </a:r>
            <a:r>
              <a:rPr lang="en-US" sz="2400" dirty="0" err="1"/>
              <a:t>TeamPolaris</a:t>
            </a:r>
            <a:endParaRPr lang="en-US" sz="2400" dirty="0"/>
          </a:p>
        </p:txBody>
      </p:sp>
    </p:spTree>
    <p:extLst>
      <p:ext uri="{BB962C8B-B14F-4D97-AF65-F5344CB8AC3E}">
        <p14:creationId xmlns:p14="http://schemas.microsoft.com/office/powerpoint/2010/main" val="3779840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Check out my podcast!</a:t>
            </a:r>
          </a:p>
        </p:txBody>
      </p:sp>
      <p:pic>
        <p:nvPicPr>
          <p:cNvPr id="11" name="Content Placeholder 10"/>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1825625"/>
            <a:ext cx="4351338" cy="4351338"/>
          </a:xfrm>
        </p:spPr>
      </p:pic>
      <p:sp>
        <p:nvSpPr>
          <p:cNvPr id="9" name="Content Placeholder 8"/>
          <p:cNvSpPr>
            <a:spLocks noGrp="1"/>
          </p:cNvSpPr>
          <p:nvPr>
            <p:ph sz="half" idx="2"/>
          </p:nvPr>
        </p:nvSpPr>
        <p:spPr>
          <a:xfrm>
            <a:off x="5413829" y="1825625"/>
            <a:ext cx="5939971" cy="4351338"/>
          </a:xfrm>
        </p:spPr>
        <p:txBody>
          <a:bodyPr>
            <a:normAutofit lnSpcReduction="10000"/>
          </a:bodyPr>
          <a:lstStyle/>
          <a:p>
            <a:pPr marL="0" indent="0">
              <a:buNone/>
            </a:pPr>
            <a:r>
              <a:rPr lang="en-US" dirty="0"/>
              <a:t>Hosted by George Evjen and myself</a:t>
            </a:r>
          </a:p>
          <a:p>
            <a:pPr marL="0" indent="0">
              <a:buNone/>
            </a:pPr>
            <a:endParaRPr lang="en-US" dirty="0"/>
          </a:p>
          <a:p>
            <a:pPr marL="0" indent="0">
              <a:buNone/>
            </a:pPr>
            <a:r>
              <a:rPr lang="en-US" dirty="0"/>
              <a:t>Features:</a:t>
            </a:r>
          </a:p>
          <a:p>
            <a:r>
              <a:rPr lang="en-US" dirty="0"/>
              <a:t>Honest conversation about agile, delivery, and team leadership</a:t>
            </a:r>
          </a:p>
          <a:p>
            <a:r>
              <a:rPr lang="en-US" dirty="0"/>
              <a:t>Interviews with industry leaders</a:t>
            </a:r>
          </a:p>
          <a:p>
            <a:pPr marL="0" indent="0">
              <a:buNone/>
            </a:pPr>
            <a:endParaRPr lang="en-US" dirty="0">
              <a:hlinkClick r:id="rId3"/>
            </a:endParaRPr>
          </a:p>
          <a:p>
            <a:pPr marL="0" indent="0">
              <a:buNone/>
            </a:pPr>
            <a:r>
              <a:rPr lang="en-US" dirty="0">
                <a:hlinkClick r:id="rId3"/>
              </a:rPr>
              <a:t>http://www.coachandbeer.com</a:t>
            </a:r>
            <a:endParaRPr lang="en-US" dirty="0"/>
          </a:p>
          <a:p>
            <a:pPr marL="0" indent="0">
              <a:buNone/>
            </a:pPr>
            <a:r>
              <a:rPr lang="en-US" dirty="0"/>
              <a:t>iTunes/Google Play/</a:t>
            </a:r>
            <a:r>
              <a:rPr lang="en-US" dirty="0" err="1"/>
              <a:t>Stitcher</a:t>
            </a:r>
            <a:endParaRPr lang="en-US" dirty="0"/>
          </a:p>
        </p:txBody>
      </p:sp>
    </p:spTree>
    <p:extLst>
      <p:ext uri="{BB962C8B-B14F-4D97-AF65-F5344CB8AC3E}">
        <p14:creationId xmlns:p14="http://schemas.microsoft.com/office/powerpoint/2010/main" val="3427330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Hastily thrown together slide on the spot!</a:t>
            </a:r>
          </a:p>
        </p:txBody>
      </p:sp>
      <p:sp>
        <p:nvSpPr>
          <p:cNvPr id="3" name="Text Placeholder 2"/>
          <p:cNvSpPr>
            <a:spLocks noGrp="1"/>
          </p:cNvSpPr>
          <p:nvPr>
            <p:ph type="body" idx="1"/>
          </p:nvPr>
        </p:nvSpPr>
        <p:spPr/>
        <p:txBody>
          <a:bodyPr/>
          <a:lstStyle/>
          <a:p>
            <a:r>
              <a:rPr lang="en-US" dirty="0"/>
              <a:t>http://www.polarissolutions.com/events</a:t>
            </a:r>
          </a:p>
        </p:txBody>
      </p:sp>
    </p:spTree>
    <p:extLst>
      <p:ext uri="{BB962C8B-B14F-4D97-AF65-F5344CB8AC3E}">
        <p14:creationId xmlns:p14="http://schemas.microsoft.com/office/powerpoint/2010/main" val="3866276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 Polaris at Chicago Code Camp</a:t>
            </a:r>
          </a:p>
        </p:txBody>
      </p:sp>
      <p:sp>
        <p:nvSpPr>
          <p:cNvPr id="3" name="Content Placeholder 2"/>
          <p:cNvSpPr>
            <a:spLocks noGrp="1"/>
          </p:cNvSpPr>
          <p:nvPr>
            <p:ph idx="1"/>
          </p:nvPr>
        </p:nvSpPr>
        <p:spPr>
          <a:xfrm>
            <a:off x="838200" y="1690688"/>
            <a:ext cx="10934016" cy="2683604"/>
          </a:xfrm>
        </p:spPr>
        <p:txBody>
          <a:bodyPr>
            <a:normAutofit fontScale="92500"/>
          </a:bodyPr>
          <a:lstStyle/>
          <a:p>
            <a:pPr marL="0" indent="0">
              <a:buNone/>
            </a:pPr>
            <a:r>
              <a:rPr lang="en-US" sz="3200" dirty="0"/>
              <a:t>We’ll be hosting a live podcast and delivering a number of talks!</a:t>
            </a:r>
          </a:p>
          <a:p>
            <a:pPr marL="0" indent="0">
              <a:buNone/>
            </a:pPr>
            <a:endParaRPr lang="en-US" dirty="0"/>
          </a:p>
          <a:p>
            <a:pPr marL="0" indent="0">
              <a:buNone/>
            </a:pPr>
            <a:r>
              <a:rPr lang="en-US" dirty="0"/>
              <a:t>Saturday, April 28th, 2016 at IIT – Chicago </a:t>
            </a:r>
          </a:p>
          <a:p>
            <a:pPr marL="0" indent="0">
              <a:buNone/>
            </a:pPr>
            <a:r>
              <a:rPr lang="en-US" dirty="0"/>
              <a:t>Always FREE! </a:t>
            </a:r>
          </a:p>
          <a:p>
            <a:pPr marL="0" indent="0">
              <a:buNone/>
            </a:pPr>
            <a:r>
              <a:rPr lang="en-US" dirty="0"/>
              <a:t>More info at: </a:t>
            </a:r>
            <a:r>
              <a:rPr lang="en-US" dirty="0">
                <a:hlinkClick r:id="rId2"/>
              </a:rPr>
              <a:t>http://www.chicagocodecamp.com/</a:t>
            </a:r>
            <a:endParaRPr lang="en-US" dirty="0"/>
          </a:p>
        </p:txBody>
      </p:sp>
      <p:pic>
        <p:nvPicPr>
          <p:cNvPr id="7" name="Picture 6"/>
          <p:cNvPicPr>
            <a:picLocks noChangeAspect="1"/>
          </p:cNvPicPr>
          <p:nvPr/>
        </p:nvPicPr>
        <p:blipFill>
          <a:blip r:embed="rId3"/>
          <a:stretch>
            <a:fillRect/>
          </a:stretch>
        </p:blipFill>
        <p:spPr>
          <a:xfrm>
            <a:off x="0" y="4491620"/>
            <a:ext cx="12192000" cy="2366380"/>
          </a:xfrm>
          <a:prstGeom prst="rect">
            <a:avLst/>
          </a:prstGeom>
        </p:spPr>
      </p:pic>
    </p:spTree>
    <p:extLst>
      <p:ext uri="{BB962C8B-B14F-4D97-AF65-F5344CB8AC3E}">
        <p14:creationId xmlns:p14="http://schemas.microsoft.com/office/powerpoint/2010/main" val="1837409736"/>
      </p:ext>
    </p:extLst>
  </p:cSld>
  <p:clrMapOvr>
    <a:masterClrMapping/>
  </p:clrMapOvr>
  <mc:AlternateContent xmlns:mc="http://schemas.openxmlformats.org/markup-compatibility/2006" xmlns:p14="http://schemas.microsoft.com/office/powerpoint/2010/main">
    <mc:Choice Requires="p14">
      <p:transition spd="slow" p14:dur="1500" advTm="5000"/>
    </mc:Choice>
    <mc:Fallback xmlns="">
      <p:transition spd="slow" advTm="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 Polaris at </a:t>
            </a:r>
            <a:r>
              <a:rPr lang="en-US" dirty="0" err="1"/>
              <a:t>ThatConference</a:t>
            </a:r>
            <a:endParaRPr lang="en-US" dirty="0"/>
          </a:p>
        </p:txBody>
      </p:sp>
      <p:sp>
        <p:nvSpPr>
          <p:cNvPr id="3" name="Content Placeholder 2"/>
          <p:cNvSpPr>
            <a:spLocks noGrp="1"/>
          </p:cNvSpPr>
          <p:nvPr>
            <p:ph idx="1"/>
          </p:nvPr>
        </p:nvSpPr>
        <p:spPr>
          <a:xfrm>
            <a:off x="838200" y="1690687"/>
            <a:ext cx="9442622" cy="4628225"/>
          </a:xfrm>
        </p:spPr>
        <p:txBody>
          <a:bodyPr>
            <a:noAutofit/>
          </a:bodyPr>
          <a:lstStyle/>
          <a:p>
            <a:pPr marL="0" indent="0">
              <a:buNone/>
            </a:pPr>
            <a:r>
              <a:rPr lang="en-US" dirty="0"/>
              <a:t>Kalahari Resort, Wisconsin Dells, WI</a:t>
            </a:r>
          </a:p>
          <a:p>
            <a:pPr marL="0" indent="0">
              <a:buNone/>
            </a:pPr>
            <a:r>
              <a:rPr lang="en-US" dirty="0"/>
              <a:t>August 7th - 9th, 2016</a:t>
            </a:r>
          </a:p>
          <a:p>
            <a:pPr marL="0" indent="0">
              <a:buNone/>
            </a:pPr>
            <a:r>
              <a:rPr lang="en-US" b="1" dirty="0"/>
              <a:t>Early bird pricing ends May 1</a:t>
            </a:r>
            <a:r>
              <a:rPr lang="en-US" b="1" baseline="30000" dirty="0"/>
              <a:t>st</a:t>
            </a:r>
            <a:endParaRPr lang="en-US" b="1" dirty="0"/>
          </a:p>
          <a:p>
            <a:pPr marL="0" indent="0">
              <a:buNone/>
            </a:pPr>
            <a:endParaRPr lang="en-US" dirty="0"/>
          </a:p>
          <a:p>
            <a:pPr marL="0" indent="0">
              <a:buNone/>
            </a:pPr>
            <a:r>
              <a:rPr lang="en-US" dirty="0"/>
              <a:t>Web: </a:t>
            </a:r>
            <a:r>
              <a:rPr lang="en-US" dirty="0">
                <a:hlinkClick r:id="rId2"/>
              </a:rPr>
              <a:t>http://thatconference.com/</a:t>
            </a:r>
            <a:r>
              <a:rPr lang="en-US" dirty="0"/>
              <a:t> </a:t>
            </a:r>
          </a:p>
          <a:p>
            <a:pPr marL="0" indent="0">
              <a:buNone/>
            </a:pPr>
            <a:r>
              <a:rPr lang="en-US" dirty="0"/>
              <a:t>Twitter: @</a:t>
            </a:r>
            <a:r>
              <a:rPr lang="en-US" dirty="0" err="1"/>
              <a:t>ThatConference</a:t>
            </a:r>
            <a:endParaRPr lang="en-US" dirty="0"/>
          </a:p>
          <a:p>
            <a:pPr marL="0" indent="0">
              <a:buNone/>
            </a:pPr>
            <a:endParaRPr lang="en-US" dirty="0"/>
          </a:p>
        </p:txBody>
      </p:sp>
      <p:pic>
        <p:nvPicPr>
          <p:cNvPr id="5" name="Picture 2" descr="That Confer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7650" y="2374714"/>
            <a:ext cx="4324350" cy="3571875"/>
          </a:xfrm>
          <a:prstGeom prst="rect">
            <a:avLst/>
          </a:prstGeom>
          <a:solidFill>
            <a:schemeClr val="tx2"/>
          </a:solidFill>
        </p:spPr>
      </p:pic>
      <p:pic>
        <p:nvPicPr>
          <p:cNvPr id="6" name="Picture 5"/>
          <p:cNvPicPr>
            <a:picLocks noChangeAspect="1"/>
          </p:cNvPicPr>
          <p:nvPr/>
        </p:nvPicPr>
        <p:blipFill>
          <a:blip r:embed="rId4"/>
          <a:stretch>
            <a:fillRect/>
          </a:stretch>
        </p:blipFill>
        <p:spPr>
          <a:xfrm>
            <a:off x="7867650" y="5946589"/>
            <a:ext cx="4324350" cy="894365"/>
          </a:xfrm>
          <a:prstGeom prst="rect">
            <a:avLst/>
          </a:prstGeom>
        </p:spPr>
      </p:pic>
    </p:spTree>
    <p:extLst>
      <p:ext uri="{BB962C8B-B14F-4D97-AF65-F5344CB8AC3E}">
        <p14:creationId xmlns:p14="http://schemas.microsoft.com/office/powerpoint/2010/main" val="191706970"/>
      </p:ext>
    </p:extLst>
  </p:cSld>
  <p:clrMapOvr>
    <a:masterClrMapping/>
  </p:clrMapOvr>
  <mc:AlternateContent xmlns:mc="http://schemas.openxmlformats.org/markup-compatibility/2006" xmlns:p14="http://schemas.microsoft.com/office/powerpoint/2010/main">
    <mc:Choice Requires="p14">
      <p:transition spd="slow" p14:dur="1500" advTm="5000"/>
    </mc:Choice>
    <mc:Fallback xmlns="">
      <p:transition spd="slow" advTm="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Agenda</a:t>
            </a:r>
          </a:p>
        </p:txBody>
      </p:sp>
      <p:sp>
        <p:nvSpPr>
          <p:cNvPr id="6" name="Content Placeholder 5"/>
          <p:cNvSpPr>
            <a:spLocks noGrp="1"/>
          </p:cNvSpPr>
          <p:nvPr>
            <p:ph idx="1"/>
          </p:nvPr>
        </p:nvSpPr>
        <p:spPr/>
        <p:txBody>
          <a:bodyPr>
            <a:normAutofit/>
          </a:bodyPr>
          <a:lstStyle/>
          <a:p>
            <a:pPr>
              <a:buClr>
                <a:schemeClr val="accent4">
                  <a:lumMod val="40000"/>
                  <a:lumOff val="60000"/>
                </a:schemeClr>
              </a:buClr>
            </a:pPr>
            <a:r>
              <a:rPr lang="en-US" dirty="0"/>
              <a:t>Introductions</a:t>
            </a:r>
          </a:p>
          <a:p>
            <a:pPr>
              <a:buClr>
                <a:schemeClr val="accent4">
                  <a:lumMod val="40000"/>
                  <a:lumOff val="60000"/>
                </a:schemeClr>
              </a:buClr>
            </a:pPr>
            <a:r>
              <a:rPr lang="en-US" dirty="0"/>
              <a:t>What does continuous delivery do for me?</a:t>
            </a:r>
          </a:p>
          <a:p>
            <a:pPr>
              <a:buClr>
                <a:schemeClr val="accent4">
                  <a:lumMod val="40000"/>
                  <a:lumOff val="60000"/>
                </a:schemeClr>
              </a:buClr>
            </a:pPr>
            <a:r>
              <a:rPr lang="en-US" dirty="0"/>
              <a:t>Doesn’t this kill quality?</a:t>
            </a:r>
          </a:p>
          <a:p>
            <a:pPr>
              <a:buClr>
                <a:schemeClr val="accent4">
                  <a:lumMod val="40000"/>
                  <a:lumOff val="60000"/>
                </a:schemeClr>
              </a:buClr>
            </a:pPr>
            <a:r>
              <a:rPr lang="en-US" dirty="0"/>
              <a:t>How can we get started?</a:t>
            </a:r>
          </a:p>
          <a:p>
            <a:pPr>
              <a:buClr>
                <a:schemeClr val="accent4">
                  <a:lumMod val="40000"/>
                  <a:lumOff val="60000"/>
                </a:schemeClr>
              </a:buClr>
            </a:pPr>
            <a:r>
              <a:rPr lang="en-US" dirty="0"/>
              <a:t>Wrapping up</a:t>
            </a:r>
          </a:p>
          <a:p>
            <a:pPr>
              <a:buClr>
                <a:schemeClr val="accent4">
                  <a:lumMod val="40000"/>
                  <a:lumOff val="60000"/>
                </a:schemeClr>
              </a:buClr>
            </a:pPr>
            <a:endParaRPr lang="en-US" dirty="0"/>
          </a:p>
        </p:txBody>
      </p:sp>
    </p:spTree>
    <p:extLst>
      <p:ext uri="{BB962C8B-B14F-4D97-AF65-F5344CB8AC3E}">
        <p14:creationId xmlns:p14="http://schemas.microsoft.com/office/powerpoint/2010/main" val="268330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9126" y="2219141"/>
            <a:ext cx="8529777" cy="2134755"/>
          </a:xfrm>
          <a:prstGeom prst="rect">
            <a:avLst/>
          </a:prstGeom>
        </p:spPr>
      </p:pic>
    </p:spTree>
    <p:extLst>
      <p:ext uri="{BB962C8B-B14F-4D97-AF65-F5344CB8AC3E}">
        <p14:creationId xmlns:p14="http://schemas.microsoft.com/office/powerpoint/2010/main" val="4250711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53000" y="381000"/>
            <a:ext cx="6553200" cy="1371600"/>
          </a:xfrm>
        </p:spPr>
        <p:txBody>
          <a:bodyPr/>
          <a:lstStyle/>
          <a:p>
            <a:r>
              <a:rPr lang="en-US" dirty="0"/>
              <a:t>Why this guy?</a:t>
            </a:r>
          </a:p>
        </p:txBody>
      </p:sp>
      <p:pic>
        <p:nvPicPr>
          <p:cNvPr id="4" name="Content Placeholder 5"/>
          <p:cNvPicPr>
            <a:picLocks noGrp="1" noChangeAspect="1"/>
          </p:cNvPicPr>
          <p:nvPr/>
        </p:nvPicPr>
        <p:blipFill rotWithShape="1">
          <a:blip r:embed="rId3" cstate="print">
            <a:extLst>
              <a:ext uri="{28A0092B-C50C-407E-A947-70E740481C1C}">
                <a14:useLocalDpi xmlns:a14="http://schemas.microsoft.com/office/drawing/2010/main" val="0"/>
              </a:ext>
            </a:extLst>
          </a:blip>
          <a:srcRect b="9875"/>
          <a:stretch/>
        </p:blipFill>
        <p:spPr>
          <a:xfrm rot="5400000">
            <a:off x="-1109617" y="1111206"/>
            <a:ext cx="6858000" cy="4635591"/>
          </a:xfrm>
          <a:prstGeom prst="rect">
            <a:avLst/>
          </a:prstGeom>
          <a:effectLst/>
        </p:spPr>
      </p:pic>
      <p:sp>
        <p:nvSpPr>
          <p:cNvPr id="8" name="Content Placeholder 7"/>
          <p:cNvSpPr>
            <a:spLocks noGrp="1"/>
          </p:cNvSpPr>
          <p:nvPr>
            <p:ph sz="half" idx="2"/>
          </p:nvPr>
        </p:nvSpPr>
        <p:spPr/>
        <p:txBody>
          <a:bodyPr/>
          <a:lstStyle/>
          <a:p>
            <a:endParaRPr lang="en-US"/>
          </a:p>
        </p:txBody>
      </p:sp>
    </p:spTree>
    <p:extLst>
      <p:ext uri="{BB962C8B-B14F-4D97-AF65-F5344CB8AC3E}">
        <p14:creationId xmlns:p14="http://schemas.microsoft.com/office/powerpoint/2010/main" val="128443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a:xfrm>
            <a:off x="838200" y="3903711"/>
            <a:ext cx="10515600" cy="227325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4"/>
              </a:buClr>
              <a:buSzPct val="100000"/>
              <a:buFont typeface="Arial" panose="020B0604020202020204" pitchFamily="34" charset="0"/>
              <a:buNone/>
              <a:defRPr sz="24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Clr>
                <a:schemeClr val="accent4"/>
              </a:buClr>
              <a:buSzPct val="100000"/>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chemeClr val="accent4"/>
              </a:buClr>
              <a:buSzPct val="100000"/>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chemeClr val="accent4"/>
              </a:buClr>
              <a:buSzPct val="100000"/>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accent4"/>
              </a:buClr>
              <a:buSzPct val="100000"/>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i="1" dirty="0"/>
              <a:t>"Getting to know you, getting to know all about you.“</a:t>
            </a:r>
            <a:endParaRPr lang="en-US" dirty="0"/>
          </a:p>
          <a:p>
            <a:endParaRPr lang="en-US" dirty="0"/>
          </a:p>
          <a:p>
            <a:r>
              <a:rPr lang="en-US" dirty="0"/>
              <a:t>― Rodgers and Hammerstein, The King and I</a:t>
            </a:r>
          </a:p>
        </p:txBody>
      </p:sp>
      <p:sp>
        <p:nvSpPr>
          <p:cNvPr id="2" name="Title 1"/>
          <p:cNvSpPr>
            <a:spLocks noGrp="1"/>
          </p:cNvSpPr>
          <p:nvPr>
            <p:ph type="title"/>
          </p:nvPr>
        </p:nvSpPr>
        <p:spPr/>
        <p:txBody>
          <a:bodyPr/>
          <a:lstStyle/>
          <a:p>
            <a:r>
              <a:rPr lang="en-US" spc="800" dirty="0"/>
              <a:t>What brings you here?</a:t>
            </a:r>
          </a:p>
        </p:txBody>
      </p:sp>
    </p:spTree>
    <p:extLst>
      <p:ext uri="{BB962C8B-B14F-4D97-AF65-F5344CB8AC3E}">
        <p14:creationId xmlns:p14="http://schemas.microsoft.com/office/powerpoint/2010/main" val="708372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a:xfrm>
            <a:off x="838200" y="3903711"/>
            <a:ext cx="10515600" cy="227325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4"/>
              </a:buClr>
              <a:buSzPct val="100000"/>
              <a:buFont typeface="Arial" panose="020B0604020202020204" pitchFamily="34" charset="0"/>
              <a:buNone/>
              <a:defRPr sz="24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Clr>
                <a:schemeClr val="accent4"/>
              </a:buClr>
              <a:buSzPct val="100000"/>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chemeClr val="accent4"/>
              </a:buClr>
              <a:buSzPct val="100000"/>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chemeClr val="accent4"/>
              </a:buClr>
              <a:buSzPct val="100000"/>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accent4"/>
              </a:buClr>
              <a:buSzPct val="100000"/>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i="1" dirty="0"/>
              <a:t>“As soon as Mr. Prosser realized that he was substantially the loser after all, it was as if a weight lifted itself off his shoulders: this was more like the world as he knew it.”</a:t>
            </a:r>
          </a:p>
          <a:p>
            <a:endParaRPr lang="en-US" dirty="0"/>
          </a:p>
          <a:p>
            <a:r>
              <a:rPr lang="en-US" dirty="0"/>
              <a:t>― Douglas Adams, The Hitchhiker’s Guide to the Galaxy</a:t>
            </a:r>
          </a:p>
        </p:txBody>
      </p:sp>
      <p:sp>
        <p:nvSpPr>
          <p:cNvPr id="2" name="Title 1"/>
          <p:cNvSpPr>
            <a:spLocks noGrp="1"/>
          </p:cNvSpPr>
          <p:nvPr>
            <p:ph type="title"/>
          </p:nvPr>
        </p:nvSpPr>
        <p:spPr/>
        <p:txBody>
          <a:bodyPr/>
          <a:lstStyle/>
          <a:p>
            <a:r>
              <a:rPr lang="en-US" dirty="0"/>
              <a:t>What does continuous delivery do for me?</a:t>
            </a:r>
          </a:p>
        </p:txBody>
      </p:sp>
    </p:spTree>
    <p:extLst>
      <p:ext uri="{BB962C8B-B14F-4D97-AF65-F5344CB8AC3E}">
        <p14:creationId xmlns:p14="http://schemas.microsoft.com/office/powerpoint/2010/main" val="1975249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a:xfrm>
            <a:off x="838200" y="3903711"/>
            <a:ext cx="10515600" cy="227325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4"/>
              </a:buClr>
              <a:buSzPct val="100000"/>
              <a:buFont typeface="Arial" panose="020B0604020202020204" pitchFamily="34" charset="0"/>
              <a:buNone/>
              <a:defRPr sz="24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Clr>
                <a:schemeClr val="accent4"/>
              </a:buClr>
              <a:buSzPct val="100000"/>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chemeClr val="accent4"/>
              </a:buClr>
              <a:buSzPct val="100000"/>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chemeClr val="accent4"/>
              </a:buClr>
              <a:buSzPct val="100000"/>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accent4"/>
              </a:buClr>
              <a:buSzPct val="100000"/>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i="1" dirty="0"/>
              <a:t>"Nothing happens without desire and passion.  Otherwise, nothing else falls in place. It's very hard to find someone who's successful and dislikes what they do.“</a:t>
            </a:r>
            <a:endParaRPr lang="en-US" dirty="0"/>
          </a:p>
          <a:p>
            <a:endParaRPr lang="en-US" dirty="0"/>
          </a:p>
          <a:p>
            <a:r>
              <a:rPr lang="en-US" dirty="0"/>
              <a:t>― Malcom Gladwell</a:t>
            </a:r>
          </a:p>
        </p:txBody>
      </p:sp>
      <p:sp>
        <p:nvSpPr>
          <p:cNvPr id="2" name="Title 1"/>
          <p:cNvSpPr>
            <a:spLocks noGrp="1"/>
          </p:cNvSpPr>
          <p:nvPr>
            <p:ph type="title"/>
          </p:nvPr>
        </p:nvSpPr>
        <p:spPr/>
        <p:txBody>
          <a:bodyPr/>
          <a:lstStyle/>
          <a:p>
            <a:r>
              <a:rPr lang="en-US" dirty="0"/>
              <a:t>It enables you to focus on what you love</a:t>
            </a:r>
          </a:p>
        </p:txBody>
      </p:sp>
    </p:spTree>
    <p:extLst>
      <p:ext uri="{BB962C8B-B14F-4D97-AF65-F5344CB8AC3E}">
        <p14:creationId xmlns:p14="http://schemas.microsoft.com/office/powerpoint/2010/main" val="183026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a:xfrm>
            <a:off x="838200" y="3903711"/>
            <a:ext cx="10515600" cy="227325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4"/>
              </a:buClr>
              <a:buSzPct val="100000"/>
              <a:buFont typeface="Arial" panose="020B0604020202020204" pitchFamily="34" charset="0"/>
              <a:buNone/>
              <a:defRPr sz="24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Clr>
                <a:schemeClr val="accent4"/>
              </a:buClr>
              <a:buSzPct val="100000"/>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chemeClr val="accent4"/>
              </a:buClr>
              <a:buSzPct val="100000"/>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chemeClr val="accent4"/>
              </a:buClr>
              <a:buSzPct val="100000"/>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accent4"/>
              </a:buClr>
              <a:buSzPct val="100000"/>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i="1" dirty="0"/>
              <a:t>“Play without fear. This is what you’ve been dreaming of your whole lives; go out there and get it. I’ll see you at center ice.”</a:t>
            </a:r>
            <a:endParaRPr lang="en-US" dirty="0"/>
          </a:p>
          <a:p>
            <a:endParaRPr lang="en-US" dirty="0"/>
          </a:p>
          <a:p>
            <a:r>
              <a:rPr lang="en-US" dirty="0"/>
              <a:t>― Mario Lemieux</a:t>
            </a:r>
          </a:p>
        </p:txBody>
      </p:sp>
      <p:sp>
        <p:nvSpPr>
          <p:cNvPr id="2" name="Title 1"/>
          <p:cNvSpPr>
            <a:spLocks noGrp="1"/>
          </p:cNvSpPr>
          <p:nvPr>
            <p:ph type="title"/>
          </p:nvPr>
        </p:nvSpPr>
        <p:spPr/>
        <p:txBody>
          <a:bodyPr/>
          <a:lstStyle/>
          <a:p>
            <a:r>
              <a:rPr lang="en-US" dirty="0"/>
              <a:t>As soon as something is done, release it</a:t>
            </a:r>
          </a:p>
        </p:txBody>
      </p:sp>
    </p:spTree>
    <p:extLst>
      <p:ext uri="{BB962C8B-B14F-4D97-AF65-F5344CB8AC3E}">
        <p14:creationId xmlns:p14="http://schemas.microsoft.com/office/powerpoint/2010/main" val="502172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a:xfrm>
            <a:off x="838200" y="3903711"/>
            <a:ext cx="10515600" cy="227325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4"/>
              </a:buClr>
              <a:buSzPct val="100000"/>
              <a:buFont typeface="Arial" panose="020B0604020202020204" pitchFamily="34" charset="0"/>
              <a:buNone/>
              <a:defRPr sz="24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Clr>
                <a:schemeClr val="accent4"/>
              </a:buClr>
              <a:buSzPct val="100000"/>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chemeClr val="accent4"/>
              </a:buClr>
              <a:buSzPct val="100000"/>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chemeClr val="accent4"/>
              </a:buClr>
              <a:buSzPct val="100000"/>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accent4"/>
              </a:buClr>
              <a:buSzPct val="100000"/>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i="1" dirty="0"/>
              <a:t>“If you double the number of experiments you do per year, you’re going to double your inventiveness.”</a:t>
            </a:r>
            <a:endParaRPr lang="en-US" dirty="0"/>
          </a:p>
          <a:p>
            <a:endParaRPr lang="en-US" dirty="0"/>
          </a:p>
          <a:p>
            <a:r>
              <a:rPr lang="en-US" dirty="0"/>
              <a:t>― Jeff Bezos</a:t>
            </a:r>
          </a:p>
        </p:txBody>
      </p:sp>
      <p:sp>
        <p:nvSpPr>
          <p:cNvPr id="2" name="Title 1"/>
          <p:cNvSpPr>
            <a:spLocks noGrp="1"/>
          </p:cNvSpPr>
          <p:nvPr>
            <p:ph type="title"/>
          </p:nvPr>
        </p:nvSpPr>
        <p:spPr/>
        <p:txBody>
          <a:bodyPr/>
          <a:lstStyle/>
          <a:p>
            <a:r>
              <a:rPr lang="en-US" dirty="0"/>
              <a:t>Learn from every release</a:t>
            </a:r>
          </a:p>
        </p:txBody>
      </p:sp>
    </p:spTree>
    <p:extLst>
      <p:ext uri="{BB962C8B-B14F-4D97-AF65-F5344CB8AC3E}">
        <p14:creationId xmlns:p14="http://schemas.microsoft.com/office/powerpoint/2010/main" val="686061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a:xfrm>
            <a:off x="838200" y="3903711"/>
            <a:ext cx="10515600" cy="227325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4"/>
              </a:buClr>
              <a:buSzPct val="100000"/>
              <a:buFont typeface="Arial" panose="020B0604020202020204" pitchFamily="34" charset="0"/>
              <a:buNone/>
              <a:defRPr sz="24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Clr>
                <a:schemeClr val="accent4"/>
              </a:buClr>
              <a:buSzPct val="100000"/>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chemeClr val="accent4"/>
              </a:buClr>
              <a:buSzPct val="100000"/>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chemeClr val="accent4"/>
              </a:buClr>
              <a:buSzPct val="100000"/>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accent4"/>
              </a:buClr>
              <a:buSzPct val="100000"/>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i="1" dirty="0"/>
              <a:t>“None of us is as smart as all of us.”</a:t>
            </a:r>
            <a:endParaRPr lang="en-US" dirty="0"/>
          </a:p>
          <a:p>
            <a:endParaRPr lang="en-US" dirty="0"/>
          </a:p>
          <a:p>
            <a:r>
              <a:rPr lang="en-US" dirty="0"/>
              <a:t>― Ken Blanchard</a:t>
            </a:r>
          </a:p>
        </p:txBody>
      </p:sp>
      <p:sp>
        <p:nvSpPr>
          <p:cNvPr id="2" name="Title 1"/>
          <p:cNvSpPr>
            <a:spLocks noGrp="1"/>
          </p:cNvSpPr>
          <p:nvPr>
            <p:ph type="title"/>
          </p:nvPr>
        </p:nvSpPr>
        <p:spPr/>
        <p:txBody>
          <a:bodyPr/>
          <a:lstStyle/>
          <a:p>
            <a:r>
              <a:rPr lang="en-US" dirty="0"/>
              <a:t>Have teams focus on goals, not milestones</a:t>
            </a:r>
          </a:p>
        </p:txBody>
      </p:sp>
    </p:spTree>
    <p:extLst>
      <p:ext uri="{BB962C8B-B14F-4D97-AF65-F5344CB8AC3E}">
        <p14:creationId xmlns:p14="http://schemas.microsoft.com/office/powerpoint/2010/main" val="3269544020"/>
      </p:ext>
    </p:extLst>
  </p:cSld>
  <p:clrMapOvr>
    <a:masterClrMapping/>
  </p:clrMapOvr>
</p:sld>
</file>

<file path=ppt/theme/theme1.xml><?xml version="1.0" encoding="utf-8"?>
<a:theme xmlns:a="http://schemas.openxmlformats.org/drawingml/2006/main" name="Ligh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olaris Style">
      <a:majorFont>
        <a:latin typeface="Futura Std Medium"/>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xmlns="">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xmlns="">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xmlns="">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xmlns="">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d28e4567-1fb0-47d7-bb60-6ba2964b8f9b">DMAS3MPDANW7-2-63</_dlc_DocId>
    <_dlc_DocIdUrl xmlns="d28e4567-1fb0-47d7-bb60-6ba2964b8f9b">
      <Url>https://polarissolutions1.sharepoint.com/_layouts/DocIdRedir.aspx?ID=DMAS3MPDANW7-2-63</Url>
      <Description>DMAS3MPDANW7-2-63</Description>
    </_dlc_DocIdUrl>
    <_dlc_DocIdPersistId xmlns="d28e4567-1fb0-47d7-bb60-6ba2964b8f9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56610AEE97E8D04795A563D646CBB71C" ma:contentTypeVersion="5" ma:contentTypeDescription="Create a new document." ma:contentTypeScope="" ma:versionID="5d5b743f32af959eba43023bee3b3c15">
  <xsd:schema xmlns:xsd="http://www.w3.org/2001/XMLSchema" xmlns:xs="http://www.w3.org/2001/XMLSchema" xmlns:p="http://schemas.microsoft.com/office/2006/metadata/properties" xmlns:ns2="d28e4567-1fb0-47d7-bb60-6ba2964b8f9b" targetNamespace="http://schemas.microsoft.com/office/2006/metadata/properties" ma:root="true" ma:fieldsID="671d001f86ba011244ffc9be68965ee6" ns2:_="">
    <xsd:import namespace="d28e4567-1fb0-47d7-bb60-6ba2964b8f9b"/>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8e4567-1fb0-47d7-bb60-6ba2964b8f9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false">
      <xsd:simpleType>
        <xsd:restriction base="dms:Text"/>
      </xsd:simpleType>
    </xsd:element>
    <xsd:element name="_dlc_DocIdUrl" ma:index="9" nillable="true" ma:displayName="Document ID" ma:description="Permanent link to this doc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fals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BED2C2-30E7-458F-BC2B-813D6DF923EC}">
  <ds:schemaRefs>
    <ds:schemaRef ds:uri="http://schemas.microsoft.com/sharepoint/events"/>
    <ds:schemaRef ds:uri=""/>
  </ds:schemaRefs>
</ds:datastoreItem>
</file>

<file path=customXml/itemProps2.xml><?xml version="1.0" encoding="utf-8"?>
<ds:datastoreItem xmlns:ds="http://schemas.openxmlformats.org/officeDocument/2006/customXml" ds:itemID="{50ECBFF3-81E5-4DB0-9949-75C53E8C4F73}">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28e4567-1fb0-47d7-bb60-6ba2964b8f9b"/>
    <ds:schemaRef ds:uri="http://www.w3.org/XML/1998/namespace"/>
    <ds:schemaRef ds:uri="http://purl.org/dc/dcmitype/"/>
  </ds:schemaRefs>
</ds:datastoreItem>
</file>

<file path=customXml/itemProps3.xml><?xml version="1.0" encoding="utf-8"?>
<ds:datastoreItem xmlns:ds="http://schemas.openxmlformats.org/officeDocument/2006/customXml" ds:itemID="{237E1A74-8B67-40E1-AAFB-E91CC1B0E51D}">
  <ds:schemaRefs>
    <ds:schemaRef ds:uri="http://schemas.microsoft.com/sharepoint/v3/contenttype/forms"/>
  </ds:schemaRefs>
</ds:datastoreItem>
</file>

<file path=customXml/itemProps4.xml><?xml version="1.0" encoding="utf-8"?>
<ds:datastoreItem xmlns:ds="http://schemas.openxmlformats.org/officeDocument/2006/customXml" ds:itemID="{B27712C8-550E-4641-8BF9-99081E38D9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8e4567-1fb0-47d7-bb60-6ba2964b8f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533</TotalTime>
  <Words>1697</Words>
  <Application>Microsoft Office PowerPoint</Application>
  <PresentationFormat>Widescreen</PresentationFormat>
  <Paragraphs>245</Paragraphs>
  <Slides>20</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Futura Std Medium</vt:lpstr>
      <vt:lpstr>Arial</vt:lpstr>
      <vt:lpstr>Light Theme</vt:lpstr>
      <vt:lpstr>Continuous Delivery Changes Everything</vt:lpstr>
      <vt:lpstr>Agenda</vt:lpstr>
      <vt:lpstr>Why this guy?</vt:lpstr>
      <vt:lpstr>What brings you here?</vt:lpstr>
      <vt:lpstr>What does continuous delivery do for me?</vt:lpstr>
      <vt:lpstr>It enables you to focus on what you love</vt:lpstr>
      <vt:lpstr>As soon as something is done, release it</vt:lpstr>
      <vt:lpstr>Learn from every release</vt:lpstr>
      <vt:lpstr>Have teams focus on goals, not milestones</vt:lpstr>
      <vt:lpstr>Doesn’t this kill quality?</vt:lpstr>
      <vt:lpstr>A quick tangent:  What is “quality”?</vt:lpstr>
      <vt:lpstr>Doesn’t this kill quality?</vt:lpstr>
      <vt:lpstr>How can we get started?</vt:lpstr>
      <vt:lpstr>References</vt:lpstr>
      <vt:lpstr>How to find me!</vt:lpstr>
      <vt:lpstr>Check out my podcast!</vt:lpstr>
      <vt:lpstr>Hastily thrown together slide on the spot!</vt:lpstr>
      <vt:lpstr>Join Polaris at Chicago Code Camp</vt:lpstr>
      <vt:lpstr>Join Polaris at ThatConference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Clint Edmonson</dc:creator>
  <cp:lastModifiedBy>Zach Beer</cp:lastModifiedBy>
  <cp:revision>53</cp:revision>
  <dcterms:created xsi:type="dcterms:W3CDTF">2013-10-02T19:44:27Z</dcterms:created>
  <dcterms:modified xsi:type="dcterms:W3CDTF">2017-03-21T21:02:53Z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55516ecb-9682-472a-a6ed-f68b73fbfcdd</vt:lpwstr>
  </property>
  <property fmtid="{D5CDD505-2E9C-101B-9397-08002B2CF9AE}" pid="3" name="ContentTypeId">
    <vt:lpwstr>0x01010056610AEE97E8D04795A563D646CBB71C</vt:lpwstr>
  </property>
  <property fmtid="{D5CDD505-2E9C-101B-9397-08002B2CF9AE}" pid="4" name="Order">
    <vt:r8>6300</vt:r8>
  </property>
</Properties>
</file>