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handoutMasterIdLst>
    <p:handoutMasterId r:id="rId22"/>
  </p:handoutMasterIdLst>
  <p:sldIdLst>
    <p:sldId id="295" r:id="rId2"/>
    <p:sldId id="305" r:id="rId3"/>
    <p:sldId id="308" r:id="rId4"/>
    <p:sldId id="309" r:id="rId5"/>
    <p:sldId id="310" r:id="rId6"/>
    <p:sldId id="311" r:id="rId7"/>
    <p:sldId id="312" r:id="rId8"/>
    <p:sldId id="313" r:id="rId9"/>
    <p:sldId id="286" r:id="rId10"/>
    <p:sldId id="293" r:id="rId11"/>
    <p:sldId id="294" r:id="rId12"/>
    <p:sldId id="314" r:id="rId13"/>
    <p:sldId id="307" r:id="rId14"/>
    <p:sldId id="300" r:id="rId15"/>
    <p:sldId id="301" r:id="rId16"/>
    <p:sldId id="302" r:id="rId17"/>
    <p:sldId id="303" r:id="rId18"/>
    <p:sldId id="304"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348" autoAdjust="0"/>
  </p:normalViewPr>
  <p:slideViewPr>
    <p:cSldViewPr>
      <p:cViewPr>
        <p:scale>
          <a:sx n="140" d="100"/>
          <a:sy n="140" d="100"/>
        </p:scale>
        <p:origin x="102"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328892-533A-4348-853B-520E7A186933}" type="datetime5">
              <a:rPr lang="en-US" smtClean="0"/>
              <a:t>20-Oct-15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09C63-8AC6-40C8-B236-9A066A5E30FE}" type="slidenum">
              <a:rPr lang="en-US" smtClean="0"/>
              <a:pPr/>
              <a:t>‹#›</a:t>
            </a:fld>
            <a:endParaRPr lang="en-US"/>
          </a:p>
        </p:txBody>
      </p:sp>
    </p:spTree>
    <p:extLst>
      <p:ext uri="{BB962C8B-B14F-4D97-AF65-F5344CB8AC3E}">
        <p14:creationId xmlns:p14="http://schemas.microsoft.com/office/powerpoint/2010/main" val="367680013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8B8A4-C0B8-43AF-8ECF-641557D0BC8E}" type="datetime5">
              <a:rPr lang="en-US" smtClean="0"/>
              <a:t>20-Oct-15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06E362-A0A1-4284-85CD-C3634577B80A}" type="slidenum">
              <a:rPr lang="en-US" smtClean="0"/>
              <a:pPr/>
              <a:t>‹#›</a:t>
            </a:fld>
            <a:endParaRPr lang="en-US"/>
          </a:p>
        </p:txBody>
      </p:sp>
    </p:spTree>
    <p:extLst>
      <p:ext uri="{BB962C8B-B14F-4D97-AF65-F5344CB8AC3E}">
        <p14:creationId xmlns:p14="http://schemas.microsoft.com/office/powerpoint/2010/main" val="1737662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658B8A4-C0B8-43AF-8ECF-641557D0BC8E}" type="datetime5">
              <a:rPr lang="en-US" smtClean="0"/>
              <a:t>20-Oct-15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6E362-A0A1-4284-85CD-C3634577B80A}" type="slidenum">
              <a:rPr lang="en-US" smtClean="0"/>
              <a:pPr/>
              <a:t>1</a:t>
            </a:fld>
            <a:endParaRPr lang="en-US"/>
          </a:p>
        </p:txBody>
      </p:sp>
    </p:spTree>
    <p:extLst>
      <p:ext uri="{BB962C8B-B14F-4D97-AF65-F5344CB8AC3E}">
        <p14:creationId xmlns:p14="http://schemas.microsoft.com/office/powerpoint/2010/main" val="195370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BC60F-27C9-4C80-A037-0118256DAC28}" type="slidenum">
              <a:rPr lang="en-GB" smtClean="0"/>
              <a:t>2</a:t>
            </a:fld>
            <a:endParaRPr lang="en-GB"/>
          </a:p>
        </p:txBody>
      </p:sp>
    </p:spTree>
    <p:extLst>
      <p:ext uri="{BB962C8B-B14F-4D97-AF65-F5344CB8AC3E}">
        <p14:creationId xmlns:p14="http://schemas.microsoft.com/office/powerpoint/2010/main" val="157389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Trainer to provide</a:t>
            </a:r>
            <a:r>
              <a:rPr lang="en-GB" baseline="0" dirty="0" smtClean="0"/>
              <a:t> example of </a:t>
            </a:r>
            <a:r>
              <a:rPr lang="en-GB" baseline="0" dirty="0" err="1" smtClean="0"/>
              <a:t>subsetting</a:t>
            </a:r>
            <a:r>
              <a:rPr lang="en-GB" baseline="0" dirty="0" smtClean="0"/>
              <a:t>: </a:t>
            </a:r>
          </a:p>
          <a:p>
            <a:r>
              <a:rPr lang="en-GB" baseline="0" dirty="0" err="1" smtClean="0"/>
              <a:t>Huw’s</a:t>
            </a:r>
            <a:r>
              <a:rPr lang="en-GB" baseline="0" dirty="0" smtClean="0"/>
              <a:t> Example:</a:t>
            </a:r>
          </a:p>
          <a:p>
            <a:r>
              <a:rPr lang="en-GB" dirty="0"/>
              <a:t>“Now what most people do is type in the names of ten employees and I’m going to pull those ten employees. Same problem with test matching is that today, you might not have </a:t>
            </a:r>
            <a:r>
              <a:rPr lang="en-GB" dirty="0" err="1"/>
              <a:t>Anthea</a:t>
            </a:r>
            <a:r>
              <a:rPr lang="en-GB" dirty="0"/>
              <a:t> with holidays booked but an allocation and if I run a subset in a week’s time, she might have used up her allocation, so what you tend to do with </a:t>
            </a:r>
            <a:r>
              <a:rPr lang="en-GB" dirty="0" err="1"/>
              <a:t>subsetting</a:t>
            </a:r>
            <a:r>
              <a:rPr lang="en-GB" dirty="0"/>
              <a:t> is rely on </a:t>
            </a:r>
            <a:r>
              <a:rPr lang="en-GB" i="1" dirty="0"/>
              <a:t>lists </a:t>
            </a:r>
            <a:r>
              <a:rPr lang="en-GB" dirty="0"/>
              <a:t>of people – claims, policies, whatever – or even just the last three months; people who have had activity in the last three months, as the driving criteria you tend to lose granularity in </a:t>
            </a:r>
            <a:r>
              <a:rPr lang="en-GB" dirty="0" err="1"/>
              <a:t>subsetting</a:t>
            </a:r>
            <a:r>
              <a:rPr lang="en-GB" dirty="0"/>
              <a:t> so you end up with less interesting data than production so you’re in a worse case – you have less data, which is good and quicker but you may have lost some detail. So actually spending some time understanding the data in production and actually what we do is called a covered subset where what you’re trying to do is pull out ten or twenty of each TYPE of person. It’s much better way to go about it. We’re not going to cover that on the training course but it’s one of the key concepts. When it comes to doing your level 2 </a:t>
            </a:r>
            <a:r>
              <a:rPr lang="en-GB" dirty="0" err="1"/>
              <a:t>subsetting</a:t>
            </a:r>
            <a:r>
              <a:rPr lang="en-GB" dirty="0"/>
              <a:t> we will explain to you how to do this. For the time being, the </a:t>
            </a:r>
            <a:r>
              <a:rPr lang="en-GB" dirty="0" err="1"/>
              <a:t>subsetting</a:t>
            </a:r>
            <a:r>
              <a:rPr lang="en-GB" dirty="0"/>
              <a:t> we’re going to do, we’re just going to do the top one.”</a:t>
            </a:r>
          </a:p>
          <a:p>
            <a:endParaRPr lang="en-GB" dirty="0"/>
          </a:p>
        </p:txBody>
      </p:sp>
      <p:sp>
        <p:nvSpPr>
          <p:cNvPr id="4" name="Slide Number Placeholder 3"/>
          <p:cNvSpPr>
            <a:spLocks noGrp="1"/>
          </p:cNvSpPr>
          <p:nvPr>
            <p:ph type="sldNum" sz="quarter" idx="10"/>
          </p:nvPr>
        </p:nvSpPr>
        <p:spPr/>
        <p:txBody>
          <a:bodyPr/>
          <a:lstStyle/>
          <a:p>
            <a:fld id="{46FBC60F-27C9-4C80-A037-0118256DAC28}" type="slidenum">
              <a:rPr lang="en-GB" smtClean="0"/>
              <a:t>6</a:t>
            </a:fld>
            <a:endParaRPr lang="en-GB"/>
          </a:p>
        </p:txBody>
      </p:sp>
    </p:spTree>
    <p:extLst>
      <p:ext uri="{BB962C8B-B14F-4D97-AF65-F5344CB8AC3E}">
        <p14:creationId xmlns:p14="http://schemas.microsoft.com/office/powerpoint/2010/main" val="269575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Trainer</a:t>
            </a:r>
            <a:r>
              <a:rPr lang="en-GB" baseline="0" dirty="0" smtClean="0"/>
              <a:t> to provide simple example of profiling</a:t>
            </a:r>
            <a:endParaRPr lang="en-GB" dirty="0"/>
          </a:p>
        </p:txBody>
      </p:sp>
      <p:sp>
        <p:nvSpPr>
          <p:cNvPr id="4" name="Slide Number Placeholder 3"/>
          <p:cNvSpPr>
            <a:spLocks noGrp="1"/>
          </p:cNvSpPr>
          <p:nvPr>
            <p:ph type="sldNum" sz="quarter" idx="10"/>
          </p:nvPr>
        </p:nvSpPr>
        <p:spPr/>
        <p:txBody>
          <a:bodyPr/>
          <a:lstStyle/>
          <a:p>
            <a:fld id="{46FBC60F-27C9-4C80-A037-0118256DAC28}" type="slidenum">
              <a:rPr lang="en-GB" smtClean="0"/>
              <a:t>7</a:t>
            </a:fld>
            <a:endParaRPr lang="en-GB"/>
          </a:p>
        </p:txBody>
      </p:sp>
    </p:spTree>
    <p:extLst>
      <p:ext uri="{BB962C8B-B14F-4D97-AF65-F5344CB8AC3E}">
        <p14:creationId xmlns:p14="http://schemas.microsoft.com/office/powerpoint/2010/main" val="190948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4A1C0A1F-7021-4D90-A2E2-76551E150F06}" type="slidenum">
              <a:rPr lang="en-US" altLang="en-US"/>
              <a:pPr/>
              <a:t>9</a:t>
            </a:fld>
            <a:endParaRPr lang="en-US" altLang="en-US" dirty="0"/>
          </a:p>
        </p:txBody>
      </p:sp>
      <p:sp>
        <p:nvSpPr>
          <p:cNvPr id="44033" name="Rectangle 1"/>
          <p:cNvSpPr txBox="1">
            <a:spLocks noGrp="1" noRot="1" noChangeAspect="1" noChangeArrowheads="1"/>
          </p:cNvSpPr>
          <p:nvPr>
            <p:ph type="sldImg"/>
          </p:nvPr>
        </p:nvSpPr>
        <p:spPr bwMode="auto">
          <a:xfrm>
            <a:off x="1373188" y="763588"/>
            <a:ext cx="5018087" cy="37639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7981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97F2FB0D-00A4-4F2C-B14E-02F0098CE750}" type="datetime5">
              <a:rPr lang="en-US" smtClean="0"/>
              <a:t>20-Oct-15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6E362-A0A1-4284-85CD-C3634577B80A}" type="slidenum">
              <a:rPr lang="en-US" smtClean="0"/>
              <a:pPr/>
              <a:t>11</a:t>
            </a:fld>
            <a:endParaRPr lang="en-US"/>
          </a:p>
        </p:txBody>
      </p:sp>
    </p:spTree>
    <p:extLst>
      <p:ext uri="{BB962C8B-B14F-4D97-AF65-F5344CB8AC3E}">
        <p14:creationId xmlns:p14="http://schemas.microsoft.com/office/powerpoint/2010/main" val="314866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0946B6B-12CC-440D-A1A7-65BCDF27F607}" type="datetime5">
              <a:rPr lang="en-US" smtClean="0"/>
              <a:pPr/>
              <a:t>20-Oct-15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6E362-A0A1-4284-85CD-C3634577B80A}" type="slidenum">
              <a:rPr lang="en-US" smtClean="0"/>
              <a:pPr/>
              <a:t>13</a:t>
            </a:fld>
            <a:endParaRPr lang="en-US"/>
          </a:p>
        </p:txBody>
      </p:sp>
    </p:spTree>
    <p:extLst>
      <p:ext uri="{BB962C8B-B14F-4D97-AF65-F5344CB8AC3E}">
        <p14:creationId xmlns:p14="http://schemas.microsoft.com/office/powerpoint/2010/main" val="126375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63ECA6-C58D-4DF9-B193-7E2AEA250746}"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t>Orasi Software Inc.</a:t>
            </a:r>
            <a:endParaRPr lang="en-US" dirty="0"/>
          </a:p>
        </p:txBody>
      </p:sp>
      <p:sp>
        <p:nvSpPr>
          <p:cNvPr id="6" name="Slide Number Placeholder 5"/>
          <p:cNvSpPr>
            <a:spLocks noGrp="1"/>
          </p:cNvSpPr>
          <p:nvPr>
            <p:ph type="sldNum" sz="quarter" idx="12"/>
          </p:nvPr>
        </p:nvSpPr>
        <p:spPr/>
        <p:txBody>
          <a:bodyPr/>
          <a:lstStyle/>
          <a:p>
            <a:fld id="{64934118-F27E-4EBF-80E9-F1788563B2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8833771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B2EB3-2416-404B-83D2-A6217FFB77B3}"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690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7DADFA-F254-4126-B698-1F38F38A39E4}"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5816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534C8C-7B74-4AE1-8569-63E297698BDE}"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631E13B-FEC0-4DAD-95FE-E97978E012B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2461994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1733B-543C-4B20-A10B-EBC705115AF8}"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1922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220DA6-C318-46C2-AD65-770639DE9264}" type="datetime5">
              <a:rPr lang="en-US" smtClean="0">
                <a:solidFill>
                  <a:srgbClr val="000000">
                    <a:tint val="75000"/>
                  </a:srgbClr>
                </a:solidFill>
              </a:rPr>
              <a:t>20-Oct-15</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7474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C3F603-6665-4A27-8E14-EACFEBDC3040}" type="datetime5">
              <a:rPr lang="en-US" smtClean="0">
                <a:solidFill>
                  <a:srgbClr val="000000">
                    <a:tint val="75000"/>
                  </a:srgbClr>
                </a:solidFill>
              </a:rPr>
              <a:t>20-Oct-15</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8497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2EDCFA-FB7B-44E9-BA54-44E78079EE60}" type="datetime5">
              <a:rPr lang="en-US" smtClean="0">
                <a:solidFill>
                  <a:srgbClr val="000000">
                    <a:tint val="75000"/>
                  </a:srgbClr>
                </a:solidFill>
              </a:rPr>
              <a:t>20-Oct-15</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4D59803-6930-4232-ABAA-7D130B7B2E1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145465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08FAB-2F7F-4979-B25C-51F69D674BE5}" type="datetime5">
              <a:rPr lang="en-US" smtClean="0">
                <a:solidFill>
                  <a:srgbClr val="000000">
                    <a:tint val="75000"/>
                  </a:srgbClr>
                </a:solidFill>
              </a:rPr>
              <a:t>20-Oct-15</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5461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CBB96-F2A4-4AAA-8B7B-9A6681BB6E40}" type="datetime5">
              <a:rPr lang="en-US" smtClean="0">
                <a:solidFill>
                  <a:srgbClr val="000000">
                    <a:tint val="75000"/>
                  </a:srgbClr>
                </a:solidFill>
              </a:rPr>
              <a:t>20-Oct-15</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6727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9985E-2226-4609-A773-E211DA235AAE}" type="datetime5">
              <a:rPr lang="en-US" smtClean="0">
                <a:solidFill>
                  <a:srgbClr val="000000">
                    <a:tint val="75000"/>
                  </a:srgbClr>
                </a:solidFill>
              </a:rPr>
              <a:t>20-Oct-15</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2482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D7835-47CE-45AE-921E-C4F2CE7C8BC3}" type="datetime5">
              <a:rPr lang="en-US" smtClean="0">
                <a:solidFill>
                  <a:srgbClr val="000000">
                    <a:tint val="75000"/>
                  </a:srgbClr>
                </a:solidFill>
              </a:rPr>
              <a:t>20-Oct-15</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EB6CB-8DA2-41F9-9C53-34D0D739721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58823171"/>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Data Everywhere</a:t>
            </a:r>
            <a:endParaRPr lang="en-US" dirty="0"/>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4" name="TextBox 3"/>
          <p:cNvSpPr txBox="1"/>
          <p:nvPr/>
        </p:nvSpPr>
        <p:spPr>
          <a:xfrm>
            <a:off x="6324600" y="5334000"/>
            <a:ext cx="1754968" cy="369332"/>
          </a:xfrm>
          <a:prstGeom prst="rect">
            <a:avLst/>
          </a:prstGeom>
          <a:noFill/>
        </p:spPr>
        <p:txBody>
          <a:bodyPr wrap="none" rtlCol="0">
            <a:spAutoFit/>
          </a:bodyPr>
          <a:lstStyle/>
          <a:p>
            <a:r>
              <a:rPr lang="en-US" dirty="0" err="1"/>
              <a:t>d</a:t>
            </a:r>
            <a:r>
              <a:rPr lang="en-US" dirty="0" err="1" smtClean="0"/>
              <a:t>avid</a:t>
            </a:r>
            <a:r>
              <a:rPr lang="en-US" dirty="0" smtClean="0"/>
              <a:t> </a:t>
            </a:r>
            <a:r>
              <a:rPr lang="en-US" dirty="0" err="1" smtClean="0"/>
              <a:t>guimbellot</a:t>
            </a:r>
            <a:endParaRPr lang="en-US" dirty="0"/>
          </a:p>
        </p:txBody>
      </p:sp>
    </p:spTree>
    <p:extLst>
      <p:ext uri="{BB962C8B-B14F-4D97-AF65-F5344CB8AC3E}">
        <p14:creationId xmlns:p14="http://schemas.microsoft.com/office/powerpoint/2010/main" val="15158455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Integration</a:t>
            </a:r>
            <a:endParaRPr lang="en-US" dirty="0"/>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pic>
        <p:nvPicPr>
          <p:cNvPr id="6" name="Picture 5"/>
          <p:cNvPicPr>
            <a:picLocks noChangeAspect="1"/>
          </p:cNvPicPr>
          <p:nvPr/>
        </p:nvPicPr>
        <p:blipFill>
          <a:blip r:embed="rId2"/>
          <a:stretch>
            <a:fillRect/>
          </a:stretch>
        </p:blipFill>
        <p:spPr>
          <a:xfrm>
            <a:off x="622963" y="2133600"/>
            <a:ext cx="12259642" cy="3581400"/>
          </a:xfrm>
          <a:prstGeom prst="rect">
            <a:avLst/>
          </a:prstGeom>
        </p:spPr>
      </p:pic>
    </p:spTree>
    <p:extLst>
      <p:ext uri="{BB962C8B-B14F-4D97-AF65-F5344CB8AC3E}">
        <p14:creationId xmlns:p14="http://schemas.microsoft.com/office/powerpoint/2010/main" val="12531363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1700" y="3244333"/>
            <a:ext cx="4800600" cy="369332"/>
          </a:xfrm>
          <a:prstGeom prst="rect">
            <a:avLst/>
          </a:prstGeom>
          <a:noFill/>
        </p:spPr>
        <p:txBody>
          <a:bodyPr wrap="square" rtlCol="0">
            <a:spAutoFit/>
          </a:bodyPr>
          <a:lstStyle/>
          <a:p>
            <a:pPr algn="ctr"/>
            <a:r>
              <a:rPr lang="en-US" dirty="0" smtClean="0"/>
              <a:t>Augmenting Data for Coverage</a:t>
            </a:r>
            <a:endParaRPr lang="en-US" dirty="0"/>
          </a:p>
        </p:txBody>
      </p:sp>
      <p:sp>
        <p:nvSpPr>
          <p:cNvPr id="10" name="Footer Placeholder 9"/>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pic>
        <p:nvPicPr>
          <p:cNvPr id="5" name="Picture 4"/>
          <p:cNvPicPr>
            <a:picLocks noChangeAspect="1"/>
          </p:cNvPicPr>
          <p:nvPr/>
        </p:nvPicPr>
        <p:blipFill>
          <a:blip r:embed="rId3"/>
          <a:stretch>
            <a:fillRect/>
          </a:stretch>
        </p:blipFill>
        <p:spPr>
          <a:xfrm>
            <a:off x="1371600" y="533400"/>
            <a:ext cx="9829800" cy="8324842"/>
          </a:xfrm>
          <a:prstGeom prst="rect">
            <a:avLst/>
          </a:prstGeom>
        </p:spPr>
      </p:pic>
    </p:spTree>
    <p:extLst>
      <p:ext uri="{BB962C8B-B14F-4D97-AF65-F5344CB8AC3E}">
        <p14:creationId xmlns:p14="http://schemas.microsoft.com/office/powerpoint/2010/main" val="41598629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
        <p:nvSpPr>
          <p:cNvPr id="8" name="TextBox 7"/>
          <p:cNvSpPr txBox="1"/>
          <p:nvPr/>
        </p:nvSpPr>
        <p:spPr>
          <a:xfrm>
            <a:off x="1976482" y="457200"/>
            <a:ext cx="2104935" cy="369332"/>
          </a:xfrm>
          <a:prstGeom prst="rect">
            <a:avLst/>
          </a:prstGeom>
          <a:noFill/>
        </p:spPr>
        <p:txBody>
          <a:bodyPr wrap="none" rtlCol="0">
            <a:spAutoFit/>
          </a:bodyPr>
          <a:lstStyle/>
          <a:p>
            <a:r>
              <a:rPr lang="en-US" dirty="0" smtClean="0"/>
              <a:t>Build server pipeline</a:t>
            </a:r>
            <a:endParaRPr lang="en-US" dirty="0"/>
          </a:p>
        </p:txBody>
      </p:sp>
      <p:sp>
        <p:nvSpPr>
          <p:cNvPr id="9" name="TextBox 8"/>
          <p:cNvSpPr txBox="1"/>
          <p:nvPr/>
        </p:nvSpPr>
        <p:spPr>
          <a:xfrm>
            <a:off x="1905000" y="3581400"/>
            <a:ext cx="1862689" cy="369332"/>
          </a:xfrm>
          <a:prstGeom prst="rect">
            <a:avLst/>
          </a:prstGeom>
          <a:noFill/>
        </p:spPr>
        <p:txBody>
          <a:bodyPr wrap="none" rtlCol="0">
            <a:spAutoFit/>
          </a:bodyPr>
          <a:lstStyle/>
          <a:p>
            <a:r>
              <a:rPr lang="en-US" dirty="0" smtClean="0"/>
              <a:t>Coverage pipeline</a:t>
            </a:r>
          </a:p>
        </p:txBody>
      </p:sp>
      <p:pic>
        <p:nvPicPr>
          <p:cNvPr id="11" name="Picture 10"/>
          <p:cNvPicPr>
            <a:picLocks noChangeAspect="1"/>
          </p:cNvPicPr>
          <p:nvPr/>
        </p:nvPicPr>
        <p:blipFill>
          <a:blip r:embed="rId2"/>
          <a:stretch>
            <a:fillRect/>
          </a:stretch>
        </p:blipFill>
        <p:spPr>
          <a:xfrm>
            <a:off x="304799" y="4114800"/>
            <a:ext cx="10610321" cy="2743200"/>
          </a:xfrm>
          <a:prstGeom prst="rect">
            <a:avLst/>
          </a:prstGeom>
        </p:spPr>
      </p:pic>
      <p:pic>
        <p:nvPicPr>
          <p:cNvPr id="2" name="Picture 1"/>
          <p:cNvPicPr>
            <a:picLocks noChangeAspect="1"/>
          </p:cNvPicPr>
          <p:nvPr/>
        </p:nvPicPr>
        <p:blipFill>
          <a:blip r:embed="rId3"/>
          <a:stretch>
            <a:fillRect/>
          </a:stretch>
        </p:blipFill>
        <p:spPr>
          <a:xfrm>
            <a:off x="152400" y="990600"/>
            <a:ext cx="13553086" cy="2362200"/>
          </a:xfrm>
          <a:prstGeom prst="rect">
            <a:avLst/>
          </a:prstGeom>
        </p:spPr>
      </p:pic>
    </p:spTree>
    <p:extLst>
      <p:ext uri="{BB962C8B-B14F-4D97-AF65-F5344CB8AC3E}">
        <p14:creationId xmlns:p14="http://schemas.microsoft.com/office/powerpoint/2010/main" val="16598843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1131095"/>
            <a:ext cx="5915025" cy="534509"/>
          </a:xfrm>
        </p:spPr>
        <p:txBody>
          <a:bodyPr>
            <a:normAutofit fontScale="90000"/>
          </a:bodyPr>
          <a:lstStyle/>
          <a:p>
            <a:r>
              <a:rPr lang="en-US" dirty="0" smtClean="0"/>
              <a:t>TDM Team – Specialization</a:t>
            </a:r>
            <a:endParaRPr lang="en-US" dirty="0"/>
          </a:p>
        </p:txBody>
      </p:sp>
      <p:sp>
        <p:nvSpPr>
          <p:cNvPr id="4" name="Footer Placeholder 3"/>
          <p:cNvSpPr>
            <a:spLocks noGrp="1"/>
          </p:cNvSpPr>
          <p:nvPr>
            <p:ph type="ftr" sz="quarter" idx="4294967295"/>
          </p:nvPr>
        </p:nvSpPr>
        <p:spPr>
          <a:xfrm>
            <a:off x="3414713" y="5624514"/>
            <a:ext cx="2314575" cy="273844"/>
          </a:xfrm>
          <a:prstGeom prst="rect">
            <a:avLst/>
          </a:prstGeom>
        </p:spPr>
        <p:txBody>
          <a:bodyPr/>
          <a:lstStyle/>
          <a:p>
            <a:endParaRPr lang="en-US" dirty="0">
              <a:solidFill>
                <a:srgbClr val="000000">
                  <a:tint val="75000"/>
                </a:srgbClr>
              </a:solidFill>
            </a:endParaRPr>
          </a:p>
        </p:txBody>
      </p:sp>
      <p:pic>
        <p:nvPicPr>
          <p:cNvPr id="8" name="Picture 7"/>
          <p:cNvPicPr>
            <a:picLocks noChangeAspect="1"/>
          </p:cNvPicPr>
          <p:nvPr/>
        </p:nvPicPr>
        <p:blipFill>
          <a:blip r:embed="rId3"/>
          <a:stretch>
            <a:fillRect/>
          </a:stretch>
        </p:blipFill>
        <p:spPr>
          <a:xfrm>
            <a:off x="1371600" y="1561838"/>
            <a:ext cx="6343650" cy="4258362"/>
          </a:xfrm>
          <a:prstGeom prst="rect">
            <a:avLst/>
          </a:prstGeom>
        </p:spPr>
      </p:pic>
    </p:spTree>
    <p:extLst>
      <p:ext uri="{BB962C8B-B14F-4D97-AF65-F5344CB8AC3E}">
        <p14:creationId xmlns:p14="http://schemas.microsoft.com/office/powerpoint/2010/main" val="13713031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TDM Role: Data Design</a:t>
            </a:r>
            <a:endParaRPr lang="en-US" sz="4000" dirty="0"/>
          </a:p>
        </p:txBody>
      </p:sp>
      <p:graphicFrame>
        <p:nvGraphicFramePr>
          <p:cNvPr id="4" name="Object 3"/>
          <p:cNvGraphicFramePr>
            <a:graphicFrameLocks noChangeAspect="1"/>
          </p:cNvGraphicFramePr>
          <p:nvPr>
            <p:extLst/>
          </p:nvPr>
        </p:nvGraphicFramePr>
        <p:xfrm>
          <a:off x="609600" y="1462949"/>
          <a:ext cx="8081749" cy="4785451"/>
        </p:xfrm>
        <a:graphic>
          <a:graphicData uri="http://schemas.openxmlformats.org/presentationml/2006/ole">
            <mc:AlternateContent xmlns:mc="http://schemas.openxmlformats.org/markup-compatibility/2006">
              <mc:Choice xmlns:v="urn:schemas-microsoft-com:vml" Requires="v">
                <p:oleObj spid="_x0000_s1039" name="Visio" r:id="rId3" imgW="4963148" imgH="2937967" progId="Visio.Drawing.11">
                  <p:embed/>
                </p:oleObj>
              </mc:Choice>
              <mc:Fallback>
                <p:oleObj name="Visio" r:id="rId3" imgW="4963148" imgH="2937967" progId="Visio.Drawing.11">
                  <p:embed/>
                  <p:pic>
                    <p:nvPicPr>
                      <p:cNvPr id="0" name=""/>
                      <p:cNvPicPr/>
                      <p:nvPr/>
                    </p:nvPicPr>
                    <p:blipFill>
                      <a:blip r:embed="rId4"/>
                      <a:stretch>
                        <a:fillRect/>
                      </a:stretch>
                    </p:blipFill>
                    <p:spPr>
                      <a:xfrm>
                        <a:off x="609600" y="1462949"/>
                        <a:ext cx="8081749" cy="4785451"/>
                      </a:xfrm>
                      <a:prstGeom prst="rect">
                        <a:avLst/>
                      </a:prstGeom>
                    </p:spPr>
                  </p:pic>
                </p:oleObj>
              </mc:Fallback>
            </mc:AlternateContent>
          </a:graphicData>
        </a:graphic>
      </p:graphicFrame>
    </p:spTree>
    <p:extLst>
      <p:ext uri="{BB962C8B-B14F-4D97-AF65-F5344CB8AC3E}">
        <p14:creationId xmlns:p14="http://schemas.microsoft.com/office/powerpoint/2010/main" val="13393771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TDM Role in Support</a:t>
            </a:r>
            <a:endParaRPr lang="en-US" sz="4000" dirty="0"/>
          </a:p>
        </p:txBody>
      </p:sp>
      <p:graphicFrame>
        <p:nvGraphicFramePr>
          <p:cNvPr id="5" name="Object 4"/>
          <p:cNvGraphicFramePr>
            <a:graphicFrameLocks noChangeAspect="1"/>
          </p:cNvGraphicFramePr>
          <p:nvPr>
            <p:extLst/>
          </p:nvPr>
        </p:nvGraphicFramePr>
        <p:xfrm>
          <a:off x="373755" y="1863724"/>
          <a:ext cx="8329343" cy="4232276"/>
        </p:xfrm>
        <a:graphic>
          <a:graphicData uri="http://schemas.openxmlformats.org/presentationml/2006/ole">
            <mc:AlternateContent xmlns:mc="http://schemas.openxmlformats.org/markup-compatibility/2006">
              <mc:Choice xmlns:v="urn:schemas-microsoft-com:vml" Requires="v">
                <p:oleObj spid="_x0000_s2063" name="Visio" r:id="rId3" imgW="6161120" imgH="3129847" progId="Visio.Drawing.11">
                  <p:embed/>
                </p:oleObj>
              </mc:Choice>
              <mc:Fallback>
                <p:oleObj name="Visio" r:id="rId3" imgW="6161120" imgH="3129847" progId="Visio.Drawing.11">
                  <p:embed/>
                  <p:pic>
                    <p:nvPicPr>
                      <p:cNvPr id="0" name=""/>
                      <p:cNvPicPr/>
                      <p:nvPr/>
                    </p:nvPicPr>
                    <p:blipFill>
                      <a:blip r:embed="rId4"/>
                      <a:stretch>
                        <a:fillRect/>
                      </a:stretch>
                    </p:blipFill>
                    <p:spPr>
                      <a:xfrm>
                        <a:off x="373755" y="1863724"/>
                        <a:ext cx="8329343" cy="4232276"/>
                      </a:xfrm>
                      <a:prstGeom prst="rect">
                        <a:avLst/>
                      </a:prstGeom>
                    </p:spPr>
                  </p:pic>
                </p:oleObj>
              </mc:Fallback>
            </mc:AlternateContent>
          </a:graphicData>
        </a:graphic>
      </p:graphicFrame>
    </p:spTree>
    <p:extLst>
      <p:ext uri="{BB962C8B-B14F-4D97-AF65-F5344CB8AC3E}">
        <p14:creationId xmlns:p14="http://schemas.microsoft.com/office/powerpoint/2010/main" val="35921202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TDM Role: Building Test Data</a:t>
            </a:r>
            <a:endParaRPr lang="en-US" sz="4000" dirty="0"/>
          </a:p>
        </p:txBody>
      </p:sp>
      <p:graphicFrame>
        <p:nvGraphicFramePr>
          <p:cNvPr id="5" name="Object 4"/>
          <p:cNvGraphicFramePr>
            <a:graphicFrameLocks noChangeAspect="1"/>
          </p:cNvGraphicFramePr>
          <p:nvPr>
            <p:extLst/>
          </p:nvPr>
        </p:nvGraphicFramePr>
        <p:xfrm>
          <a:off x="495712" y="2217738"/>
          <a:ext cx="8299511" cy="3725862"/>
        </p:xfrm>
        <a:graphic>
          <a:graphicData uri="http://schemas.openxmlformats.org/presentationml/2006/ole">
            <mc:AlternateContent xmlns:mc="http://schemas.openxmlformats.org/markup-compatibility/2006">
              <mc:Choice xmlns:v="urn:schemas-microsoft-com:vml" Requires="v">
                <p:oleObj spid="_x0000_s3087" name="Visio" r:id="rId3" imgW="5393024" imgH="2421235" progId="Visio.Drawing.11">
                  <p:embed/>
                </p:oleObj>
              </mc:Choice>
              <mc:Fallback>
                <p:oleObj name="Visio" r:id="rId3" imgW="5393024" imgH="2421235" progId="Visio.Drawing.11">
                  <p:embed/>
                  <p:pic>
                    <p:nvPicPr>
                      <p:cNvPr id="0" name=""/>
                      <p:cNvPicPr/>
                      <p:nvPr/>
                    </p:nvPicPr>
                    <p:blipFill>
                      <a:blip r:embed="rId4"/>
                      <a:stretch>
                        <a:fillRect/>
                      </a:stretch>
                    </p:blipFill>
                    <p:spPr>
                      <a:xfrm>
                        <a:off x="495712" y="2217738"/>
                        <a:ext cx="8299511" cy="3725862"/>
                      </a:xfrm>
                      <a:prstGeom prst="rect">
                        <a:avLst/>
                      </a:prstGeom>
                    </p:spPr>
                  </p:pic>
                </p:oleObj>
              </mc:Fallback>
            </mc:AlternateContent>
          </a:graphicData>
        </a:graphic>
      </p:graphicFrame>
    </p:spTree>
    <p:extLst>
      <p:ext uri="{BB962C8B-B14F-4D97-AF65-F5344CB8AC3E}">
        <p14:creationId xmlns:p14="http://schemas.microsoft.com/office/powerpoint/2010/main" val="30210096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TDM Role: Execution</a:t>
            </a:r>
            <a:endParaRPr lang="en-US" sz="4000" dirty="0"/>
          </a:p>
        </p:txBody>
      </p:sp>
      <p:graphicFrame>
        <p:nvGraphicFramePr>
          <p:cNvPr id="5" name="Object 4"/>
          <p:cNvGraphicFramePr>
            <a:graphicFrameLocks noChangeAspect="1"/>
          </p:cNvGraphicFramePr>
          <p:nvPr>
            <p:extLst/>
          </p:nvPr>
        </p:nvGraphicFramePr>
        <p:xfrm>
          <a:off x="533400" y="1473221"/>
          <a:ext cx="8290407" cy="4013179"/>
        </p:xfrm>
        <a:graphic>
          <a:graphicData uri="http://schemas.openxmlformats.org/presentationml/2006/ole">
            <mc:AlternateContent xmlns:mc="http://schemas.openxmlformats.org/markup-compatibility/2006">
              <mc:Choice xmlns:v="urn:schemas-microsoft-com:vml" Requires="v">
                <p:oleObj spid="_x0000_s4111" name="Visio" r:id="rId3" imgW="6778178" imgH="3280578" progId="Visio.Drawing.11">
                  <p:embed/>
                </p:oleObj>
              </mc:Choice>
              <mc:Fallback>
                <p:oleObj name="Visio" r:id="rId3" imgW="6778178" imgH="3280578" progId="Visio.Drawing.11">
                  <p:embed/>
                  <p:pic>
                    <p:nvPicPr>
                      <p:cNvPr id="0" name=""/>
                      <p:cNvPicPr/>
                      <p:nvPr/>
                    </p:nvPicPr>
                    <p:blipFill>
                      <a:blip r:embed="rId4"/>
                      <a:stretch>
                        <a:fillRect/>
                      </a:stretch>
                    </p:blipFill>
                    <p:spPr>
                      <a:xfrm>
                        <a:off x="533400" y="1473221"/>
                        <a:ext cx="8290407" cy="4013179"/>
                      </a:xfrm>
                      <a:prstGeom prst="rect">
                        <a:avLst/>
                      </a:prstGeom>
                    </p:spPr>
                  </p:pic>
                </p:oleObj>
              </mc:Fallback>
            </mc:AlternateContent>
          </a:graphicData>
        </a:graphic>
      </p:graphicFrame>
    </p:spTree>
    <p:extLst>
      <p:ext uri="{BB962C8B-B14F-4D97-AF65-F5344CB8AC3E}">
        <p14:creationId xmlns:p14="http://schemas.microsoft.com/office/powerpoint/2010/main" val="21662851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TDM Role: Audits</a:t>
            </a:r>
            <a:endParaRPr lang="en-US" sz="4000" dirty="0"/>
          </a:p>
        </p:txBody>
      </p:sp>
      <p:graphicFrame>
        <p:nvGraphicFramePr>
          <p:cNvPr id="6" name="Object 5"/>
          <p:cNvGraphicFramePr>
            <a:graphicFrameLocks noChangeAspect="1"/>
          </p:cNvGraphicFramePr>
          <p:nvPr>
            <p:extLst/>
          </p:nvPr>
        </p:nvGraphicFramePr>
        <p:xfrm>
          <a:off x="990600" y="1600200"/>
          <a:ext cx="7367462" cy="3993496"/>
        </p:xfrm>
        <a:graphic>
          <a:graphicData uri="http://schemas.openxmlformats.org/presentationml/2006/ole">
            <mc:AlternateContent xmlns:mc="http://schemas.openxmlformats.org/markup-compatibility/2006">
              <mc:Choice xmlns:v="urn:schemas-microsoft-com:vml" Requires="v">
                <p:oleObj spid="_x0000_s5135" name="Visio" r:id="rId3" imgW="4021639" imgH="2179111" progId="Visio.Drawing.11">
                  <p:embed/>
                </p:oleObj>
              </mc:Choice>
              <mc:Fallback>
                <p:oleObj name="Visio" r:id="rId3" imgW="4021639" imgH="2179111" progId="Visio.Drawing.11">
                  <p:embed/>
                  <p:pic>
                    <p:nvPicPr>
                      <p:cNvPr id="0" name=""/>
                      <p:cNvPicPr/>
                      <p:nvPr/>
                    </p:nvPicPr>
                    <p:blipFill>
                      <a:blip r:embed="rId4"/>
                      <a:stretch>
                        <a:fillRect/>
                      </a:stretch>
                    </p:blipFill>
                    <p:spPr>
                      <a:xfrm>
                        <a:off x="990600" y="1600200"/>
                        <a:ext cx="7367462" cy="3993496"/>
                      </a:xfrm>
                      <a:prstGeom prst="rect">
                        <a:avLst/>
                      </a:prstGeom>
                    </p:spPr>
                  </p:pic>
                </p:oleObj>
              </mc:Fallback>
            </mc:AlternateContent>
          </a:graphicData>
        </a:graphic>
      </p:graphicFrame>
    </p:spTree>
    <p:extLst>
      <p:ext uri="{BB962C8B-B14F-4D97-AF65-F5344CB8AC3E}">
        <p14:creationId xmlns:p14="http://schemas.microsoft.com/office/powerpoint/2010/main" val="37120552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62200" y="559439"/>
            <a:ext cx="6565651" cy="6298561"/>
          </a:xfrm>
          <a:prstGeom prst="rect">
            <a:avLst/>
          </a:prstGeom>
        </p:spPr>
      </p:pic>
      <p:sp>
        <p:nvSpPr>
          <p:cNvPr id="8" name="Title 1"/>
          <p:cNvSpPr>
            <a:spLocks noGrp="1"/>
          </p:cNvSpPr>
          <p:nvPr>
            <p:ph type="title"/>
          </p:nvPr>
        </p:nvSpPr>
        <p:spPr>
          <a:xfrm>
            <a:off x="152400" y="0"/>
            <a:ext cx="2133600" cy="3886200"/>
          </a:xfrm>
        </p:spPr>
        <p:txBody>
          <a:bodyPr/>
          <a:lstStyle/>
          <a:p>
            <a:r>
              <a:rPr lang="en-US" dirty="0" smtClean="0"/>
              <a:t>Filter View of Defects</a:t>
            </a:r>
            <a:endParaRPr lang="en-US" dirty="0"/>
          </a:p>
        </p:txBody>
      </p:sp>
      <p:sp>
        <p:nvSpPr>
          <p:cNvPr id="10" name="Footer Placeholder 9"/>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Tree>
    <p:extLst>
      <p:ext uri="{BB962C8B-B14F-4D97-AF65-F5344CB8AC3E}">
        <p14:creationId xmlns:p14="http://schemas.microsoft.com/office/powerpoint/2010/main" val="41260656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1330" y="4528090"/>
            <a:ext cx="4227202" cy="715581"/>
          </a:xfrm>
          <a:prstGeom prst="rect">
            <a:avLst/>
          </a:prstGeom>
        </p:spPr>
        <p:txBody>
          <a:bodyPr wrap="square">
            <a:spAutoFit/>
          </a:bodyPr>
          <a:lstStyle/>
          <a:p>
            <a:pPr marL="214313" indent="-214313">
              <a:buClr>
                <a:schemeClr val="accent6">
                  <a:lumMod val="75000"/>
                </a:schemeClr>
              </a:buClr>
              <a:buFont typeface="Arial" pitchFamily="34" charset="0"/>
              <a:buChar char="•"/>
            </a:pPr>
            <a:r>
              <a:rPr lang="en-GB" sz="1350" dirty="0"/>
              <a:t>You can’t test quality into a system by hiring a million testers</a:t>
            </a:r>
          </a:p>
          <a:p>
            <a:pPr marL="214313" indent="-214313">
              <a:buClr>
                <a:schemeClr val="accent6">
                  <a:lumMod val="75000"/>
                </a:schemeClr>
              </a:buClr>
              <a:buFont typeface="Arial" pitchFamily="34" charset="0"/>
              <a:buChar char="•"/>
            </a:pPr>
            <a:r>
              <a:rPr lang="en-GB" sz="1350" dirty="0"/>
              <a:t>It’s not the quantitative testing but the qualitative</a:t>
            </a:r>
          </a:p>
        </p:txBody>
      </p:sp>
      <p:pic>
        <p:nvPicPr>
          <p:cNvPr id="1028" name="Picture 4" descr="https://encrypted-tbn1.gstatic.com/images?q=tbn:ANd9GcRAluPfgjxmdvsbpXZpS_rkcrUJvzqZuV9WGbiC1uYcArTtXMMr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979" y="2005219"/>
            <a:ext cx="4741901" cy="2217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7215" y="1332078"/>
            <a:ext cx="3920182" cy="461665"/>
          </a:xfrm>
          <a:prstGeom prst="rect">
            <a:avLst/>
          </a:prstGeom>
          <a:noFill/>
        </p:spPr>
        <p:txBody>
          <a:bodyPr wrap="square" rtlCol="0">
            <a:spAutoFit/>
          </a:bodyPr>
          <a:lstStyle/>
          <a:p>
            <a:r>
              <a:rPr lang="en-GB" sz="2400" dirty="0"/>
              <a:t>Test Data Management </a:t>
            </a:r>
          </a:p>
        </p:txBody>
      </p:sp>
      <p:sp>
        <p:nvSpPr>
          <p:cNvPr id="3" name="Slide Number Placeholder 2"/>
          <p:cNvSpPr>
            <a:spLocks noGrp="1"/>
          </p:cNvSpPr>
          <p:nvPr>
            <p:ph type="sldNum" sz="quarter" idx="4294967295"/>
          </p:nvPr>
        </p:nvSpPr>
        <p:spPr>
          <a:xfrm>
            <a:off x="0" y="5604273"/>
            <a:ext cx="762000" cy="273844"/>
          </a:xfrm>
          <a:prstGeom prst="rect">
            <a:avLst/>
          </a:prstGeom>
        </p:spPr>
        <p:txBody>
          <a:bodyPr/>
          <a:lstStyle/>
          <a:p>
            <a:fld id="{F5931400-388C-CB41-A545-31AADE61927B}" type="slidenum">
              <a:rPr lang="en-US" smtClean="0"/>
              <a:pPr/>
              <a:t>2</a:t>
            </a:fld>
            <a:endParaRPr lang="en-US" dirty="0"/>
          </a:p>
        </p:txBody>
      </p:sp>
    </p:spTree>
    <p:extLst>
      <p:ext uri="{BB962C8B-B14F-4D97-AF65-F5344CB8AC3E}">
        <p14:creationId xmlns:p14="http://schemas.microsoft.com/office/powerpoint/2010/main" val="154961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15" y="1704344"/>
            <a:ext cx="6502367" cy="383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10717" y="1311928"/>
            <a:ext cx="4476236" cy="415498"/>
          </a:xfrm>
          <a:prstGeom prst="rect">
            <a:avLst/>
          </a:prstGeom>
          <a:noFill/>
        </p:spPr>
        <p:txBody>
          <a:bodyPr wrap="square" rtlCol="0">
            <a:spAutoFit/>
          </a:bodyPr>
          <a:lstStyle/>
          <a:p>
            <a:r>
              <a:rPr lang="en-GB" sz="2100" dirty="0"/>
              <a:t>The Myth of Production Data</a:t>
            </a:r>
          </a:p>
        </p:txBody>
      </p:sp>
      <p:sp>
        <p:nvSpPr>
          <p:cNvPr id="4" name="TextBox 3"/>
          <p:cNvSpPr txBox="1"/>
          <p:nvPr/>
        </p:nvSpPr>
        <p:spPr>
          <a:xfrm>
            <a:off x="6310422" y="1069555"/>
            <a:ext cx="2179119" cy="507831"/>
          </a:xfrm>
          <a:prstGeom prst="rect">
            <a:avLst/>
          </a:prstGeom>
          <a:noFill/>
        </p:spPr>
        <p:txBody>
          <a:bodyPr wrap="square" rtlCol="0">
            <a:spAutoFit/>
          </a:bodyPr>
          <a:lstStyle/>
          <a:p>
            <a:pPr algn="ctr"/>
            <a:r>
              <a:rPr lang="en-GB" sz="1350" dirty="0"/>
              <a:t>x-axis is the customer’s age </a:t>
            </a:r>
          </a:p>
          <a:p>
            <a:pPr algn="ctr"/>
            <a:r>
              <a:rPr lang="en-GB" sz="1350" dirty="0"/>
              <a:t>y-axis is the total the order </a:t>
            </a:r>
          </a:p>
        </p:txBody>
      </p:sp>
      <p:sp>
        <p:nvSpPr>
          <p:cNvPr id="5" name="Slide Number Placeholder 4"/>
          <p:cNvSpPr>
            <a:spLocks noGrp="1"/>
          </p:cNvSpPr>
          <p:nvPr>
            <p:ph type="sldNum" sz="quarter" idx="4294967295"/>
          </p:nvPr>
        </p:nvSpPr>
        <p:spPr>
          <a:xfrm>
            <a:off x="0" y="5604273"/>
            <a:ext cx="762000" cy="273844"/>
          </a:xfrm>
          <a:prstGeom prst="rect">
            <a:avLst/>
          </a:prstGeom>
        </p:spPr>
        <p:txBody>
          <a:bodyPr/>
          <a:lstStyle/>
          <a:p>
            <a:fld id="{F5931400-388C-CB41-A545-31AADE61927B}" type="slidenum">
              <a:rPr lang="en-US" smtClean="0"/>
              <a:pPr/>
              <a:t>3</a:t>
            </a:fld>
            <a:endParaRPr lang="en-US" dirty="0"/>
          </a:p>
        </p:txBody>
      </p:sp>
    </p:spTree>
    <p:extLst>
      <p:ext uri="{BB962C8B-B14F-4D97-AF65-F5344CB8AC3E}">
        <p14:creationId xmlns:p14="http://schemas.microsoft.com/office/powerpoint/2010/main" val="1285442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821" y="1704343"/>
            <a:ext cx="6396121" cy="382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10717" y="1311928"/>
            <a:ext cx="4476236" cy="415498"/>
          </a:xfrm>
          <a:prstGeom prst="rect">
            <a:avLst/>
          </a:prstGeom>
          <a:noFill/>
        </p:spPr>
        <p:txBody>
          <a:bodyPr wrap="square" rtlCol="0">
            <a:spAutoFit/>
          </a:bodyPr>
          <a:lstStyle/>
          <a:p>
            <a:r>
              <a:rPr lang="en-GB" sz="2100" dirty="0"/>
              <a:t>Minimum Data – Maximum Coverage</a:t>
            </a:r>
          </a:p>
        </p:txBody>
      </p:sp>
      <p:sp>
        <p:nvSpPr>
          <p:cNvPr id="5" name="Slide Number Placeholder 4"/>
          <p:cNvSpPr>
            <a:spLocks noGrp="1"/>
          </p:cNvSpPr>
          <p:nvPr>
            <p:ph type="sldNum" sz="quarter" idx="4294967295"/>
          </p:nvPr>
        </p:nvSpPr>
        <p:spPr>
          <a:xfrm>
            <a:off x="1143000" y="5604273"/>
            <a:ext cx="762000" cy="273844"/>
          </a:xfrm>
          <a:prstGeom prst="rect">
            <a:avLst/>
          </a:prstGeom>
        </p:spPr>
        <p:txBody>
          <a:bodyPr/>
          <a:lstStyle/>
          <a:p>
            <a:fld id="{F5931400-388C-CB41-A545-31AADE61927B}" type="slidenum">
              <a:rPr lang="en-US" smtClean="0"/>
              <a:pPr/>
              <a:t>4</a:t>
            </a:fld>
            <a:endParaRPr lang="en-US" dirty="0"/>
          </a:p>
        </p:txBody>
      </p:sp>
    </p:spTree>
    <p:extLst>
      <p:ext uri="{BB962C8B-B14F-4D97-AF65-F5344CB8AC3E}">
        <p14:creationId xmlns:p14="http://schemas.microsoft.com/office/powerpoint/2010/main" val="256586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447449" y="3969046"/>
            <a:ext cx="6375797" cy="1339453"/>
          </a:xfrm>
          <a:prstGeom prst="roundRect">
            <a:avLst/>
          </a:prstGeom>
          <a:solidFill>
            <a:srgbClr val="FCBDB6">
              <a:alpha val="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b="1" dirty="0">
              <a:solidFill>
                <a:schemeClr val="bg1"/>
              </a:solidFill>
            </a:endParaRPr>
          </a:p>
        </p:txBody>
      </p:sp>
      <p:sp>
        <p:nvSpPr>
          <p:cNvPr id="3" name="Can 2"/>
          <p:cNvSpPr/>
          <p:nvPr/>
        </p:nvSpPr>
        <p:spPr bwMode="auto">
          <a:xfrm>
            <a:off x="2295234" y="1914839"/>
            <a:ext cx="810090" cy="501792"/>
          </a:xfrm>
          <a:prstGeom prst="can">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350" dirty="0"/>
              <a:t>SAP-1</a:t>
            </a:r>
          </a:p>
        </p:txBody>
      </p:sp>
      <p:cxnSp>
        <p:nvCxnSpPr>
          <p:cNvPr id="4" name="Straight Arrow Connector 3"/>
          <p:cNvCxnSpPr/>
          <p:nvPr/>
        </p:nvCxnSpPr>
        <p:spPr bwMode="auto">
          <a:xfrm flipV="1">
            <a:off x="5379865" y="3402988"/>
            <a:ext cx="0" cy="853519"/>
          </a:xfrm>
          <a:prstGeom prst="straightConnector1">
            <a:avLst/>
          </a:prstGeom>
          <a:ln w="31750">
            <a:solidFill>
              <a:srgbClr val="05BE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 name="Picture 4" descr="qtp.bmp"/>
          <p:cNvPicPr>
            <a:picLocks noChangeAspect="1"/>
          </p:cNvPicPr>
          <p:nvPr/>
        </p:nvPicPr>
        <p:blipFill>
          <a:blip r:embed="rId2" cstate="print"/>
          <a:stretch>
            <a:fillRect/>
          </a:stretch>
        </p:blipFill>
        <p:spPr>
          <a:xfrm>
            <a:off x="5361503" y="2562775"/>
            <a:ext cx="360759" cy="360759"/>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3799855" y="2462814"/>
            <a:ext cx="770888" cy="841123"/>
          </a:xfrm>
          <a:prstGeom prst="rect">
            <a:avLst/>
          </a:prstGeom>
          <a:noFill/>
          <a:ln w="9525">
            <a:noFill/>
            <a:miter lim="800000"/>
            <a:headEnd/>
            <a:tailEnd/>
          </a:ln>
        </p:spPr>
      </p:pic>
      <p:sp>
        <p:nvSpPr>
          <p:cNvPr id="8" name="Rounded Rectangle 7"/>
          <p:cNvSpPr/>
          <p:nvPr/>
        </p:nvSpPr>
        <p:spPr>
          <a:xfrm>
            <a:off x="1898797" y="4279923"/>
            <a:ext cx="1216421" cy="34265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900" b="1" dirty="0">
                <a:solidFill>
                  <a:srgbClr val="FF0000"/>
                </a:solidFill>
              </a:rPr>
              <a:t>Data Attribute Mining</a:t>
            </a:r>
          </a:p>
        </p:txBody>
      </p:sp>
      <p:sp>
        <p:nvSpPr>
          <p:cNvPr id="9" name="Rounded Rectangle 8"/>
          <p:cNvSpPr/>
          <p:nvPr/>
        </p:nvSpPr>
        <p:spPr>
          <a:xfrm>
            <a:off x="6162325" y="4279923"/>
            <a:ext cx="1216421" cy="34265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rgbClr val="FF0000"/>
                </a:solidFill>
              </a:rPr>
              <a:t>Data Test Conditions</a:t>
            </a:r>
          </a:p>
        </p:txBody>
      </p:sp>
      <p:sp>
        <p:nvSpPr>
          <p:cNvPr id="10" name="Rounded Rectangle 9"/>
          <p:cNvSpPr/>
          <p:nvPr/>
        </p:nvSpPr>
        <p:spPr>
          <a:xfrm>
            <a:off x="1869475" y="4736872"/>
            <a:ext cx="5471568" cy="34265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smtClean="0">
                <a:solidFill>
                  <a:srgbClr val="FF0000"/>
                </a:solidFill>
              </a:rPr>
              <a:t>Test </a:t>
            </a:r>
            <a:r>
              <a:rPr lang="en-GB" sz="900" b="1" dirty="0">
                <a:solidFill>
                  <a:srgbClr val="FF0000"/>
                </a:solidFill>
              </a:rPr>
              <a:t>Matching</a:t>
            </a:r>
          </a:p>
        </p:txBody>
      </p:sp>
      <p:sp>
        <p:nvSpPr>
          <p:cNvPr id="11" name="Can 10"/>
          <p:cNvSpPr/>
          <p:nvPr/>
        </p:nvSpPr>
        <p:spPr bwMode="auto">
          <a:xfrm>
            <a:off x="1985339" y="2492258"/>
            <a:ext cx="810090" cy="501792"/>
          </a:xfrm>
          <a:prstGeom prst="can">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350" dirty="0"/>
              <a:t>DB-2</a:t>
            </a:r>
          </a:p>
        </p:txBody>
      </p:sp>
      <p:sp>
        <p:nvSpPr>
          <p:cNvPr id="12" name="Can 11"/>
          <p:cNvSpPr/>
          <p:nvPr/>
        </p:nvSpPr>
        <p:spPr bwMode="auto">
          <a:xfrm>
            <a:off x="2295234" y="3187805"/>
            <a:ext cx="810090" cy="501792"/>
          </a:xfrm>
          <a:prstGeom prst="can">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350" dirty="0"/>
              <a:t>XML</a:t>
            </a:r>
          </a:p>
        </p:txBody>
      </p:sp>
      <p:grpSp>
        <p:nvGrpSpPr>
          <p:cNvPr id="13" name="Group 160"/>
          <p:cNvGrpSpPr>
            <a:grpSpLocks/>
          </p:cNvGrpSpPr>
          <p:nvPr/>
        </p:nvGrpSpPr>
        <p:grpSpPr bwMode="auto">
          <a:xfrm>
            <a:off x="3239170" y="4319113"/>
            <a:ext cx="1737053" cy="264271"/>
            <a:chOff x="785786" y="7500966"/>
            <a:chExt cx="7072362" cy="428627"/>
          </a:xfrm>
        </p:grpSpPr>
        <p:sp>
          <p:nvSpPr>
            <p:cNvPr id="14" name="Rounded Rectangle 13"/>
            <p:cNvSpPr/>
            <p:nvPr/>
          </p:nvSpPr>
          <p:spPr>
            <a:xfrm>
              <a:off x="5929322" y="7500966"/>
              <a:ext cx="642942" cy="42862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5" name="Rounded Rectangle 14"/>
            <p:cNvSpPr/>
            <p:nvPr/>
          </p:nvSpPr>
          <p:spPr>
            <a:xfrm>
              <a:off x="6572264" y="7500966"/>
              <a:ext cx="642943" cy="428627"/>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6" name="Rounded Rectangle 15"/>
            <p:cNvSpPr/>
            <p:nvPr/>
          </p:nvSpPr>
          <p:spPr>
            <a:xfrm>
              <a:off x="5286380" y="7500966"/>
              <a:ext cx="642943" cy="42862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7" name="Rounded Rectangle 16"/>
            <p:cNvSpPr/>
            <p:nvPr/>
          </p:nvSpPr>
          <p:spPr>
            <a:xfrm>
              <a:off x="4643438" y="7500966"/>
              <a:ext cx="642942" cy="4286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8" name="Rounded Rectangle 17"/>
            <p:cNvSpPr/>
            <p:nvPr/>
          </p:nvSpPr>
          <p:spPr>
            <a:xfrm>
              <a:off x="4000496" y="7500966"/>
              <a:ext cx="642943" cy="428627"/>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9" name="Rounded Rectangle 18"/>
            <p:cNvSpPr/>
            <p:nvPr/>
          </p:nvSpPr>
          <p:spPr>
            <a:xfrm>
              <a:off x="3357554" y="7500966"/>
              <a:ext cx="642942" cy="428627"/>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0" name="Rounded Rectangle 19"/>
            <p:cNvSpPr/>
            <p:nvPr/>
          </p:nvSpPr>
          <p:spPr>
            <a:xfrm>
              <a:off x="2714612" y="7500966"/>
              <a:ext cx="642943" cy="428627"/>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1" name="Rounded Rectangle 20"/>
            <p:cNvSpPr/>
            <p:nvPr/>
          </p:nvSpPr>
          <p:spPr>
            <a:xfrm>
              <a:off x="2071670" y="7500966"/>
              <a:ext cx="642942" cy="42862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2" name="Rounded Rectangle 21"/>
            <p:cNvSpPr/>
            <p:nvPr/>
          </p:nvSpPr>
          <p:spPr>
            <a:xfrm>
              <a:off x="1428728" y="7500966"/>
              <a:ext cx="642943" cy="428627"/>
            </a:xfrm>
            <a:prstGeom prst="roundRect">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3" name="Rounded Rectangle 22"/>
            <p:cNvSpPr/>
            <p:nvPr/>
          </p:nvSpPr>
          <p:spPr>
            <a:xfrm>
              <a:off x="785786" y="7500966"/>
              <a:ext cx="642942" cy="428627"/>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4" name="Rounded Rectangle 23"/>
            <p:cNvSpPr/>
            <p:nvPr/>
          </p:nvSpPr>
          <p:spPr>
            <a:xfrm>
              <a:off x="7215206" y="7500966"/>
              <a:ext cx="642942" cy="428627"/>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grpSp>
        <p:nvGrpSpPr>
          <p:cNvPr id="25" name="Group 24"/>
          <p:cNvGrpSpPr/>
          <p:nvPr/>
        </p:nvGrpSpPr>
        <p:grpSpPr>
          <a:xfrm>
            <a:off x="1800830" y="1868408"/>
            <a:ext cx="419661" cy="395879"/>
            <a:chOff x="736058" y="1188555"/>
            <a:chExt cx="559548" cy="527839"/>
          </a:xfrm>
        </p:grpSpPr>
        <p:sp>
          <p:nvSpPr>
            <p:cNvPr id="26" name="Rounded Rectangle 25"/>
            <p:cNvSpPr/>
            <p:nvPr/>
          </p:nvSpPr>
          <p:spPr bwMode="auto">
            <a:xfrm rot="5400000">
              <a:off x="1058835" y="1453256"/>
              <a:ext cx="210069" cy="263473"/>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7" name="Rounded Rectangle 26"/>
            <p:cNvSpPr/>
            <p:nvPr/>
          </p:nvSpPr>
          <p:spPr bwMode="auto">
            <a:xfrm rot="5400000">
              <a:off x="773763" y="1479046"/>
              <a:ext cx="236436" cy="238260"/>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8" name="Rounded Rectangle 27"/>
            <p:cNvSpPr/>
            <p:nvPr/>
          </p:nvSpPr>
          <p:spPr bwMode="auto">
            <a:xfrm rot="5400000">
              <a:off x="996546" y="1226159"/>
              <a:ext cx="279390" cy="204182"/>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9" name="Rounded Rectangle 28"/>
            <p:cNvSpPr/>
            <p:nvPr/>
          </p:nvSpPr>
          <p:spPr bwMode="auto">
            <a:xfrm rot="5400000">
              <a:off x="764343" y="1194756"/>
              <a:ext cx="204669" cy="26123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grpSp>
        <p:nvGrpSpPr>
          <p:cNvPr id="30" name="Group 29"/>
          <p:cNvGrpSpPr/>
          <p:nvPr/>
        </p:nvGrpSpPr>
        <p:grpSpPr>
          <a:xfrm>
            <a:off x="1351257" y="3274088"/>
            <a:ext cx="837154" cy="415510"/>
            <a:chOff x="136625" y="3062795"/>
            <a:chExt cx="1116205" cy="554013"/>
          </a:xfrm>
        </p:grpSpPr>
        <p:sp>
          <p:nvSpPr>
            <p:cNvPr id="31" name="Rounded Rectangle 30"/>
            <p:cNvSpPr/>
            <p:nvPr/>
          </p:nvSpPr>
          <p:spPr bwMode="auto">
            <a:xfrm rot="5400000">
              <a:off x="1025851" y="3056319"/>
              <a:ext cx="220228" cy="23317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2" name="Rounded Rectangle 31"/>
            <p:cNvSpPr/>
            <p:nvPr/>
          </p:nvSpPr>
          <p:spPr bwMode="auto">
            <a:xfrm rot="5400000">
              <a:off x="433891" y="3056320"/>
              <a:ext cx="220227" cy="233179"/>
            </a:xfrm>
            <a:prstGeom prst="round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3" name="Rounded Rectangle 32"/>
            <p:cNvSpPr/>
            <p:nvPr/>
          </p:nvSpPr>
          <p:spPr bwMode="auto">
            <a:xfrm rot="5400000">
              <a:off x="105983" y="3203552"/>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4" name="Rounded Rectangle 33"/>
            <p:cNvSpPr/>
            <p:nvPr/>
          </p:nvSpPr>
          <p:spPr bwMode="auto">
            <a:xfrm rot="5400000">
              <a:off x="1026127" y="3346804"/>
              <a:ext cx="220228" cy="233179"/>
            </a:xfrm>
            <a:prstGeom prst="roundRect">
              <a:avLst/>
            </a:prstGeom>
            <a:solidFill>
              <a:srgbClr val="5E5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5" name="Rounded Rectangle 34"/>
            <p:cNvSpPr/>
            <p:nvPr/>
          </p:nvSpPr>
          <p:spPr bwMode="auto">
            <a:xfrm rot="5400000">
              <a:off x="728162" y="3283493"/>
              <a:ext cx="220228" cy="233179"/>
            </a:xfrm>
            <a:prstGeom prst="roundRect">
              <a:avLst/>
            </a:prstGeom>
            <a:solidFill>
              <a:srgbClr val="8089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6" name="Rounded Rectangle 35"/>
            <p:cNvSpPr/>
            <p:nvPr/>
          </p:nvSpPr>
          <p:spPr bwMode="auto">
            <a:xfrm rot="5400000">
              <a:off x="410395" y="3400013"/>
              <a:ext cx="208601" cy="224990"/>
            </a:xfrm>
            <a:prstGeom prst="roundRect">
              <a:avLst/>
            </a:prstGeom>
            <a:solidFill>
              <a:srgbClr val="9E12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grpSp>
        <p:nvGrpSpPr>
          <p:cNvPr id="37" name="Group 36"/>
          <p:cNvGrpSpPr/>
          <p:nvPr/>
        </p:nvGrpSpPr>
        <p:grpSpPr>
          <a:xfrm>
            <a:off x="1327027" y="2570907"/>
            <a:ext cx="608024" cy="386485"/>
            <a:chOff x="104318" y="2125221"/>
            <a:chExt cx="810699" cy="515313"/>
          </a:xfrm>
        </p:grpSpPr>
        <p:sp>
          <p:nvSpPr>
            <p:cNvPr id="38" name="Rounded Rectangle 37"/>
            <p:cNvSpPr/>
            <p:nvPr/>
          </p:nvSpPr>
          <p:spPr bwMode="auto">
            <a:xfrm rot="5400000">
              <a:off x="110794" y="2353685"/>
              <a:ext cx="220228" cy="233179"/>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9" name="Rounded Rectangle 38"/>
            <p:cNvSpPr/>
            <p:nvPr/>
          </p:nvSpPr>
          <p:spPr bwMode="auto">
            <a:xfrm rot="5400000">
              <a:off x="688314" y="2118745"/>
              <a:ext cx="220228" cy="233179"/>
            </a:xfrm>
            <a:prstGeom prst="roundRect">
              <a:avLst/>
            </a:prstGeom>
            <a:solidFill>
              <a:srgbClr val="FC16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0" name="Rounded Rectangle 39"/>
            <p:cNvSpPr/>
            <p:nvPr/>
          </p:nvSpPr>
          <p:spPr bwMode="auto">
            <a:xfrm rot="5400000">
              <a:off x="382940" y="2186724"/>
              <a:ext cx="227432" cy="26106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1" name="Rounded Rectangle 40"/>
            <p:cNvSpPr/>
            <p:nvPr/>
          </p:nvSpPr>
          <p:spPr bwMode="auto">
            <a:xfrm rot="5400000">
              <a:off x="658638" y="2386693"/>
              <a:ext cx="234353" cy="273329"/>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cxnSp>
        <p:nvCxnSpPr>
          <p:cNvPr id="42" name="Straight Arrow Connector 41"/>
          <p:cNvCxnSpPr/>
          <p:nvPr/>
        </p:nvCxnSpPr>
        <p:spPr>
          <a:xfrm flipH="1">
            <a:off x="4630738" y="2769221"/>
            <a:ext cx="641115" cy="0"/>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flipV="1">
            <a:off x="2670639" y="3555527"/>
            <a:ext cx="0" cy="552173"/>
          </a:xfrm>
          <a:prstGeom prst="straightConnector1">
            <a:avLst/>
          </a:prstGeom>
          <a:ln w="34925">
            <a:solidFill>
              <a:srgbClr val="05BE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2895589" y="2377611"/>
            <a:ext cx="0" cy="1730088"/>
          </a:xfrm>
          <a:prstGeom prst="straightConnector1">
            <a:avLst/>
          </a:prstGeom>
          <a:ln w="34925">
            <a:solidFill>
              <a:srgbClr val="05BE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flipV="1">
            <a:off x="2398844" y="2912282"/>
            <a:ext cx="0" cy="1187193"/>
          </a:xfrm>
          <a:prstGeom prst="straightConnector1">
            <a:avLst/>
          </a:prstGeom>
          <a:ln w="34925">
            <a:solidFill>
              <a:srgbClr val="05BE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65"/>
          <p:cNvSpPr txBox="1">
            <a:spLocks noChangeArrowheads="1"/>
          </p:cNvSpPr>
          <p:nvPr/>
        </p:nvSpPr>
        <p:spPr bwMode="auto">
          <a:xfrm>
            <a:off x="4976222" y="4297819"/>
            <a:ext cx="11595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350" b="1" dirty="0">
                <a:solidFill>
                  <a:srgbClr val="006699"/>
                </a:solidFill>
                <a:latin typeface="Calibri" pitchFamily="34" charset="0"/>
              </a:rPr>
              <a:t>Matched Test</a:t>
            </a:r>
          </a:p>
        </p:txBody>
      </p:sp>
      <p:sp>
        <p:nvSpPr>
          <p:cNvPr id="47" name="Rounded Rectangle 46"/>
          <p:cNvSpPr/>
          <p:nvPr/>
        </p:nvSpPr>
        <p:spPr>
          <a:xfrm>
            <a:off x="5114053" y="2982295"/>
            <a:ext cx="1216421" cy="34265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smtClean="0">
                <a:solidFill>
                  <a:srgbClr val="FF0000"/>
                </a:solidFill>
              </a:rPr>
              <a:t>Automated Scripts</a:t>
            </a:r>
            <a:endParaRPr lang="en-GB" sz="900" b="1" dirty="0">
              <a:solidFill>
                <a:srgbClr val="FF0000"/>
              </a:solidFill>
            </a:endParaRPr>
          </a:p>
        </p:txBody>
      </p:sp>
      <p:cxnSp>
        <p:nvCxnSpPr>
          <p:cNvPr id="48" name="Straight Arrow Connector 47"/>
          <p:cNvCxnSpPr/>
          <p:nvPr/>
        </p:nvCxnSpPr>
        <p:spPr>
          <a:xfrm flipH="1">
            <a:off x="3045235" y="2800222"/>
            <a:ext cx="641115" cy="0"/>
          </a:xfrm>
          <a:prstGeom prst="straightConnector1">
            <a:avLst/>
          </a:prstGeom>
          <a:ln w="476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flipH="1" flipV="1">
            <a:off x="4626981" y="3231424"/>
            <a:ext cx="644873" cy="853518"/>
          </a:xfrm>
          <a:prstGeom prst="straightConnector1">
            <a:avLst/>
          </a:prstGeom>
          <a:ln w="31750">
            <a:solidFill>
              <a:srgbClr val="05BE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1301182" y="1283827"/>
            <a:ext cx="5022558" cy="514350"/>
          </a:xfrm>
          <a:prstGeom prst="rect">
            <a:avLst/>
          </a:prstGeom>
        </p:spPr>
        <p:txBody>
          <a:bodyP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GB" sz="2100" dirty="0">
                <a:latin typeface="Myriad Pro" pitchFamily="34" charset="0"/>
              </a:rPr>
              <a:t>Automated Testing – Data Matching</a:t>
            </a:r>
            <a:endParaRPr lang="en-GB" sz="2400" dirty="0"/>
          </a:p>
        </p:txBody>
      </p:sp>
      <p:sp>
        <p:nvSpPr>
          <p:cNvPr id="51" name="Slide Number Placeholder 50"/>
          <p:cNvSpPr>
            <a:spLocks noGrp="1"/>
          </p:cNvSpPr>
          <p:nvPr>
            <p:ph type="sldNum" sz="quarter" idx="4294967295"/>
          </p:nvPr>
        </p:nvSpPr>
        <p:spPr>
          <a:xfrm>
            <a:off x="0" y="5604273"/>
            <a:ext cx="762000" cy="273844"/>
          </a:xfrm>
          <a:prstGeom prst="rect">
            <a:avLst/>
          </a:prstGeom>
        </p:spPr>
        <p:txBody>
          <a:bodyPr/>
          <a:lstStyle/>
          <a:p>
            <a:fld id="{F5931400-388C-CB41-A545-31AADE61927B}" type="slidenum">
              <a:rPr lang="en-US" smtClean="0"/>
              <a:pPr/>
              <a:t>5</a:t>
            </a:fld>
            <a:endParaRPr lang="en-US" dirty="0"/>
          </a:p>
        </p:txBody>
      </p:sp>
      <p:pic>
        <p:nvPicPr>
          <p:cNvPr id="54" name="Picture 53"/>
          <p:cNvPicPr>
            <a:picLocks noChangeAspect="1"/>
          </p:cNvPicPr>
          <p:nvPr/>
        </p:nvPicPr>
        <p:blipFill>
          <a:blip r:embed="rId4"/>
          <a:stretch>
            <a:fillRect/>
          </a:stretch>
        </p:blipFill>
        <p:spPr>
          <a:xfrm>
            <a:off x="5785035" y="2211696"/>
            <a:ext cx="353335" cy="342881"/>
          </a:xfrm>
          <a:prstGeom prst="rect">
            <a:avLst/>
          </a:prstGeom>
        </p:spPr>
      </p:pic>
    </p:spTree>
    <p:extLst>
      <p:ext uri="{BB962C8B-B14F-4D97-AF65-F5344CB8AC3E}">
        <p14:creationId xmlns:p14="http://schemas.microsoft.com/office/powerpoint/2010/main" val="422797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rot="5400000">
            <a:off x="2474551" y="3175057"/>
            <a:ext cx="308825" cy="264272"/>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 name="Rounded Rectangle 4"/>
          <p:cNvSpPr/>
          <p:nvPr/>
        </p:nvSpPr>
        <p:spPr bwMode="auto">
          <a:xfrm rot="5400000">
            <a:off x="1139381" y="3172203"/>
            <a:ext cx="913116" cy="264272"/>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 name="Rounded Rectangle 5"/>
          <p:cNvSpPr/>
          <p:nvPr/>
        </p:nvSpPr>
        <p:spPr bwMode="auto">
          <a:xfrm rot="5400000">
            <a:off x="2474552" y="2866232"/>
            <a:ext cx="308825" cy="264272"/>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 name="Rounded Rectangle 6"/>
          <p:cNvSpPr/>
          <p:nvPr/>
        </p:nvSpPr>
        <p:spPr bwMode="auto">
          <a:xfrm rot="5400000">
            <a:off x="2156647" y="2006570"/>
            <a:ext cx="665528" cy="37804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 name="Rounded Rectangle 7"/>
          <p:cNvSpPr/>
          <p:nvPr/>
        </p:nvSpPr>
        <p:spPr bwMode="auto">
          <a:xfrm rot="5400000">
            <a:off x="2467134" y="2557406"/>
            <a:ext cx="308825" cy="26427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 name="Rounded Rectangle 8"/>
          <p:cNvSpPr/>
          <p:nvPr/>
        </p:nvSpPr>
        <p:spPr bwMode="auto">
          <a:xfrm rot="5400000">
            <a:off x="1167205" y="3089222"/>
            <a:ext cx="1872067" cy="750326"/>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 name="Rounded Rectangle 9"/>
          <p:cNvSpPr/>
          <p:nvPr/>
        </p:nvSpPr>
        <p:spPr bwMode="auto">
          <a:xfrm rot="5400000">
            <a:off x="1441528" y="2550630"/>
            <a:ext cx="308825" cy="26427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 name="Rounded Rectangle 10"/>
          <p:cNvSpPr/>
          <p:nvPr/>
        </p:nvSpPr>
        <p:spPr bwMode="auto">
          <a:xfrm rot="5400000">
            <a:off x="2004403" y="2210097"/>
            <a:ext cx="308825" cy="264272"/>
          </a:xfrm>
          <a:prstGeom prst="round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 name="Rounded Rectangle 11"/>
          <p:cNvSpPr/>
          <p:nvPr/>
        </p:nvSpPr>
        <p:spPr bwMode="auto">
          <a:xfrm rot="5400000">
            <a:off x="2011442" y="1887520"/>
            <a:ext cx="308825" cy="264272"/>
          </a:xfrm>
          <a:prstGeom prst="roundRect">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 name="Rounded Rectangle 12"/>
          <p:cNvSpPr/>
          <p:nvPr/>
        </p:nvSpPr>
        <p:spPr bwMode="auto">
          <a:xfrm rot="5400000">
            <a:off x="1432133" y="1926768"/>
            <a:ext cx="663110" cy="540060"/>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4" name="Rounded Rectangle 13"/>
          <p:cNvSpPr/>
          <p:nvPr/>
        </p:nvSpPr>
        <p:spPr bwMode="auto">
          <a:xfrm rot="5400000">
            <a:off x="2657439" y="2609948"/>
            <a:ext cx="640058" cy="432048"/>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5" name="Rounded Rectangle 14"/>
          <p:cNvSpPr/>
          <p:nvPr/>
        </p:nvSpPr>
        <p:spPr bwMode="auto">
          <a:xfrm rot="5400000">
            <a:off x="2895526" y="1645474"/>
            <a:ext cx="324995" cy="75970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6" name="Rounded Rectangle 15"/>
          <p:cNvSpPr/>
          <p:nvPr/>
        </p:nvSpPr>
        <p:spPr bwMode="auto">
          <a:xfrm rot="5400000">
            <a:off x="2456124" y="3792709"/>
            <a:ext cx="308825" cy="264272"/>
          </a:xfrm>
          <a:prstGeom prst="roundRect">
            <a:avLst/>
          </a:prstGeom>
          <a:solidFill>
            <a:srgbClr val="FC16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7" name="Rounded Rectangle 16"/>
          <p:cNvSpPr/>
          <p:nvPr/>
        </p:nvSpPr>
        <p:spPr bwMode="auto">
          <a:xfrm rot="5400000">
            <a:off x="3077210" y="3409768"/>
            <a:ext cx="308825" cy="412504"/>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8" name="Rounded Rectangle 17"/>
          <p:cNvSpPr/>
          <p:nvPr/>
        </p:nvSpPr>
        <p:spPr bwMode="auto">
          <a:xfrm rot="5400000">
            <a:off x="2597473" y="3333001"/>
            <a:ext cx="308825" cy="546970"/>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9" name="Rounded Rectangle 18"/>
          <p:cNvSpPr/>
          <p:nvPr/>
        </p:nvSpPr>
        <p:spPr bwMode="auto">
          <a:xfrm rot="5400000">
            <a:off x="3089077" y="3080895"/>
            <a:ext cx="308825" cy="428548"/>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0" name="Rounded Rectangle 19"/>
          <p:cNvSpPr/>
          <p:nvPr/>
        </p:nvSpPr>
        <p:spPr bwMode="auto">
          <a:xfrm rot="5400000">
            <a:off x="2738823" y="3175058"/>
            <a:ext cx="308825" cy="264272"/>
          </a:xfrm>
          <a:prstGeom prst="roundRect">
            <a:avLst/>
          </a:prstGeom>
          <a:solidFill>
            <a:srgbClr val="5E5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1" name="Rounded Rectangle 20"/>
          <p:cNvSpPr/>
          <p:nvPr/>
        </p:nvSpPr>
        <p:spPr bwMode="auto">
          <a:xfrm rot="5400000">
            <a:off x="3171215" y="2845208"/>
            <a:ext cx="308825" cy="264272"/>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rgbClr val="FF99FF"/>
              </a:solidFill>
            </a:endParaRPr>
          </a:p>
        </p:txBody>
      </p:sp>
      <p:sp>
        <p:nvSpPr>
          <p:cNvPr id="22" name="Rounded Rectangle 21"/>
          <p:cNvSpPr/>
          <p:nvPr/>
        </p:nvSpPr>
        <p:spPr bwMode="auto">
          <a:xfrm rot="5400000">
            <a:off x="3170872" y="2536382"/>
            <a:ext cx="308825" cy="264272"/>
          </a:xfrm>
          <a:prstGeom prst="roundRect">
            <a:avLst/>
          </a:prstGeom>
          <a:solidFill>
            <a:srgbClr val="8089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3" name="Rounded Rectangle 22"/>
          <p:cNvSpPr/>
          <p:nvPr/>
        </p:nvSpPr>
        <p:spPr bwMode="auto">
          <a:xfrm rot="5400000">
            <a:off x="1294423" y="3913452"/>
            <a:ext cx="603032" cy="264272"/>
          </a:xfrm>
          <a:prstGeom prst="roundRect">
            <a:avLst/>
          </a:prstGeom>
          <a:solidFill>
            <a:srgbClr val="9E12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4" name="Rounded Rectangle 23"/>
          <p:cNvSpPr/>
          <p:nvPr/>
        </p:nvSpPr>
        <p:spPr bwMode="auto">
          <a:xfrm rot="5400000">
            <a:off x="2910979" y="1946356"/>
            <a:ext cx="324995" cy="7909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5" name="Rounded Rectangle 24"/>
          <p:cNvSpPr/>
          <p:nvPr/>
        </p:nvSpPr>
        <p:spPr bwMode="auto">
          <a:xfrm rot="5400000">
            <a:off x="3154215" y="4104823"/>
            <a:ext cx="308825" cy="264272"/>
          </a:xfrm>
          <a:prstGeom prst="roundRect">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6" name="Rounded Rectangle 25"/>
          <p:cNvSpPr/>
          <p:nvPr/>
        </p:nvSpPr>
        <p:spPr bwMode="auto">
          <a:xfrm rot="5400000">
            <a:off x="2474550" y="4094752"/>
            <a:ext cx="308825" cy="264272"/>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7" name="Rounded Rectangle 26"/>
          <p:cNvSpPr/>
          <p:nvPr/>
        </p:nvSpPr>
        <p:spPr bwMode="auto">
          <a:xfrm rot="5400000">
            <a:off x="3088905" y="3719788"/>
            <a:ext cx="308825" cy="428205"/>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8" name="Rounded Rectangle 27"/>
          <p:cNvSpPr/>
          <p:nvPr/>
        </p:nvSpPr>
        <p:spPr bwMode="auto">
          <a:xfrm rot="5400000">
            <a:off x="2738822" y="3792710"/>
            <a:ext cx="308825" cy="26427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29" name="Rounded Rectangle 28"/>
          <p:cNvSpPr/>
          <p:nvPr/>
        </p:nvSpPr>
        <p:spPr bwMode="auto">
          <a:xfrm rot="5400000">
            <a:off x="2812294" y="4031901"/>
            <a:ext cx="308825" cy="428205"/>
          </a:xfrm>
          <a:prstGeom prst="round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30" name="TextBox 29"/>
          <p:cNvSpPr txBox="1"/>
          <p:nvPr/>
        </p:nvSpPr>
        <p:spPr>
          <a:xfrm>
            <a:off x="1502374" y="4711543"/>
            <a:ext cx="1974071" cy="300082"/>
          </a:xfrm>
          <a:prstGeom prst="rect">
            <a:avLst/>
          </a:prstGeom>
          <a:noFill/>
        </p:spPr>
        <p:txBody>
          <a:bodyPr wrap="square" rtlCol="0">
            <a:spAutoFit/>
          </a:bodyPr>
          <a:lstStyle/>
          <a:p>
            <a:r>
              <a:rPr lang="en-GB" sz="1350" dirty="0"/>
              <a:t>Production Attributes</a:t>
            </a:r>
          </a:p>
        </p:txBody>
      </p:sp>
      <p:grpSp>
        <p:nvGrpSpPr>
          <p:cNvPr id="31" name="Group 30"/>
          <p:cNvGrpSpPr/>
          <p:nvPr/>
        </p:nvGrpSpPr>
        <p:grpSpPr>
          <a:xfrm>
            <a:off x="4031940" y="1713696"/>
            <a:ext cx="3951080" cy="1745085"/>
            <a:chOff x="3851920" y="1141926"/>
            <a:chExt cx="5268106" cy="2326779"/>
          </a:xfrm>
        </p:grpSpPr>
        <p:grpSp>
          <p:nvGrpSpPr>
            <p:cNvPr id="32" name="Group 31"/>
            <p:cNvGrpSpPr/>
            <p:nvPr/>
          </p:nvGrpSpPr>
          <p:grpSpPr>
            <a:xfrm>
              <a:off x="3851920" y="1141926"/>
              <a:ext cx="4536504" cy="1918782"/>
              <a:chOff x="3851920" y="1141926"/>
              <a:chExt cx="4536504" cy="1918782"/>
            </a:xfrm>
          </p:grpSpPr>
          <p:sp>
            <p:nvSpPr>
              <p:cNvPr id="34" name="Rounded Rectangle 33"/>
              <p:cNvSpPr/>
              <p:nvPr/>
            </p:nvSpPr>
            <p:spPr>
              <a:xfrm rot="16200000">
                <a:off x="6371040" y="1043324"/>
                <a:ext cx="1918782" cy="211598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b="1" dirty="0">
                  <a:solidFill>
                    <a:schemeClr val="bg1"/>
                  </a:solidFill>
                </a:endParaRPr>
              </a:p>
              <a:p>
                <a:pPr algn="ctr">
                  <a:defRPr/>
                </a:pPr>
                <a:endParaRPr lang="en-GB" sz="1350" b="1" dirty="0">
                  <a:solidFill>
                    <a:schemeClr val="bg1"/>
                  </a:solidFill>
                </a:endParaRPr>
              </a:p>
              <a:p>
                <a:pPr algn="ctr">
                  <a:defRPr/>
                </a:pPr>
                <a:endParaRPr lang="en-GB" sz="1350" b="1" dirty="0">
                  <a:solidFill>
                    <a:srgbClr val="006699"/>
                  </a:solidFill>
                </a:endParaRPr>
              </a:p>
            </p:txBody>
          </p:sp>
          <p:grpSp>
            <p:nvGrpSpPr>
              <p:cNvPr id="35" name="Group 34"/>
              <p:cNvGrpSpPr/>
              <p:nvPr/>
            </p:nvGrpSpPr>
            <p:grpSpPr>
              <a:xfrm>
                <a:off x="6515303" y="1194247"/>
                <a:ext cx="1697583" cy="1770791"/>
                <a:chOff x="6402809" y="1401071"/>
                <a:chExt cx="1288922" cy="1294847"/>
              </a:xfrm>
            </p:grpSpPr>
            <p:sp>
              <p:nvSpPr>
                <p:cNvPr id="39" name="Rounded Rectangle 38"/>
                <p:cNvSpPr/>
                <p:nvPr/>
              </p:nvSpPr>
              <p:spPr bwMode="auto">
                <a:xfrm rot="5400000">
                  <a:off x="7076911" y="2055305"/>
                  <a:ext cx="158146" cy="170829"/>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0" name="Rounded Rectangle 39"/>
                <p:cNvSpPr/>
                <p:nvPr/>
              </p:nvSpPr>
              <p:spPr bwMode="auto">
                <a:xfrm rot="5400000">
                  <a:off x="6254424" y="2053843"/>
                  <a:ext cx="467599" cy="17082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1" name="Rounded Rectangle 40"/>
                <p:cNvSpPr/>
                <p:nvPr/>
              </p:nvSpPr>
              <p:spPr bwMode="auto">
                <a:xfrm rot="5400000">
                  <a:off x="7076911" y="1897158"/>
                  <a:ext cx="158147" cy="170829"/>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2" name="Rounded Rectangle 41"/>
                <p:cNvSpPr/>
                <p:nvPr/>
              </p:nvSpPr>
              <p:spPr bwMode="auto">
                <a:xfrm rot="5400000">
                  <a:off x="6895370" y="1449291"/>
                  <a:ext cx="340811" cy="24437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3" name="Rounded Rectangle 42"/>
                <p:cNvSpPr/>
                <p:nvPr/>
              </p:nvSpPr>
              <p:spPr bwMode="auto">
                <a:xfrm rot="5400000">
                  <a:off x="6350465" y="1965054"/>
                  <a:ext cx="931367" cy="485020"/>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4" name="Rounded Rectangle 43"/>
                <p:cNvSpPr/>
                <p:nvPr/>
              </p:nvSpPr>
              <p:spPr bwMode="auto">
                <a:xfrm rot="5400000">
                  <a:off x="6773001" y="1561156"/>
                  <a:ext cx="158146" cy="170829"/>
                </a:xfrm>
                <a:prstGeom prst="round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5" name="Rounded Rectangle 44"/>
                <p:cNvSpPr/>
                <p:nvPr/>
              </p:nvSpPr>
              <p:spPr bwMode="auto">
                <a:xfrm rot="5400000">
                  <a:off x="6777551" y="1395968"/>
                  <a:ext cx="158147" cy="170829"/>
                </a:xfrm>
                <a:prstGeom prst="roundRect">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6" name="Rounded Rectangle 45"/>
                <p:cNvSpPr/>
                <p:nvPr/>
              </p:nvSpPr>
              <p:spPr bwMode="auto">
                <a:xfrm rot="5400000">
                  <a:off x="6426872" y="1397544"/>
                  <a:ext cx="339573" cy="349102"/>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7" name="Rounded Rectangle 46"/>
                <p:cNvSpPr/>
                <p:nvPr/>
              </p:nvSpPr>
              <p:spPr bwMode="auto">
                <a:xfrm rot="5400000">
                  <a:off x="7217377" y="1754649"/>
                  <a:ext cx="327768" cy="279282"/>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8" name="Rounded Rectangle 47"/>
                <p:cNvSpPr/>
                <p:nvPr/>
              </p:nvSpPr>
              <p:spPr bwMode="auto">
                <a:xfrm rot="5400000">
                  <a:off x="7350121" y="1238744"/>
                  <a:ext cx="166427" cy="49108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49" name="Rounded Rectangle 48"/>
                <p:cNvSpPr/>
                <p:nvPr/>
              </p:nvSpPr>
              <p:spPr bwMode="auto">
                <a:xfrm rot="5400000">
                  <a:off x="7466477" y="2165542"/>
                  <a:ext cx="158147" cy="26664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0" name="Rounded Rectangle 49"/>
                <p:cNvSpPr/>
                <p:nvPr/>
              </p:nvSpPr>
              <p:spPr bwMode="auto">
                <a:xfrm rot="5400000">
                  <a:off x="7156369" y="2117199"/>
                  <a:ext cx="158147" cy="353569"/>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1" name="Rounded Rectangle 50"/>
                <p:cNvSpPr/>
                <p:nvPr/>
              </p:nvSpPr>
              <p:spPr bwMode="auto">
                <a:xfrm rot="5400000">
                  <a:off x="7474148" y="1996051"/>
                  <a:ext cx="158147" cy="277019"/>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2" name="Rounded Rectangle 51"/>
                <p:cNvSpPr/>
                <p:nvPr/>
              </p:nvSpPr>
              <p:spPr bwMode="auto">
                <a:xfrm rot="5400000">
                  <a:off x="7247739" y="2055305"/>
                  <a:ext cx="158147" cy="170829"/>
                </a:xfrm>
                <a:prstGeom prst="roundRect">
                  <a:avLst/>
                </a:prstGeom>
                <a:solidFill>
                  <a:srgbClr val="5E5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3" name="Rounded Rectangle 52"/>
                <p:cNvSpPr/>
                <p:nvPr/>
              </p:nvSpPr>
              <p:spPr bwMode="auto">
                <a:xfrm rot="5400000">
                  <a:off x="7527243" y="1886392"/>
                  <a:ext cx="158147" cy="17082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rgbClr val="FF99FF"/>
                    </a:solidFill>
                  </a:endParaRPr>
                </a:p>
              </p:txBody>
            </p:sp>
            <p:sp>
              <p:nvSpPr>
                <p:cNvPr id="54" name="Rounded Rectangle 53"/>
                <p:cNvSpPr/>
                <p:nvPr/>
              </p:nvSpPr>
              <p:spPr bwMode="auto">
                <a:xfrm rot="5400000">
                  <a:off x="7527021" y="1728244"/>
                  <a:ext cx="158147" cy="170829"/>
                </a:xfrm>
                <a:prstGeom prst="roundRect">
                  <a:avLst/>
                </a:prstGeom>
                <a:solidFill>
                  <a:srgbClr val="8089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5" name="Rounded Rectangle 54"/>
                <p:cNvSpPr/>
                <p:nvPr/>
              </p:nvSpPr>
              <p:spPr bwMode="auto">
                <a:xfrm rot="5400000">
                  <a:off x="6333820" y="2433430"/>
                  <a:ext cx="308807" cy="170829"/>
                </a:xfrm>
                <a:prstGeom prst="roundRect">
                  <a:avLst/>
                </a:prstGeom>
                <a:solidFill>
                  <a:srgbClr val="9E12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6" name="Rounded Rectangle 55"/>
                <p:cNvSpPr/>
                <p:nvPr/>
              </p:nvSpPr>
              <p:spPr bwMode="auto">
                <a:xfrm rot="5400000">
                  <a:off x="7516254" y="2531430"/>
                  <a:ext cx="158147" cy="170829"/>
                </a:xfrm>
                <a:prstGeom prst="roundRect">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7" name="Rounded Rectangle 56"/>
                <p:cNvSpPr/>
                <p:nvPr/>
              </p:nvSpPr>
              <p:spPr bwMode="auto">
                <a:xfrm rot="5400000">
                  <a:off x="7076910" y="2526272"/>
                  <a:ext cx="158147" cy="17082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8" name="Rounded Rectangle 57"/>
                <p:cNvSpPr/>
                <p:nvPr/>
              </p:nvSpPr>
              <p:spPr bwMode="auto">
                <a:xfrm rot="5400000">
                  <a:off x="7474037" y="2323246"/>
                  <a:ext cx="158147" cy="276797"/>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59" name="Rounded Rectangle 58"/>
                <p:cNvSpPr/>
                <p:nvPr/>
              </p:nvSpPr>
              <p:spPr bwMode="auto">
                <a:xfrm rot="5400000">
                  <a:off x="7247739" y="2371599"/>
                  <a:ext cx="158147" cy="17082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sp>
            <p:nvSpPr>
              <p:cNvPr id="36" name="Rectangle 31" descr="Diagonal weit nach oben"/>
              <p:cNvSpPr>
                <a:spLocks noChangeArrowheads="1"/>
              </p:cNvSpPr>
              <p:nvPr/>
            </p:nvSpPr>
            <p:spPr bwMode="auto">
              <a:xfrm rot="16200000">
                <a:off x="4131221" y="1923942"/>
                <a:ext cx="1161889" cy="171055"/>
              </a:xfrm>
              <a:prstGeom prst="rect">
                <a:avLst/>
              </a:prstGeom>
              <a:pattFill prst="wdUpDiag">
                <a:fgClr>
                  <a:schemeClr val="accent1"/>
                </a:fgClr>
                <a:bgClr>
                  <a:schemeClr val="bg1"/>
                </a:bgClr>
              </a:pattFill>
              <a:ln w="12700">
                <a:solidFill>
                  <a:srgbClr val="005A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1350"/>
              </a:p>
            </p:txBody>
          </p:sp>
          <p:cxnSp>
            <p:nvCxnSpPr>
              <p:cNvPr id="37" name="Straight Arrow Connector 36"/>
              <p:cNvCxnSpPr/>
              <p:nvPr/>
            </p:nvCxnSpPr>
            <p:spPr>
              <a:xfrm rot="10800000">
                <a:off x="3851920" y="1968558"/>
                <a:ext cx="500066" cy="1588"/>
              </a:xfrm>
              <a:prstGeom prst="straightConnector1">
                <a:avLst/>
              </a:prstGeom>
              <a:ln w="476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5076056" y="1968558"/>
                <a:ext cx="500066" cy="1588"/>
              </a:xfrm>
              <a:prstGeom prst="straightConnector1">
                <a:avLst/>
              </a:prstGeom>
              <a:ln w="476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487932" y="3068596"/>
              <a:ext cx="2632094" cy="400109"/>
            </a:xfrm>
            <a:prstGeom prst="rect">
              <a:avLst/>
            </a:prstGeom>
            <a:noFill/>
          </p:spPr>
          <p:txBody>
            <a:bodyPr wrap="square" rtlCol="0">
              <a:spAutoFit/>
            </a:bodyPr>
            <a:lstStyle/>
            <a:p>
              <a:r>
                <a:rPr lang="en-GB" sz="1350" dirty="0"/>
                <a:t>Scenario Subset</a:t>
              </a:r>
            </a:p>
          </p:txBody>
        </p:sp>
      </p:grpSp>
      <p:grpSp>
        <p:nvGrpSpPr>
          <p:cNvPr id="60" name="Group 59"/>
          <p:cNvGrpSpPr/>
          <p:nvPr/>
        </p:nvGrpSpPr>
        <p:grpSpPr>
          <a:xfrm>
            <a:off x="3923929" y="3192085"/>
            <a:ext cx="3481939" cy="1908760"/>
            <a:chOff x="3707904" y="3113112"/>
            <a:chExt cx="4642585" cy="2545013"/>
          </a:xfrm>
        </p:grpSpPr>
        <p:sp>
          <p:nvSpPr>
            <p:cNvPr id="61" name="Rounded Rectangle 60"/>
            <p:cNvSpPr/>
            <p:nvPr/>
          </p:nvSpPr>
          <p:spPr>
            <a:xfrm rot="16200000">
              <a:off x="6333105" y="3640741"/>
              <a:ext cx="1918782" cy="211598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b="1" dirty="0">
                <a:solidFill>
                  <a:schemeClr val="bg1"/>
                </a:solidFill>
              </a:endParaRPr>
            </a:p>
            <a:p>
              <a:pPr algn="ctr">
                <a:defRPr/>
              </a:pPr>
              <a:endParaRPr lang="en-GB" sz="1350" b="1" dirty="0">
                <a:solidFill>
                  <a:schemeClr val="bg1"/>
                </a:solidFill>
              </a:endParaRPr>
            </a:p>
            <a:p>
              <a:pPr algn="ctr">
                <a:defRPr/>
              </a:pPr>
              <a:endParaRPr lang="en-GB" sz="1350" b="1" dirty="0">
                <a:solidFill>
                  <a:srgbClr val="006699"/>
                </a:solidFill>
              </a:endParaRPr>
            </a:p>
          </p:txBody>
        </p:sp>
        <p:grpSp>
          <p:nvGrpSpPr>
            <p:cNvPr id="62" name="Group 160"/>
            <p:cNvGrpSpPr>
              <a:grpSpLocks/>
            </p:cNvGrpSpPr>
            <p:nvPr/>
          </p:nvGrpSpPr>
          <p:grpSpPr bwMode="auto">
            <a:xfrm rot="5400000">
              <a:off x="3567292" y="4094966"/>
              <a:ext cx="2316070" cy="352361"/>
              <a:chOff x="785786" y="7500966"/>
              <a:chExt cx="7072362" cy="428627"/>
            </a:xfrm>
          </p:grpSpPr>
          <p:sp>
            <p:nvSpPr>
              <p:cNvPr id="90" name="Rounded Rectangle 89"/>
              <p:cNvSpPr/>
              <p:nvPr/>
            </p:nvSpPr>
            <p:spPr>
              <a:xfrm>
                <a:off x="5929322" y="7500966"/>
                <a:ext cx="642942" cy="42862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1" name="Rounded Rectangle 90"/>
              <p:cNvSpPr/>
              <p:nvPr/>
            </p:nvSpPr>
            <p:spPr>
              <a:xfrm>
                <a:off x="6572264" y="7500966"/>
                <a:ext cx="642943" cy="428627"/>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2" name="Rounded Rectangle 91"/>
              <p:cNvSpPr/>
              <p:nvPr/>
            </p:nvSpPr>
            <p:spPr>
              <a:xfrm>
                <a:off x="5286380" y="7500966"/>
                <a:ext cx="642943" cy="42862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3" name="Rounded Rectangle 92"/>
              <p:cNvSpPr/>
              <p:nvPr/>
            </p:nvSpPr>
            <p:spPr>
              <a:xfrm>
                <a:off x="4643438" y="7500966"/>
                <a:ext cx="642942" cy="4286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4" name="Rounded Rectangle 93"/>
              <p:cNvSpPr/>
              <p:nvPr/>
            </p:nvSpPr>
            <p:spPr>
              <a:xfrm>
                <a:off x="4000496" y="7500966"/>
                <a:ext cx="642943" cy="428627"/>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5" name="Rounded Rectangle 94"/>
              <p:cNvSpPr/>
              <p:nvPr/>
            </p:nvSpPr>
            <p:spPr>
              <a:xfrm>
                <a:off x="3357554" y="7500966"/>
                <a:ext cx="642942" cy="428627"/>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6" name="Rounded Rectangle 95"/>
              <p:cNvSpPr/>
              <p:nvPr/>
            </p:nvSpPr>
            <p:spPr>
              <a:xfrm>
                <a:off x="2714612" y="7500966"/>
                <a:ext cx="642943" cy="428627"/>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7" name="Rounded Rectangle 96"/>
              <p:cNvSpPr/>
              <p:nvPr/>
            </p:nvSpPr>
            <p:spPr>
              <a:xfrm>
                <a:off x="2071670" y="7500966"/>
                <a:ext cx="642942" cy="42862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8" name="Rounded Rectangle 97"/>
              <p:cNvSpPr/>
              <p:nvPr/>
            </p:nvSpPr>
            <p:spPr>
              <a:xfrm>
                <a:off x="1428728" y="7500966"/>
                <a:ext cx="642943" cy="428627"/>
              </a:xfrm>
              <a:prstGeom prst="roundRect">
                <a:avLst/>
              </a:prstGeom>
              <a:solidFill>
                <a:srgbClr val="FF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99" name="Rounded Rectangle 98"/>
              <p:cNvSpPr/>
              <p:nvPr/>
            </p:nvSpPr>
            <p:spPr>
              <a:xfrm>
                <a:off x="785786" y="7500966"/>
                <a:ext cx="642942" cy="428627"/>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0" name="Rounded Rectangle 99"/>
              <p:cNvSpPr/>
              <p:nvPr/>
            </p:nvSpPr>
            <p:spPr>
              <a:xfrm>
                <a:off x="7215206" y="7500966"/>
                <a:ext cx="642942" cy="428627"/>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sp>
          <p:nvSpPr>
            <p:cNvPr id="63" name="Rounded Rectangle 62"/>
            <p:cNvSpPr/>
            <p:nvPr/>
          </p:nvSpPr>
          <p:spPr bwMode="auto">
            <a:xfrm rot="5400000">
              <a:off x="6685302" y="4595154"/>
              <a:ext cx="220227" cy="233179"/>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4" name="Rounded Rectangle 63"/>
            <p:cNvSpPr/>
            <p:nvPr/>
          </p:nvSpPr>
          <p:spPr bwMode="auto">
            <a:xfrm rot="5400000">
              <a:off x="8027038" y="4705416"/>
              <a:ext cx="228341" cy="224991"/>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5" name="Rounded Rectangle 64"/>
            <p:cNvSpPr/>
            <p:nvPr/>
          </p:nvSpPr>
          <p:spPr bwMode="auto">
            <a:xfrm rot="5400000">
              <a:off x="6949579" y="4815382"/>
              <a:ext cx="220228" cy="233179"/>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6" name="Rounded Rectangle 65"/>
            <p:cNvSpPr/>
            <p:nvPr/>
          </p:nvSpPr>
          <p:spPr bwMode="auto">
            <a:xfrm rot="5400000">
              <a:off x="7407867" y="5162245"/>
              <a:ext cx="238162" cy="29570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7" name="Rounded Rectangle 66"/>
            <p:cNvSpPr/>
            <p:nvPr/>
          </p:nvSpPr>
          <p:spPr bwMode="auto">
            <a:xfrm rot="5400000">
              <a:off x="6767810" y="4323421"/>
              <a:ext cx="220228" cy="23317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8" name="Rounded Rectangle 67"/>
            <p:cNvSpPr/>
            <p:nvPr/>
          </p:nvSpPr>
          <p:spPr bwMode="auto">
            <a:xfrm rot="5400000">
              <a:off x="6828373" y="3853489"/>
              <a:ext cx="210069" cy="263473"/>
            </a:xfrm>
            <a:prstGeom prst="roundRect">
              <a:avLst/>
            </a:prstGeom>
            <a:solidFill>
              <a:srgbClr val="E8ED1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69" name="Rounded Rectangle 68"/>
            <p:cNvSpPr/>
            <p:nvPr/>
          </p:nvSpPr>
          <p:spPr bwMode="auto">
            <a:xfrm rot="5400000">
              <a:off x="6568712" y="4103193"/>
              <a:ext cx="220228" cy="233179"/>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0" name="Rounded Rectangle 69"/>
            <p:cNvSpPr/>
            <p:nvPr/>
          </p:nvSpPr>
          <p:spPr bwMode="auto">
            <a:xfrm rot="5400000">
              <a:off x="6264663" y="4189632"/>
              <a:ext cx="220227" cy="233179"/>
            </a:xfrm>
            <a:prstGeom prst="roundRect">
              <a:avLst/>
            </a:prstGeom>
            <a:solidFill>
              <a:srgbClr val="00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1" name="Rounded Rectangle 70"/>
            <p:cNvSpPr/>
            <p:nvPr/>
          </p:nvSpPr>
          <p:spPr bwMode="auto">
            <a:xfrm rot="5400000">
              <a:off x="6390449" y="3848911"/>
              <a:ext cx="236436" cy="238260"/>
            </a:xfrm>
            <a:prstGeom prst="round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2" name="Rounded Rectangle 71"/>
            <p:cNvSpPr/>
            <p:nvPr/>
          </p:nvSpPr>
          <p:spPr bwMode="auto">
            <a:xfrm rot="5400000">
              <a:off x="7409477" y="3964880"/>
              <a:ext cx="279390" cy="204182"/>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3" name="Rounded Rectangle 72"/>
            <p:cNvSpPr/>
            <p:nvPr/>
          </p:nvSpPr>
          <p:spPr bwMode="auto">
            <a:xfrm rot="5400000">
              <a:off x="7376041" y="4280672"/>
              <a:ext cx="204669" cy="26123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4" name="Rounded Rectangle 73"/>
            <p:cNvSpPr/>
            <p:nvPr/>
          </p:nvSpPr>
          <p:spPr bwMode="auto">
            <a:xfrm rot="5400000">
              <a:off x="6922481" y="4112870"/>
              <a:ext cx="220228" cy="233179"/>
            </a:xfrm>
            <a:prstGeom prst="roundRect">
              <a:avLst/>
            </a:prstGeom>
            <a:solidFill>
              <a:srgbClr val="FC16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5" name="Rounded Rectangle 74"/>
            <p:cNvSpPr/>
            <p:nvPr/>
          </p:nvSpPr>
          <p:spPr bwMode="auto">
            <a:xfrm rot="5400000">
              <a:off x="7690262" y="4595916"/>
              <a:ext cx="227432" cy="261069"/>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6" name="Rounded Rectangle 75"/>
            <p:cNvSpPr/>
            <p:nvPr/>
          </p:nvSpPr>
          <p:spPr bwMode="auto">
            <a:xfrm rot="5400000">
              <a:off x="7495187" y="4880627"/>
              <a:ext cx="233480" cy="24974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7" name="Rounded Rectangle 76"/>
            <p:cNvSpPr/>
            <p:nvPr/>
          </p:nvSpPr>
          <p:spPr bwMode="auto">
            <a:xfrm rot="5400000">
              <a:off x="7795821" y="3902174"/>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8" name="Rounded Rectangle 77"/>
            <p:cNvSpPr/>
            <p:nvPr/>
          </p:nvSpPr>
          <p:spPr bwMode="auto">
            <a:xfrm rot="5400000">
              <a:off x="7979897" y="5006856"/>
              <a:ext cx="220228" cy="233179"/>
            </a:xfrm>
            <a:prstGeom prst="roundRect">
              <a:avLst/>
            </a:prstGeom>
            <a:solidFill>
              <a:srgbClr val="5E5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79" name="Rounded Rectangle 78"/>
            <p:cNvSpPr/>
            <p:nvPr/>
          </p:nvSpPr>
          <p:spPr bwMode="auto">
            <a:xfrm rot="5400000">
              <a:off x="7143225" y="3865056"/>
              <a:ext cx="220228" cy="23317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rgbClr val="FF99FF"/>
                </a:solidFill>
              </a:endParaRPr>
            </a:p>
          </p:txBody>
        </p:sp>
        <p:sp>
          <p:nvSpPr>
            <p:cNvPr id="80" name="Rounded Rectangle 79"/>
            <p:cNvSpPr/>
            <p:nvPr/>
          </p:nvSpPr>
          <p:spPr bwMode="auto">
            <a:xfrm rot="5400000">
              <a:off x="7052564" y="4381498"/>
              <a:ext cx="220228" cy="233179"/>
            </a:xfrm>
            <a:prstGeom prst="roundRect">
              <a:avLst/>
            </a:prstGeom>
            <a:solidFill>
              <a:srgbClr val="8089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1" name="Rounded Rectangle 80"/>
            <p:cNvSpPr/>
            <p:nvPr/>
          </p:nvSpPr>
          <p:spPr bwMode="auto">
            <a:xfrm rot="5400000">
              <a:off x="6311919" y="4480158"/>
              <a:ext cx="208601" cy="224990"/>
            </a:xfrm>
            <a:prstGeom prst="roundRect">
              <a:avLst/>
            </a:prstGeom>
            <a:solidFill>
              <a:srgbClr val="9E12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2" name="Rounded Rectangle 81"/>
            <p:cNvSpPr/>
            <p:nvPr/>
          </p:nvSpPr>
          <p:spPr bwMode="auto">
            <a:xfrm rot="5400000">
              <a:off x="7811212" y="4267478"/>
              <a:ext cx="234353" cy="273329"/>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3" name="Rounded Rectangle 82"/>
            <p:cNvSpPr/>
            <p:nvPr/>
          </p:nvSpPr>
          <p:spPr bwMode="auto">
            <a:xfrm rot="5400000">
              <a:off x="6430605" y="5164658"/>
              <a:ext cx="220228" cy="233179"/>
            </a:xfrm>
            <a:prstGeom prst="roundRect">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4" name="Rounded Rectangle 83"/>
            <p:cNvSpPr/>
            <p:nvPr/>
          </p:nvSpPr>
          <p:spPr bwMode="auto">
            <a:xfrm rot="5400000">
              <a:off x="6396012" y="4778794"/>
              <a:ext cx="220228" cy="233179"/>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5" name="Rounded Rectangle 84"/>
            <p:cNvSpPr/>
            <p:nvPr/>
          </p:nvSpPr>
          <p:spPr bwMode="auto">
            <a:xfrm rot="5400000">
              <a:off x="6986058" y="5098323"/>
              <a:ext cx="247715" cy="230806"/>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6" name="Rounded Rectangle 85"/>
            <p:cNvSpPr/>
            <p:nvPr/>
          </p:nvSpPr>
          <p:spPr bwMode="auto">
            <a:xfrm rot="5400000">
              <a:off x="6706376" y="5187054"/>
              <a:ext cx="296767" cy="229634"/>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87" name="Rounded Rectangle 86"/>
            <p:cNvSpPr/>
            <p:nvPr/>
          </p:nvSpPr>
          <p:spPr bwMode="auto">
            <a:xfrm rot="5400000">
              <a:off x="7243325" y="4624130"/>
              <a:ext cx="220228" cy="244068"/>
            </a:xfrm>
            <a:prstGeom prst="round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cxnSp>
          <p:nvCxnSpPr>
            <p:cNvPr id="88" name="Straight Arrow Connector 87"/>
            <p:cNvCxnSpPr/>
            <p:nvPr/>
          </p:nvCxnSpPr>
          <p:spPr>
            <a:xfrm rot="10800000">
              <a:off x="3707904" y="4291188"/>
              <a:ext cx="500066" cy="1588"/>
            </a:xfrm>
            <a:prstGeom prst="straightConnector1">
              <a:avLst/>
            </a:prstGeom>
            <a:ln w="4762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5106244" y="4320937"/>
              <a:ext cx="500066" cy="1588"/>
            </a:xfrm>
            <a:prstGeom prst="straightConnector1">
              <a:avLst/>
            </a:prstGeom>
            <a:ln w="476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6013066" y="5064419"/>
            <a:ext cx="1974071" cy="300082"/>
          </a:xfrm>
          <a:prstGeom prst="rect">
            <a:avLst/>
          </a:prstGeom>
          <a:noFill/>
        </p:spPr>
        <p:txBody>
          <a:bodyPr wrap="square" rtlCol="0">
            <a:spAutoFit/>
          </a:bodyPr>
          <a:lstStyle/>
          <a:p>
            <a:r>
              <a:rPr lang="en-GB" sz="1350" dirty="0"/>
              <a:t>Covered Subset</a:t>
            </a:r>
          </a:p>
        </p:txBody>
      </p:sp>
      <p:grpSp>
        <p:nvGrpSpPr>
          <p:cNvPr id="102" name="Group 101"/>
          <p:cNvGrpSpPr/>
          <p:nvPr/>
        </p:nvGrpSpPr>
        <p:grpSpPr>
          <a:xfrm>
            <a:off x="2530157" y="6986550"/>
            <a:ext cx="1590939" cy="440314"/>
            <a:chOff x="3648068" y="5857596"/>
            <a:chExt cx="2121252" cy="587085"/>
          </a:xfrm>
        </p:grpSpPr>
        <p:sp>
          <p:nvSpPr>
            <p:cNvPr id="103" name="Rounded Rectangle 102"/>
            <p:cNvSpPr/>
            <p:nvPr/>
          </p:nvSpPr>
          <p:spPr bwMode="auto">
            <a:xfrm rot="5400000">
              <a:off x="3617426" y="59053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4" name="Rounded Rectangle 103"/>
            <p:cNvSpPr/>
            <p:nvPr/>
          </p:nvSpPr>
          <p:spPr bwMode="auto">
            <a:xfrm rot="5400000">
              <a:off x="3769826" y="60577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5" name="Rounded Rectangle 104"/>
            <p:cNvSpPr/>
            <p:nvPr/>
          </p:nvSpPr>
          <p:spPr bwMode="auto">
            <a:xfrm rot="5400000">
              <a:off x="3922226" y="62101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6" name="Rounded Rectangle 105"/>
            <p:cNvSpPr/>
            <p:nvPr/>
          </p:nvSpPr>
          <p:spPr bwMode="auto">
            <a:xfrm rot="5400000">
              <a:off x="4024151" y="58976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7" name="Rounded Rectangle 106"/>
            <p:cNvSpPr/>
            <p:nvPr/>
          </p:nvSpPr>
          <p:spPr bwMode="auto">
            <a:xfrm rot="5400000">
              <a:off x="4176551" y="60500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8" name="Rounded Rectangle 107"/>
            <p:cNvSpPr/>
            <p:nvPr/>
          </p:nvSpPr>
          <p:spPr bwMode="auto">
            <a:xfrm rot="5400000">
              <a:off x="4328951" y="62024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09" name="Rounded Rectangle 108"/>
            <p:cNvSpPr/>
            <p:nvPr/>
          </p:nvSpPr>
          <p:spPr bwMode="auto">
            <a:xfrm rot="5400000">
              <a:off x="4416577" y="58901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0" name="Rounded Rectangle 109"/>
            <p:cNvSpPr/>
            <p:nvPr/>
          </p:nvSpPr>
          <p:spPr bwMode="auto">
            <a:xfrm rot="5400000">
              <a:off x="4568977" y="60425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1" name="Rounded Rectangle 110"/>
            <p:cNvSpPr/>
            <p:nvPr/>
          </p:nvSpPr>
          <p:spPr bwMode="auto">
            <a:xfrm rot="5400000">
              <a:off x="4721377" y="61949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2" name="Rounded Rectangle 111"/>
            <p:cNvSpPr/>
            <p:nvPr/>
          </p:nvSpPr>
          <p:spPr bwMode="auto">
            <a:xfrm rot="5400000">
              <a:off x="4823302" y="59025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3" name="Rounded Rectangle 112"/>
            <p:cNvSpPr/>
            <p:nvPr/>
          </p:nvSpPr>
          <p:spPr bwMode="auto">
            <a:xfrm rot="5400000">
              <a:off x="4975702" y="60549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4" name="Rounded Rectangle 113"/>
            <p:cNvSpPr/>
            <p:nvPr/>
          </p:nvSpPr>
          <p:spPr bwMode="auto">
            <a:xfrm rot="5400000">
              <a:off x="5128102" y="62073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5" name="Rounded Rectangle 114"/>
            <p:cNvSpPr/>
            <p:nvPr/>
          </p:nvSpPr>
          <p:spPr bwMode="auto">
            <a:xfrm rot="5400000">
              <a:off x="5230027" y="58882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6" name="Rounded Rectangle 115"/>
            <p:cNvSpPr/>
            <p:nvPr/>
          </p:nvSpPr>
          <p:spPr bwMode="auto">
            <a:xfrm rot="5400000">
              <a:off x="5382427" y="60406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17" name="Rounded Rectangle 116"/>
            <p:cNvSpPr/>
            <p:nvPr/>
          </p:nvSpPr>
          <p:spPr bwMode="auto">
            <a:xfrm rot="5400000">
              <a:off x="5534827" y="61930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grpSp>
      <p:sp>
        <p:nvSpPr>
          <p:cNvPr id="118" name="TextBox 117"/>
          <p:cNvSpPr txBox="1"/>
          <p:nvPr/>
        </p:nvSpPr>
        <p:spPr>
          <a:xfrm>
            <a:off x="5660059" y="5331937"/>
            <a:ext cx="2289641" cy="253916"/>
          </a:xfrm>
          <a:prstGeom prst="rect">
            <a:avLst/>
          </a:prstGeom>
          <a:noFill/>
        </p:spPr>
        <p:txBody>
          <a:bodyPr wrap="square" rtlCol="0">
            <a:spAutoFit/>
          </a:bodyPr>
          <a:lstStyle/>
          <a:p>
            <a:pPr algn="ctr"/>
            <a:r>
              <a:rPr lang="en-GB" sz="1050" dirty="0"/>
              <a:t>Production &amp; Enhanced Attributes</a:t>
            </a:r>
          </a:p>
        </p:txBody>
      </p:sp>
      <p:grpSp>
        <p:nvGrpSpPr>
          <p:cNvPr id="119" name="Group 118"/>
          <p:cNvGrpSpPr/>
          <p:nvPr/>
        </p:nvGrpSpPr>
        <p:grpSpPr>
          <a:xfrm>
            <a:off x="3907767" y="4962516"/>
            <a:ext cx="1963027" cy="1070301"/>
            <a:chOff x="3587473" y="5461709"/>
            <a:chExt cx="2617369" cy="1427067"/>
          </a:xfrm>
        </p:grpSpPr>
        <p:sp>
          <p:nvSpPr>
            <p:cNvPr id="120" name="Rounded Rectangle 119"/>
            <p:cNvSpPr/>
            <p:nvPr/>
          </p:nvSpPr>
          <p:spPr>
            <a:xfrm rot="16200000">
              <a:off x="4315086" y="5005643"/>
              <a:ext cx="749814" cy="220504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b="1" dirty="0">
                <a:solidFill>
                  <a:schemeClr val="bg1"/>
                </a:solidFill>
              </a:endParaRPr>
            </a:p>
            <a:p>
              <a:pPr algn="ctr">
                <a:defRPr/>
              </a:pPr>
              <a:endParaRPr lang="en-GB" sz="1350" b="1" dirty="0">
                <a:solidFill>
                  <a:schemeClr val="bg1"/>
                </a:solidFill>
              </a:endParaRPr>
            </a:p>
            <a:p>
              <a:pPr algn="ctr">
                <a:defRPr/>
              </a:pPr>
              <a:endParaRPr lang="en-GB" sz="1350" b="1" dirty="0">
                <a:solidFill>
                  <a:srgbClr val="006699"/>
                </a:solidFill>
              </a:endParaRPr>
            </a:p>
          </p:txBody>
        </p:sp>
        <p:sp>
          <p:nvSpPr>
            <p:cNvPr id="121" name="Rounded Rectangle 120"/>
            <p:cNvSpPr/>
            <p:nvPr/>
          </p:nvSpPr>
          <p:spPr bwMode="auto">
            <a:xfrm rot="5400000">
              <a:off x="3617426" y="59053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2" name="Rounded Rectangle 121"/>
            <p:cNvSpPr/>
            <p:nvPr/>
          </p:nvSpPr>
          <p:spPr bwMode="auto">
            <a:xfrm rot="5400000">
              <a:off x="3769826" y="60577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3" name="Rounded Rectangle 122"/>
            <p:cNvSpPr/>
            <p:nvPr/>
          </p:nvSpPr>
          <p:spPr bwMode="auto">
            <a:xfrm rot="5400000">
              <a:off x="3922226" y="6210187"/>
              <a:ext cx="265136" cy="203851"/>
            </a:xfrm>
            <a:prstGeom prst="round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4" name="Rounded Rectangle 123"/>
            <p:cNvSpPr/>
            <p:nvPr/>
          </p:nvSpPr>
          <p:spPr bwMode="auto">
            <a:xfrm rot="5400000">
              <a:off x="4024151" y="58976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5" name="Rounded Rectangle 124"/>
            <p:cNvSpPr/>
            <p:nvPr/>
          </p:nvSpPr>
          <p:spPr bwMode="auto">
            <a:xfrm rot="5400000">
              <a:off x="4176551" y="60500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6" name="Rounded Rectangle 125"/>
            <p:cNvSpPr/>
            <p:nvPr/>
          </p:nvSpPr>
          <p:spPr bwMode="auto">
            <a:xfrm rot="5400000">
              <a:off x="4328951" y="6202473"/>
              <a:ext cx="265136" cy="203851"/>
            </a:xfrm>
            <a:prstGeom prst="roundRect">
              <a:avLst/>
            </a:prstGeom>
            <a:solidFill>
              <a:schemeClr val="tx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7" name="Rounded Rectangle 126"/>
            <p:cNvSpPr/>
            <p:nvPr/>
          </p:nvSpPr>
          <p:spPr bwMode="auto">
            <a:xfrm rot="5400000">
              <a:off x="4416577" y="58901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8" name="Rounded Rectangle 127"/>
            <p:cNvSpPr/>
            <p:nvPr/>
          </p:nvSpPr>
          <p:spPr bwMode="auto">
            <a:xfrm rot="5400000">
              <a:off x="4568977" y="60425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29" name="Rounded Rectangle 128"/>
            <p:cNvSpPr/>
            <p:nvPr/>
          </p:nvSpPr>
          <p:spPr bwMode="auto">
            <a:xfrm rot="5400000">
              <a:off x="4721377" y="6194971"/>
              <a:ext cx="265136" cy="20385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0" name="Rounded Rectangle 129"/>
            <p:cNvSpPr/>
            <p:nvPr/>
          </p:nvSpPr>
          <p:spPr bwMode="auto">
            <a:xfrm rot="5400000">
              <a:off x="4823302" y="59025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1" name="Rounded Rectangle 130"/>
            <p:cNvSpPr/>
            <p:nvPr/>
          </p:nvSpPr>
          <p:spPr bwMode="auto">
            <a:xfrm rot="5400000">
              <a:off x="4975702" y="60549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2" name="Rounded Rectangle 131"/>
            <p:cNvSpPr/>
            <p:nvPr/>
          </p:nvSpPr>
          <p:spPr bwMode="auto">
            <a:xfrm rot="5400000">
              <a:off x="5128102" y="6207302"/>
              <a:ext cx="265136" cy="20385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3" name="Rounded Rectangle 132"/>
            <p:cNvSpPr/>
            <p:nvPr/>
          </p:nvSpPr>
          <p:spPr bwMode="auto">
            <a:xfrm rot="5400000">
              <a:off x="5230027" y="58882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4" name="Rounded Rectangle 133"/>
            <p:cNvSpPr/>
            <p:nvPr/>
          </p:nvSpPr>
          <p:spPr bwMode="auto">
            <a:xfrm rot="5400000">
              <a:off x="5382427" y="60406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5" name="Rounded Rectangle 134"/>
            <p:cNvSpPr/>
            <p:nvPr/>
          </p:nvSpPr>
          <p:spPr bwMode="auto">
            <a:xfrm rot="5400000">
              <a:off x="5534827" y="6193038"/>
              <a:ext cx="265136" cy="203851"/>
            </a:xfrm>
            <a:prstGeom prst="roundRect">
              <a:avLst/>
            </a:prstGeom>
            <a:solidFill>
              <a:srgbClr val="9A23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sp>
          <p:nvSpPr>
            <p:cNvPr id="136" name="TextBox 135"/>
            <p:cNvSpPr txBox="1"/>
            <p:nvPr/>
          </p:nvSpPr>
          <p:spPr>
            <a:xfrm>
              <a:off x="3690296" y="6488667"/>
              <a:ext cx="2249854" cy="400109"/>
            </a:xfrm>
            <a:prstGeom prst="rect">
              <a:avLst/>
            </a:prstGeom>
            <a:noFill/>
          </p:spPr>
          <p:txBody>
            <a:bodyPr wrap="square" rtlCol="0">
              <a:spAutoFit/>
            </a:bodyPr>
            <a:lstStyle/>
            <a:p>
              <a:r>
                <a:rPr lang="en-GB" sz="1350" dirty="0"/>
                <a:t>Generated Coverage</a:t>
              </a:r>
            </a:p>
          </p:txBody>
        </p:sp>
        <p:cxnSp>
          <p:nvCxnSpPr>
            <p:cNvPr id="137" name="Straight Arrow Connector 136"/>
            <p:cNvCxnSpPr/>
            <p:nvPr/>
          </p:nvCxnSpPr>
          <p:spPr>
            <a:xfrm flipH="1">
              <a:off x="5779686" y="5461709"/>
              <a:ext cx="425156" cy="320541"/>
            </a:xfrm>
            <a:prstGeom prst="straightConnector1">
              <a:avLst/>
            </a:prstGeom>
            <a:ln w="476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38" name="Title 1"/>
          <p:cNvSpPr txBox="1">
            <a:spLocks/>
          </p:cNvSpPr>
          <p:nvPr/>
        </p:nvSpPr>
        <p:spPr>
          <a:xfrm>
            <a:off x="1269821" y="1261848"/>
            <a:ext cx="3780420" cy="514350"/>
          </a:xfrm>
          <a:prstGeom prst="rect">
            <a:avLst/>
          </a:prstGeom>
        </p:spPr>
        <p:txBody>
          <a:bodyPr>
            <a:normAutofit fontScale="85000"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GB" sz="2700"/>
              <a:t>Covered Data in Development</a:t>
            </a:r>
            <a:endParaRPr lang="en-GB" sz="2700" dirty="0"/>
          </a:p>
        </p:txBody>
      </p:sp>
      <p:sp>
        <p:nvSpPr>
          <p:cNvPr id="2" name="Slide Number Placeholder 1"/>
          <p:cNvSpPr>
            <a:spLocks noGrp="1"/>
          </p:cNvSpPr>
          <p:nvPr>
            <p:ph type="sldNum" sz="quarter" idx="4294967295"/>
          </p:nvPr>
        </p:nvSpPr>
        <p:spPr>
          <a:xfrm>
            <a:off x="0" y="5604273"/>
            <a:ext cx="762000" cy="273844"/>
          </a:xfrm>
          <a:prstGeom prst="rect">
            <a:avLst/>
          </a:prstGeom>
        </p:spPr>
        <p:txBody>
          <a:bodyPr/>
          <a:lstStyle/>
          <a:p>
            <a:fld id="{F5931400-388C-CB41-A545-31AADE61927B}" type="slidenum">
              <a:rPr lang="en-US" smtClean="0"/>
              <a:pPr/>
              <a:t>6</a:t>
            </a:fld>
            <a:endParaRPr lang="en-US" dirty="0"/>
          </a:p>
        </p:txBody>
      </p:sp>
    </p:spTree>
    <p:extLst>
      <p:ext uri="{BB962C8B-B14F-4D97-AF65-F5344CB8AC3E}">
        <p14:creationId xmlns:p14="http://schemas.microsoft.com/office/powerpoint/2010/main" val="29652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additive="base">
                                        <p:cTn id="17" dur="500" fill="hold"/>
                                        <p:tgtEl>
                                          <p:spTgt spid="101"/>
                                        </p:tgtEl>
                                        <p:attrNameLst>
                                          <p:attrName>ppt_x</p:attrName>
                                        </p:attrNameLst>
                                      </p:cBhvr>
                                      <p:tavLst>
                                        <p:tav tm="0">
                                          <p:val>
                                            <p:strVal val="#ppt_x"/>
                                          </p:val>
                                        </p:tav>
                                        <p:tav tm="100000">
                                          <p:val>
                                            <p:strVal val="#ppt_x"/>
                                          </p:val>
                                        </p:tav>
                                      </p:tavLst>
                                    </p:anim>
                                    <p:anim calcmode="lin" valueType="num">
                                      <p:cBhvr additive="base">
                                        <p:cTn id="1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500" fill="hold"/>
                                        <p:tgtEl>
                                          <p:spTgt spid="119"/>
                                        </p:tgtEl>
                                        <p:attrNameLst>
                                          <p:attrName>ppt_x</p:attrName>
                                        </p:attrNameLst>
                                      </p:cBhvr>
                                      <p:tavLst>
                                        <p:tav tm="0">
                                          <p:val>
                                            <p:strVal val="#ppt_x"/>
                                          </p:val>
                                        </p:tav>
                                        <p:tav tm="100000">
                                          <p:val>
                                            <p:strVal val="#ppt_x"/>
                                          </p:val>
                                        </p:tav>
                                      </p:tavLst>
                                    </p:anim>
                                    <p:anim calcmode="lin" valueType="num">
                                      <p:cBhvr additive="base">
                                        <p:cTn id="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4.07407E-6 L 0.48889 -0.25277 " pathEditMode="relative" rAng="0" ptsTypes="AA">
                                      <p:cBhvr>
                                        <p:cTn id="28" dur="2000" fill="hold"/>
                                        <p:tgtEl>
                                          <p:spTgt spid="102"/>
                                        </p:tgtEl>
                                        <p:attrNameLst>
                                          <p:attrName>ppt_x</p:attrName>
                                          <p:attrName>ppt_y</p:attrName>
                                        </p:attrNameLst>
                                      </p:cBhvr>
                                      <p:rCtr x="24444" y="-12639"/>
                                    </p:animMotion>
                                  </p:childTnLst>
                                </p:cTn>
                              </p:par>
                              <p:par>
                                <p:cTn id="29" presetID="1" presetClass="exit" presetSubtype="0" fill="hold" grpId="1" nodeType="withEffect">
                                  <p:stCondLst>
                                    <p:cond delay="0"/>
                                  </p:stCondLst>
                                  <p:childTnLst>
                                    <p:set>
                                      <p:cBhvr>
                                        <p:cTn id="30" dur="1" fill="hold">
                                          <p:stCondLst>
                                            <p:cond delay="0"/>
                                          </p:stCondLst>
                                        </p:cTn>
                                        <p:tgtEl>
                                          <p:spTgt spid="101"/>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839" y="1743187"/>
            <a:ext cx="4337222" cy="323165"/>
          </a:xfrm>
          <a:prstGeom prst="rect">
            <a:avLst/>
          </a:prstGeom>
          <a:noFill/>
        </p:spPr>
        <p:txBody>
          <a:bodyPr wrap="square" rtlCol="0">
            <a:spAutoFit/>
          </a:bodyPr>
          <a:lstStyle/>
          <a:p>
            <a:r>
              <a:rPr lang="en-GB" sz="1500" b="1" dirty="0"/>
              <a:t>Discover your data</a:t>
            </a:r>
          </a:p>
        </p:txBody>
      </p:sp>
      <p:sp>
        <p:nvSpPr>
          <p:cNvPr id="2" name="Rectangle 1"/>
          <p:cNvSpPr/>
          <p:nvPr/>
        </p:nvSpPr>
        <p:spPr>
          <a:xfrm>
            <a:off x="1726857" y="2917854"/>
            <a:ext cx="5764427" cy="715581"/>
          </a:xfrm>
          <a:prstGeom prst="rect">
            <a:avLst/>
          </a:prstGeom>
        </p:spPr>
        <p:txBody>
          <a:bodyPr wrap="square">
            <a:spAutoFit/>
          </a:bodyPr>
          <a:lstStyle/>
          <a:p>
            <a:pPr marL="271463" indent="-271463">
              <a:buFont typeface="Arial" pitchFamily="34" charset="0"/>
              <a:buChar char="•"/>
            </a:pPr>
            <a:endParaRPr lang="en-GB" sz="1350" dirty="0"/>
          </a:p>
          <a:p>
            <a:pPr marL="271463" indent="-271463">
              <a:buFont typeface="Arial" pitchFamily="34" charset="0"/>
              <a:buChar char="•"/>
            </a:pPr>
            <a:endParaRPr lang="en-GB" sz="1350" dirty="0"/>
          </a:p>
          <a:p>
            <a:pPr marL="271463" indent="-271463">
              <a:buFont typeface="Arial" pitchFamily="34" charset="0"/>
              <a:buChar char="•"/>
            </a:pPr>
            <a:endParaRPr lang="en-GB" sz="1350" dirty="0"/>
          </a:p>
        </p:txBody>
      </p:sp>
      <p:sp>
        <p:nvSpPr>
          <p:cNvPr id="5" name="TextBox 4"/>
          <p:cNvSpPr txBox="1"/>
          <p:nvPr/>
        </p:nvSpPr>
        <p:spPr>
          <a:xfrm>
            <a:off x="1681420" y="2346935"/>
            <a:ext cx="5643948" cy="2631490"/>
          </a:xfrm>
          <a:prstGeom prst="rect">
            <a:avLst/>
          </a:prstGeom>
          <a:noFill/>
        </p:spPr>
        <p:txBody>
          <a:bodyPr wrap="square" rtlCol="0">
            <a:spAutoFit/>
          </a:bodyPr>
          <a:lstStyle/>
          <a:p>
            <a:pPr marL="214313" indent="-214313">
              <a:buClr>
                <a:schemeClr val="accent6">
                  <a:lumMod val="75000"/>
                </a:schemeClr>
              </a:buClr>
              <a:buFont typeface="Arial" pitchFamily="34" charset="0"/>
              <a:buChar char="•"/>
            </a:pPr>
            <a:r>
              <a:rPr lang="en-GB" sz="1500" dirty="0"/>
              <a:t>Use mathematical algorithms to sample data and understands the gaps in your coverage</a:t>
            </a:r>
          </a:p>
          <a:p>
            <a:pPr marL="214313" indent="-214313">
              <a:buClr>
                <a:schemeClr val="accent6">
                  <a:lumMod val="75000"/>
                </a:schemeClr>
              </a:buClr>
              <a:buFont typeface="Arial" pitchFamily="34" charset="0"/>
              <a:buChar char="•"/>
            </a:pPr>
            <a:r>
              <a:rPr lang="en-GB" sz="1500" dirty="0"/>
              <a:t>Discover the exact data you need to satisfy your testing</a:t>
            </a:r>
          </a:p>
          <a:p>
            <a:pPr marL="214313" indent="-214313">
              <a:buClr>
                <a:schemeClr val="accent6">
                  <a:lumMod val="75000"/>
                </a:schemeClr>
              </a:buClr>
              <a:buFont typeface="Arial" pitchFamily="34" charset="0"/>
              <a:buChar char="•"/>
            </a:pPr>
            <a:r>
              <a:rPr lang="en-GB" sz="1500" dirty="0"/>
              <a:t>Multi-dimensional cubed views allow you to understand how the data is related</a:t>
            </a:r>
          </a:p>
          <a:p>
            <a:pPr marL="214313" indent="-214313">
              <a:buClr>
                <a:schemeClr val="accent6">
                  <a:lumMod val="75000"/>
                </a:schemeClr>
              </a:buClr>
              <a:buFont typeface="Arial" pitchFamily="34" charset="0"/>
              <a:buChar char="•"/>
            </a:pPr>
            <a:r>
              <a:rPr lang="en-GB" sz="1500" dirty="0"/>
              <a:t>Compare production and development data to indicate  progress in creating data</a:t>
            </a:r>
          </a:p>
          <a:p>
            <a:pPr marL="214313" indent="-214313">
              <a:buClr>
                <a:schemeClr val="accent6">
                  <a:lumMod val="75000"/>
                </a:schemeClr>
              </a:buClr>
              <a:buFont typeface="Arial" pitchFamily="34" charset="0"/>
              <a:buChar char="•"/>
            </a:pPr>
            <a:endParaRPr lang="en-GB" sz="1500" dirty="0"/>
          </a:p>
          <a:p>
            <a:pPr marL="214313" indent="-214313">
              <a:buClr>
                <a:schemeClr val="accent6">
                  <a:lumMod val="75000"/>
                </a:schemeClr>
              </a:buClr>
              <a:buFont typeface="Arial" pitchFamily="34" charset="0"/>
              <a:buChar char="•"/>
            </a:pPr>
            <a:endParaRPr lang="en-GB" sz="1500" dirty="0"/>
          </a:p>
          <a:p>
            <a:pPr marL="214313" indent="-214313">
              <a:buClr>
                <a:schemeClr val="accent6">
                  <a:lumMod val="75000"/>
                </a:schemeClr>
              </a:buClr>
              <a:buFont typeface="Arial" pitchFamily="34" charset="0"/>
              <a:buChar char="•"/>
            </a:pPr>
            <a:endParaRPr lang="en-GB" sz="1500" dirty="0"/>
          </a:p>
          <a:p>
            <a:pPr marL="214313" indent="-214313">
              <a:buClr>
                <a:schemeClr val="accent6">
                  <a:lumMod val="75000"/>
                </a:schemeClr>
              </a:buClr>
              <a:buFont typeface="Arial" pitchFamily="34" charset="0"/>
              <a:buChar char="•"/>
            </a:pPr>
            <a:endParaRPr lang="en-GB" sz="1500" dirty="0"/>
          </a:p>
        </p:txBody>
      </p:sp>
      <p:sp>
        <p:nvSpPr>
          <p:cNvPr id="7" name="TextBox 6"/>
          <p:cNvSpPr txBox="1"/>
          <p:nvPr/>
        </p:nvSpPr>
        <p:spPr>
          <a:xfrm>
            <a:off x="1395916" y="1335598"/>
            <a:ext cx="3518984" cy="461665"/>
          </a:xfrm>
          <a:prstGeom prst="rect">
            <a:avLst/>
          </a:prstGeom>
          <a:noFill/>
        </p:spPr>
        <p:txBody>
          <a:bodyPr wrap="square" rtlCol="0">
            <a:spAutoFit/>
          </a:bodyPr>
          <a:lstStyle/>
          <a:p>
            <a:r>
              <a:rPr lang="en-GB" sz="2400" dirty="0"/>
              <a:t>Profiling</a:t>
            </a:r>
            <a:endParaRPr lang="en-GB" sz="2100" dirty="0"/>
          </a:p>
        </p:txBody>
      </p:sp>
      <p:sp>
        <p:nvSpPr>
          <p:cNvPr id="4" name="Slide Number Placeholder 3"/>
          <p:cNvSpPr>
            <a:spLocks noGrp="1"/>
          </p:cNvSpPr>
          <p:nvPr>
            <p:ph type="sldNum" sz="quarter" idx="4294967295"/>
          </p:nvPr>
        </p:nvSpPr>
        <p:spPr>
          <a:xfrm>
            <a:off x="0" y="5604273"/>
            <a:ext cx="762000" cy="273844"/>
          </a:xfrm>
          <a:prstGeom prst="rect">
            <a:avLst/>
          </a:prstGeom>
        </p:spPr>
        <p:txBody>
          <a:bodyPr/>
          <a:lstStyle/>
          <a:p>
            <a:fld id="{F5931400-388C-CB41-A545-31AADE61927B}" type="slidenum">
              <a:rPr lang="en-US" smtClean="0"/>
              <a:pPr/>
              <a:t>7</a:t>
            </a:fld>
            <a:endParaRPr lang="en-US" dirty="0"/>
          </a:p>
        </p:txBody>
      </p:sp>
    </p:spTree>
    <p:extLst>
      <p:ext uri="{BB962C8B-B14F-4D97-AF65-F5344CB8AC3E}">
        <p14:creationId xmlns:p14="http://schemas.microsoft.com/office/powerpoint/2010/main" val="1643089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Pipeline</a:t>
            </a:r>
            <a:endParaRPr lang="en-US" dirty="0"/>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pic>
        <p:nvPicPr>
          <p:cNvPr id="4" name="Picture 3"/>
          <p:cNvPicPr>
            <a:picLocks noChangeAspect="1"/>
          </p:cNvPicPr>
          <p:nvPr/>
        </p:nvPicPr>
        <p:blipFill>
          <a:blip r:embed="rId2"/>
          <a:stretch>
            <a:fillRect/>
          </a:stretch>
        </p:blipFill>
        <p:spPr>
          <a:xfrm>
            <a:off x="533400" y="2209800"/>
            <a:ext cx="11836065" cy="3846380"/>
          </a:xfrm>
          <a:prstGeom prst="rect">
            <a:avLst/>
          </a:prstGeom>
        </p:spPr>
      </p:pic>
    </p:spTree>
    <p:extLst>
      <p:ext uri="{BB962C8B-B14F-4D97-AF65-F5344CB8AC3E}">
        <p14:creationId xmlns:p14="http://schemas.microsoft.com/office/powerpoint/2010/main" val="12314346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360363"/>
            <a:ext cx="8221663" cy="1225550"/>
          </a:xfrm>
          <a:ln/>
        </p:spPr>
        <p:txBody>
          <a:bodyPr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400" dirty="0" smtClean="0"/>
              <a:t>Production </a:t>
            </a:r>
            <a:r>
              <a:rPr lang="en-US" altLang="en-US" sz="3400" dirty="0"/>
              <a:t>Data for Testing </a:t>
            </a:r>
            <a:r>
              <a:rPr lang="en-US" altLang="en-US" sz="3400" dirty="0" smtClean="0"/>
              <a:t>– </a:t>
            </a:r>
            <a:r>
              <a:rPr lang="en-US" altLang="en-US" sz="3400" dirty="0"/>
              <a:t>The Gold Copy</a:t>
            </a:r>
          </a:p>
        </p:txBody>
      </p:sp>
      <p:sp>
        <p:nvSpPr>
          <p:cNvPr id="21506" name="AutoShape 2"/>
          <p:cNvSpPr>
            <a:spLocks noChangeArrowheads="1"/>
          </p:cNvSpPr>
          <p:nvPr/>
        </p:nvSpPr>
        <p:spPr bwMode="auto">
          <a:xfrm>
            <a:off x="4178300" y="2592388"/>
            <a:ext cx="4816475" cy="2711450"/>
          </a:xfrm>
          <a:prstGeom prst="roundRect">
            <a:avLst>
              <a:gd name="adj" fmla="val 16667"/>
            </a:avLst>
          </a:prstGeom>
          <a:solidFill>
            <a:srgbClr val="92D050">
              <a:alpha val="0"/>
            </a:srgbClr>
          </a:solidFill>
          <a:ln w="25560" cap="flat">
            <a:solidFill>
              <a:srgbClr val="00B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507" name="AutoShape 3"/>
          <p:cNvSpPr>
            <a:spLocks noChangeArrowheads="1"/>
          </p:cNvSpPr>
          <p:nvPr/>
        </p:nvSpPr>
        <p:spPr bwMode="auto">
          <a:xfrm>
            <a:off x="6438900" y="3836988"/>
            <a:ext cx="731838" cy="487362"/>
          </a:xfrm>
          <a:prstGeom prst="can">
            <a:avLst>
              <a:gd name="adj" fmla="val 25000"/>
            </a:avLst>
          </a:prstGeom>
          <a:gradFill rotWithShape="0">
            <a:gsLst>
              <a:gs pos="0">
                <a:srgbClr val="156B13"/>
              </a:gs>
              <a:gs pos="100000">
                <a:srgbClr val="DDEBCF"/>
              </a:gs>
            </a:gsLst>
            <a:lin ang="5400000" scaled="1"/>
          </a:gradFill>
          <a:ln w="9360" cap="flat">
            <a:solidFill>
              <a:srgbClr val="BE4B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latin typeface="Calibri" charset="0"/>
              </a:rPr>
              <a:t>Test2</a:t>
            </a:r>
          </a:p>
        </p:txBody>
      </p:sp>
      <p:sp>
        <p:nvSpPr>
          <p:cNvPr id="21508" name="AutoShape 4"/>
          <p:cNvSpPr>
            <a:spLocks noChangeArrowheads="1"/>
          </p:cNvSpPr>
          <p:nvPr/>
        </p:nvSpPr>
        <p:spPr bwMode="auto">
          <a:xfrm>
            <a:off x="114300" y="2592388"/>
            <a:ext cx="3600450" cy="2744787"/>
          </a:xfrm>
          <a:prstGeom prst="roundRect">
            <a:avLst>
              <a:gd name="adj" fmla="val 16667"/>
            </a:avLst>
          </a:prstGeom>
          <a:solidFill>
            <a:srgbClr val="FF33CC">
              <a:alpha val="0"/>
            </a:srgbClr>
          </a:solidFill>
          <a:ln w="31680" cap="flat">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509" name="AutoShape 5"/>
          <p:cNvSpPr>
            <a:spLocks noChangeArrowheads="1"/>
          </p:cNvSpPr>
          <p:nvPr/>
        </p:nvSpPr>
        <p:spPr bwMode="auto">
          <a:xfrm>
            <a:off x="258763" y="2867025"/>
            <a:ext cx="911225" cy="623888"/>
          </a:xfrm>
          <a:prstGeom prst="can">
            <a:avLst>
              <a:gd name="adj" fmla="val 25000"/>
            </a:avLst>
          </a:prstGeom>
          <a:solidFill>
            <a:srgbClr val="FF0000"/>
          </a:solidFill>
          <a:ln w="25560"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solidFill>
                  <a:srgbClr val="FFFFFF"/>
                </a:solidFill>
                <a:latin typeface="Calibri" charset="0"/>
              </a:rPr>
              <a:t>Prod Copy</a:t>
            </a:r>
          </a:p>
        </p:txBody>
      </p:sp>
      <p:sp>
        <p:nvSpPr>
          <p:cNvPr id="21510" name="AutoShape 6"/>
          <p:cNvSpPr>
            <a:spLocks noChangeArrowheads="1"/>
          </p:cNvSpPr>
          <p:nvPr/>
        </p:nvSpPr>
        <p:spPr bwMode="auto">
          <a:xfrm>
            <a:off x="1933575" y="3856038"/>
            <a:ext cx="838200" cy="939800"/>
          </a:xfrm>
          <a:prstGeom prst="can">
            <a:avLst>
              <a:gd name="adj" fmla="val 28030"/>
            </a:avLst>
          </a:prstGeom>
          <a:solidFill>
            <a:srgbClr val="E8ED13"/>
          </a:solidFill>
          <a:ln w="25560" cap="flat">
            <a:solidFill>
              <a:schemeClr val="accent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sz="1200" dirty="0">
                <a:solidFill>
                  <a:schemeClr val="bg1"/>
                </a:solidFill>
                <a:latin typeface="Calibri" charset="0"/>
              </a:rPr>
              <a:t>Audit</a:t>
            </a:r>
          </a:p>
          <a:p>
            <a:pPr algn="ctr" hangingPunct="1">
              <a:buClrTx/>
              <a:buFontTx/>
              <a:buNone/>
            </a:pPr>
            <a:r>
              <a:rPr lang="en-US" altLang="en-US" sz="1200" dirty="0">
                <a:solidFill>
                  <a:schemeClr val="bg1"/>
                </a:solidFill>
                <a:latin typeface="Calibri" charset="0"/>
              </a:rPr>
              <a:t>Seed Data</a:t>
            </a:r>
          </a:p>
          <a:p>
            <a:pPr algn="ctr" hangingPunct="1">
              <a:buClrTx/>
              <a:buFontTx/>
              <a:buNone/>
            </a:pPr>
            <a:r>
              <a:rPr lang="en-US" altLang="en-US" sz="1200" dirty="0">
                <a:solidFill>
                  <a:schemeClr val="bg1"/>
                </a:solidFill>
                <a:latin typeface="Calibri" charset="0"/>
              </a:rPr>
              <a:t>Cross Ref</a:t>
            </a:r>
          </a:p>
        </p:txBody>
      </p:sp>
      <p:sp>
        <p:nvSpPr>
          <p:cNvPr id="21511" name="AutoShape 7"/>
          <p:cNvSpPr>
            <a:spLocks noChangeArrowheads="1"/>
          </p:cNvSpPr>
          <p:nvPr/>
        </p:nvSpPr>
        <p:spPr bwMode="auto">
          <a:xfrm>
            <a:off x="1482725" y="2897188"/>
            <a:ext cx="803275" cy="571500"/>
          </a:xfrm>
          <a:prstGeom prst="roundRect">
            <a:avLst>
              <a:gd name="adj" fmla="val 16667"/>
            </a:avLst>
          </a:prstGeom>
          <a:gradFill rotWithShape="0">
            <a:gsLst>
              <a:gs pos="0">
                <a:srgbClr val="EDEDED"/>
              </a:gs>
              <a:gs pos="100000">
                <a:srgbClr val="BCBCBC"/>
              </a:gs>
            </a:gsLst>
            <a:lin ang="5400000" scaled="1"/>
          </a:gra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sz="1600" dirty="0">
                <a:latin typeface="Calibri" charset="0"/>
              </a:rPr>
              <a:t>Mask</a:t>
            </a:r>
          </a:p>
          <a:p>
            <a:pPr algn="ctr" hangingPunct="1">
              <a:buClrTx/>
              <a:buFontTx/>
              <a:buNone/>
            </a:pPr>
            <a:r>
              <a:rPr lang="en-US" altLang="en-US" sz="1600" dirty="0">
                <a:latin typeface="Calibri" charset="0"/>
              </a:rPr>
              <a:t>Subset</a:t>
            </a:r>
          </a:p>
        </p:txBody>
      </p:sp>
      <p:sp>
        <p:nvSpPr>
          <p:cNvPr id="21512" name="AutoShape 8"/>
          <p:cNvSpPr>
            <a:spLocks noChangeArrowheads="1"/>
          </p:cNvSpPr>
          <p:nvPr/>
        </p:nvSpPr>
        <p:spPr bwMode="auto">
          <a:xfrm>
            <a:off x="7764463" y="3122613"/>
            <a:ext cx="722312" cy="411162"/>
          </a:xfrm>
          <a:prstGeom prst="can">
            <a:avLst>
              <a:gd name="adj" fmla="val 25000"/>
            </a:avLst>
          </a:prstGeom>
          <a:gradFill rotWithShape="0">
            <a:gsLst>
              <a:gs pos="0">
                <a:srgbClr val="156B13"/>
              </a:gs>
              <a:gs pos="100000">
                <a:srgbClr val="DDEBCF"/>
              </a:gs>
            </a:gsLst>
            <a:lin ang="5400000" scaled="1"/>
          </a:gradFill>
          <a:ln w="9360" cap="flat">
            <a:solidFill>
              <a:srgbClr val="BE4B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latin typeface="Calibri" charset="0"/>
              </a:rPr>
              <a:t>Dev1</a:t>
            </a:r>
          </a:p>
        </p:txBody>
      </p:sp>
      <p:sp>
        <p:nvSpPr>
          <p:cNvPr id="21513" name="AutoShape 9"/>
          <p:cNvSpPr>
            <a:spLocks noChangeArrowheads="1"/>
          </p:cNvSpPr>
          <p:nvPr/>
        </p:nvSpPr>
        <p:spPr bwMode="auto">
          <a:xfrm>
            <a:off x="6407150" y="3073400"/>
            <a:ext cx="739775" cy="539750"/>
          </a:xfrm>
          <a:prstGeom prst="can">
            <a:avLst>
              <a:gd name="adj" fmla="val 25000"/>
            </a:avLst>
          </a:prstGeom>
          <a:gradFill rotWithShape="0">
            <a:gsLst>
              <a:gs pos="0">
                <a:srgbClr val="156B13"/>
              </a:gs>
              <a:gs pos="100000">
                <a:srgbClr val="DDEBCF"/>
              </a:gs>
            </a:gsLst>
            <a:lin ang="5400000" scaled="1"/>
          </a:gradFill>
          <a:ln w="9360" cap="flat">
            <a:solidFill>
              <a:srgbClr val="BE4B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latin typeface="Calibri" charset="0"/>
              </a:rPr>
              <a:t>Test1</a:t>
            </a:r>
          </a:p>
        </p:txBody>
      </p:sp>
      <p:sp>
        <p:nvSpPr>
          <p:cNvPr id="21514" name="AutoShape 10"/>
          <p:cNvSpPr>
            <a:spLocks noChangeArrowheads="1"/>
          </p:cNvSpPr>
          <p:nvPr/>
        </p:nvSpPr>
        <p:spPr bwMode="auto">
          <a:xfrm>
            <a:off x="222250" y="3976688"/>
            <a:ext cx="1001713" cy="627062"/>
          </a:xfrm>
          <a:prstGeom prst="can">
            <a:avLst>
              <a:gd name="adj" fmla="val 25000"/>
            </a:avLst>
          </a:prstGeom>
          <a:solidFill>
            <a:srgbClr val="FF0000"/>
          </a:solidFill>
          <a:ln w="25560"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solidFill>
                  <a:srgbClr val="FFFFFF"/>
                </a:solidFill>
                <a:latin typeface="Calibri" charset="0"/>
              </a:rPr>
              <a:t>Prod</a:t>
            </a:r>
          </a:p>
        </p:txBody>
      </p:sp>
      <p:sp>
        <p:nvSpPr>
          <p:cNvPr id="21515" name="AutoShape 11"/>
          <p:cNvSpPr>
            <a:spLocks noChangeArrowheads="1"/>
          </p:cNvSpPr>
          <p:nvPr/>
        </p:nvSpPr>
        <p:spPr bwMode="auto">
          <a:xfrm>
            <a:off x="4362450" y="3049588"/>
            <a:ext cx="863600" cy="750887"/>
          </a:xfrm>
          <a:prstGeom prst="can">
            <a:avLst>
              <a:gd name="adj" fmla="val 25000"/>
            </a:avLst>
          </a:prstGeom>
          <a:solidFill>
            <a:srgbClr val="FFC000"/>
          </a:solidFill>
          <a:ln w="9360" cap="flat">
            <a:solidFill>
              <a:srgbClr val="BE4B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latin typeface="Calibri" charset="0"/>
              </a:rPr>
              <a:t>Gold Copy</a:t>
            </a:r>
          </a:p>
        </p:txBody>
      </p:sp>
      <p:sp>
        <p:nvSpPr>
          <p:cNvPr id="21516" name="Rectangle 12"/>
          <p:cNvSpPr>
            <a:spLocks noChangeArrowheads="1"/>
          </p:cNvSpPr>
          <p:nvPr/>
        </p:nvSpPr>
        <p:spPr bwMode="auto">
          <a:xfrm>
            <a:off x="4824413" y="4702175"/>
            <a:ext cx="3092450" cy="277813"/>
          </a:xfrm>
          <a:prstGeom prst="rect">
            <a:avLst/>
          </a:prstGeom>
          <a:noFill/>
          <a:ln w="9360" cap="flat">
            <a:noFill/>
            <a:round/>
            <a:headEnd/>
            <a:tailEnd/>
          </a:ln>
          <a:effectLs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b="1" dirty="0">
                <a:solidFill>
                  <a:srgbClr val="FFFFFF"/>
                </a:solidFill>
                <a:latin typeface="Calibri" charset="0"/>
              </a:rPr>
              <a:t>Test + Development</a:t>
            </a:r>
          </a:p>
        </p:txBody>
      </p:sp>
      <p:sp>
        <p:nvSpPr>
          <p:cNvPr id="21517" name="AutoShape 13"/>
          <p:cNvSpPr>
            <a:spLocks noChangeArrowheads="1"/>
          </p:cNvSpPr>
          <p:nvPr/>
        </p:nvSpPr>
        <p:spPr bwMode="auto">
          <a:xfrm>
            <a:off x="7791450" y="3868738"/>
            <a:ext cx="712788" cy="409575"/>
          </a:xfrm>
          <a:prstGeom prst="can">
            <a:avLst>
              <a:gd name="adj" fmla="val 25000"/>
            </a:avLst>
          </a:prstGeom>
          <a:gradFill rotWithShape="0">
            <a:gsLst>
              <a:gs pos="0">
                <a:srgbClr val="156B13"/>
              </a:gs>
              <a:gs pos="100000">
                <a:srgbClr val="DDEBCF"/>
              </a:gs>
            </a:gsLst>
            <a:lin ang="5400000" scaled="1"/>
          </a:gradFill>
          <a:ln w="9360" cap="flat">
            <a:solidFill>
              <a:srgbClr val="BE4B4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dirty="0">
                <a:latin typeface="Calibri" charset="0"/>
              </a:rPr>
              <a:t>Dev2</a:t>
            </a:r>
          </a:p>
        </p:txBody>
      </p:sp>
      <p:sp>
        <p:nvSpPr>
          <p:cNvPr id="21518" name="Rectangle 14"/>
          <p:cNvSpPr>
            <a:spLocks noChangeArrowheads="1"/>
          </p:cNvSpPr>
          <p:nvPr/>
        </p:nvSpPr>
        <p:spPr bwMode="auto">
          <a:xfrm>
            <a:off x="895350" y="4954588"/>
            <a:ext cx="2103438" cy="311150"/>
          </a:xfrm>
          <a:prstGeom prst="rect">
            <a:avLst/>
          </a:prstGeom>
          <a:noFill/>
          <a:ln w="9360" cap="flat">
            <a:noFill/>
            <a:round/>
            <a:headEnd/>
            <a:tailEnd/>
          </a:ln>
          <a:effectLs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b="1" dirty="0">
                <a:solidFill>
                  <a:srgbClr val="FFFFFF"/>
                </a:solidFill>
                <a:latin typeface="Calibri" charset="0"/>
              </a:rPr>
              <a:t>Production</a:t>
            </a:r>
          </a:p>
        </p:txBody>
      </p:sp>
      <p:sp>
        <p:nvSpPr>
          <p:cNvPr id="21519" name="AutoShape 15"/>
          <p:cNvSpPr>
            <a:spLocks noChangeArrowheads="1"/>
          </p:cNvSpPr>
          <p:nvPr/>
        </p:nvSpPr>
        <p:spPr bwMode="auto">
          <a:xfrm>
            <a:off x="2682875" y="2879725"/>
            <a:ext cx="736600" cy="677863"/>
          </a:xfrm>
          <a:prstGeom prst="can">
            <a:avLst>
              <a:gd name="adj" fmla="val 25000"/>
            </a:avLst>
          </a:prstGeom>
          <a:solidFill>
            <a:srgbClr val="FFC000"/>
          </a:solidFill>
          <a:ln w="9360" cap="flat">
            <a:solidFill>
              <a:srgbClr val="BE4B48"/>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buClrTx/>
              <a:buFontTx/>
              <a:buNone/>
            </a:pPr>
            <a:r>
              <a:rPr lang="en-US" altLang="en-US" i="1" dirty="0">
                <a:latin typeface="Calibri" charset="0"/>
              </a:rPr>
              <a:t>Gold Copy</a:t>
            </a:r>
          </a:p>
        </p:txBody>
      </p:sp>
      <p:cxnSp>
        <p:nvCxnSpPr>
          <p:cNvPr id="21520" name="AutoShape 16"/>
          <p:cNvCxnSpPr>
            <a:cxnSpLocks noChangeShapeType="1"/>
            <a:stCxn id="21512" idx="2"/>
            <a:endCxn id="21513" idx="4"/>
          </p:cNvCxnSpPr>
          <p:nvPr/>
        </p:nvCxnSpPr>
        <p:spPr bwMode="auto">
          <a:xfrm flipH="1">
            <a:off x="7145338" y="3328988"/>
            <a:ext cx="620712" cy="15875"/>
          </a:xfrm>
          <a:prstGeom prst="bentConnector3">
            <a:avLst>
              <a:gd name="adj1" fmla="val 49968"/>
            </a:avLst>
          </a:prstGeom>
          <a:noFill/>
          <a:ln w="34920" cap="flat">
            <a:solidFill>
              <a:srgbClr val="00B05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1" name="AutoShape 17"/>
          <p:cNvCxnSpPr>
            <a:cxnSpLocks noChangeShapeType="1"/>
            <a:stCxn id="21517" idx="2"/>
            <a:endCxn id="21507" idx="4"/>
          </p:cNvCxnSpPr>
          <p:nvPr/>
        </p:nvCxnSpPr>
        <p:spPr bwMode="auto">
          <a:xfrm flipH="1">
            <a:off x="7169150" y="4073525"/>
            <a:ext cx="623888" cy="7938"/>
          </a:xfrm>
          <a:prstGeom prst="bentConnector3">
            <a:avLst>
              <a:gd name="adj1" fmla="val 49940"/>
            </a:avLst>
          </a:prstGeom>
          <a:noFill/>
          <a:ln w="34920" cap="flat">
            <a:solidFill>
              <a:srgbClr val="00B05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2" name="AutoShape 18"/>
          <p:cNvCxnSpPr>
            <a:cxnSpLocks noChangeShapeType="1"/>
            <a:endCxn id="21514" idx="1"/>
          </p:cNvCxnSpPr>
          <p:nvPr/>
        </p:nvCxnSpPr>
        <p:spPr bwMode="auto">
          <a:xfrm rot="16200000" flipH="1">
            <a:off x="484188" y="3736975"/>
            <a:ext cx="471488" cy="7937"/>
          </a:xfrm>
          <a:prstGeom prst="bentConnector3">
            <a:avLst>
              <a:gd name="adj1" fmla="val 24579"/>
            </a:avLst>
          </a:prstGeom>
          <a:noFill/>
          <a:ln w="34920" cap="flat">
            <a:solidFill>
              <a:srgbClr val="FF0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3" name="AutoShape 19"/>
          <p:cNvCxnSpPr>
            <a:cxnSpLocks noChangeShapeType="1"/>
          </p:cNvCxnSpPr>
          <p:nvPr/>
        </p:nvCxnSpPr>
        <p:spPr bwMode="auto">
          <a:xfrm rot="10800000">
            <a:off x="1190625" y="3157538"/>
            <a:ext cx="301625" cy="34925"/>
          </a:xfrm>
          <a:prstGeom prst="bentConnector3">
            <a:avLst>
              <a:gd name="adj1" fmla="val 49634"/>
            </a:avLst>
          </a:prstGeom>
          <a:noFill/>
          <a:ln w="34920" cap="flat">
            <a:solidFill>
              <a:srgbClr val="FF0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4" name="AutoShape 20"/>
          <p:cNvCxnSpPr>
            <a:cxnSpLocks noChangeShapeType="1"/>
            <a:endCxn id="21511" idx="3"/>
          </p:cNvCxnSpPr>
          <p:nvPr/>
        </p:nvCxnSpPr>
        <p:spPr bwMode="auto">
          <a:xfrm rot="10800000">
            <a:off x="2284413" y="3181350"/>
            <a:ext cx="406400" cy="11113"/>
          </a:xfrm>
          <a:prstGeom prst="bentConnector3">
            <a:avLst>
              <a:gd name="adj1" fmla="val 21250"/>
            </a:avLst>
          </a:prstGeom>
          <a:noFill/>
          <a:ln w="34920" cap="flat">
            <a:solidFill>
              <a:srgbClr val="FFC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5" name="AutoShape 21"/>
          <p:cNvCxnSpPr>
            <a:cxnSpLocks noChangeShapeType="1"/>
          </p:cNvCxnSpPr>
          <p:nvPr/>
        </p:nvCxnSpPr>
        <p:spPr bwMode="auto">
          <a:xfrm flipH="1">
            <a:off x="5270500" y="3382963"/>
            <a:ext cx="1147763" cy="15875"/>
          </a:xfrm>
          <a:prstGeom prst="bentConnector3">
            <a:avLst>
              <a:gd name="adj1" fmla="val 49843"/>
            </a:avLst>
          </a:prstGeom>
          <a:noFill/>
          <a:ln w="34920" cap="flat">
            <a:solidFill>
              <a:srgbClr val="FFC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6" name="AutoShape 22"/>
          <p:cNvCxnSpPr>
            <a:cxnSpLocks noChangeShapeType="1"/>
            <a:stCxn id="21515" idx="2"/>
          </p:cNvCxnSpPr>
          <p:nvPr/>
        </p:nvCxnSpPr>
        <p:spPr bwMode="auto">
          <a:xfrm rot="10800000">
            <a:off x="3436938" y="3171825"/>
            <a:ext cx="927100" cy="255588"/>
          </a:xfrm>
          <a:prstGeom prst="bentConnector3">
            <a:avLst>
              <a:gd name="adj1" fmla="val 62514"/>
            </a:avLst>
          </a:prstGeom>
          <a:noFill/>
          <a:ln w="34920" cap="flat">
            <a:solidFill>
              <a:srgbClr val="FFC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27" name="AutoShape 23"/>
          <p:cNvCxnSpPr>
            <a:cxnSpLocks noChangeShapeType="1"/>
            <a:stCxn id="21507" idx="2"/>
            <a:endCxn id="21515" idx="3"/>
          </p:cNvCxnSpPr>
          <p:nvPr/>
        </p:nvCxnSpPr>
        <p:spPr bwMode="auto">
          <a:xfrm rot="10800000">
            <a:off x="4792663" y="3798888"/>
            <a:ext cx="1647825" cy="282575"/>
          </a:xfrm>
          <a:prstGeom prst="bentConnector2">
            <a:avLst/>
          </a:prstGeom>
          <a:noFill/>
          <a:ln w="34920" cap="flat">
            <a:solidFill>
              <a:srgbClr val="FFC000"/>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Footer Placeholder 2"/>
          <p:cNvSpPr>
            <a:spLocks noGrp="1"/>
          </p:cNvSpPr>
          <p:nvPr>
            <p:ph type="ftr" sz="quarter" idx="11"/>
          </p:nvPr>
        </p:nvSpPr>
        <p:spPr/>
        <p:txBody>
          <a:bodyPr/>
          <a:lstStyle/>
          <a:p>
            <a:r>
              <a:rPr lang="en-US" smtClean="0">
                <a:solidFill>
                  <a:srgbClr val="000000">
                    <a:tint val="75000"/>
                  </a:srgbClr>
                </a:solidFill>
              </a:rPr>
              <a:t>Orasi Software Inc.</a:t>
            </a:r>
            <a:endParaRPr lang="en-US" dirty="0">
              <a:solidFill>
                <a:srgbClr val="000000">
                  <a:tint val="75000"/>
                </a:srgbClr>
              </a:solidFill>
            </a:endParaRPr>
          </a:p>
        </p:txBody>
      </p:sp>
    </p:spTree>
    <p:extLst>
      <p:ext uri="{BB962C8B-B14F-4D97-AF65-F5344CB8AC3E}">
        <p14:creationId xmlns:p14="http://schemas.microsoft.com/office/powerpoint/2010/main" val="30327504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11997</TotalTime>
  <Words>524</Words>
  <Application>Microsoft Office PowerPoint</Application>
  <PresentationFormat>On-screen Show (4:3)</PresentationFormat>
  <Paragraphs>91</Paragraphs>
  <Slides>19</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Microsoft YaHei</vt:lpstr>
      <vt:lpstr>Arial</vt:lpstr>
      <vt:lpstr>Calibri</vt:lpstr>
      <vt:lpstr>Calibri Light</vt:lpstr>
      <vt:lpstr>Myriad Pro</vt:lpstr>
      <vt:lpstr>Office Theme</vt:lpstr>
      <vt:lpstr>Visio</vt:lpstr>
      <vt:lpstr>Data, Data Everywhere</vt:lpstr>
      <vt:lpstr>PowerPoint Presentation</vt:lpstr>
      <vt:lpstr>PowerPoint Presentation</vt:lpstr>
      <vt:lpstr>PowerPoint Presentation</vt:lpstr>
      <vt:lpstr>PowerPoint Presentation</vt:lpstr>
      <vt:lpstr>PowerPoint Presentation</vt:lpstr>
      <vt:lpstr>PowerPoint Presentation</vt:lpstr>
      <vt:lpstr>Quality Pipeline</vt:lpstr>
      <vt:lpstr>Production Data for Testing – The Gold Copy</vt:lpstr>
      <vt:lpstr>Test Integration</vt:lpstr>
      <vt:lpstr>PowerPoint Presentation</vt:lpstr>
      <vt:lpstr>PowerPoint Presentation</vt:lpstr>
      <vt:lpstr>TDM Team – Specialization</vt:lpstr>
      <vt:lpstr>TDM Role: Data Design</vt:lpstr>
      <vt:lpstr>TDM Role in Support</vt:lpstr>
      <vt:lpstr>TDM Role: Building Test Data</vt:lpstr>
      <vt:lpstr>TDM Role: Execution</vt:lpstr>
      <vt:lpstr>TDM Role: Audits</vt:lpstr>
      <vt:lpstr>Filter View of Defects</vt:lpstr>
    </vt:vector>
  </TitlesOfParts>
  <Company>American Express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Gridtools biz case</dc:title>
  <dc:creator>David Guimbellot</dc:creator>
  <cp:lastModifiedBy>David Guimbellot</cp:lastModifiedBy>
  <cp:revision>129</cp:revision>
  <dcterms:created xsi:type="dcterms:W3CDTF">2014-01-09T19:11:45Z</dcterms:created>
  <dcterms:modified xsi:type="dcterms:W3CDTF">2015-10-20T17:40:26Z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Luke Maze</vt:lpwstr>
  </property>
  <property fmtid="{D5CDD505-2E9C-101B-9397-08002B2CF9AE}" pid="3" name="AXPDataClassification">
    <vt:lpwstr>AXP Internal</vt:lpwstr>
  </property>
  <property fmtid="{D5CDD505-2E9C-101B-9397-08002B2CF9AE}" pid="4" name="AXPDataClassificationForSearch">
    <vt:lpwstr>AXPInternal_UniqueSearchString</vt:lpwstr>
  </property>
  <property fmtid="{D5CDD505-2E9C-101B-9397-08002B2CF9AE}" pid="5" name="AXPLastAuthor">
    <vt:lpwstr>Luke Maze</vt:lpwstr>
  </property>
</Properties>
</file>