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slideLayouts/slideLayout49.xml" ContentType="application/vnd.openxmlformats-officedocument.presentationml.slideLayout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4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Layouts/slideLayout30.xml" ContentType="application/vnd.openxmlformats-officedocument.presentationml.slideLayout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48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9.xml" ContentType="application/vnd.openxmlformats-officedocument.presentationml.slid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Layouts/slideLayout27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37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4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notesSlides/notesSlide49.xml" ContentType="application/vnd.openxmlformats-officedocument.presentationml.notesSlide+xml"/>
  <Override PartName="/ppt/slideLayouts/slideLayout41.xml" ContentType="application/vnd.openxmlformats-officedocument.presentationml.slideLayout+xml"/>
  <Override PartName="/ppt/notesSlides/notesSlide59.xml" ContentType="application/vnd.openxmlformats-officedocument.presentationml.notesSlide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8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8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47.xml" ContentType="application/vnd.openxmlformats-officedocument.presentationml.slideLayout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3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slideLayouts/slideLayout48.xml" ContentType="application/vnd.openxmlformats-officedocument.presentationml.slideLayout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  <p:sldMasterId id="2147483682" r:id="rId3"/>
  </p:sldMasterIdLst>
  <p:notesMasterIdLst>
    <p:notesMasterId r:id="rId73"/>
  </p:notesMasterIdLst>
  <p:sldIdLst>
    <p:sldId id="256" r:id="rId4"/>
    <p:sldId id="257" r:id="rId5"/>
    <p:sldId id="259" r:id="rId6"/>
    <p:sldId id="258" r:id="rId7"/>
    <p:sldId id="32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73" Type="http://schemas.openxmlformats.org/officeDocument/2006/relationships/notesMaster" Target="notesMasters/notesMaster1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5C8ED-55E6-7540-B550-8BA5730C48E1}" type="datetimeFigureOut">
              <a:t>10/15/13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DBFC6-1256-0143-BA94-D89F8035A0B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34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35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36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37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38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39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40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44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45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46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47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54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55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56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57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58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59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60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64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65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67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68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1A569-87A3-B448-B93C-F21ACCA0CD4D}" type="slidenum">
              <a:rPr lang="en-US">
                <a:uFillTx/>
              </a:rPr>
              <a:pPr/>
              <a:t>69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uFillTx/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5026" y="4624668"/>
            <a:ext cx="4214812" cy="933450"/>
          </a:xfrm>
        </p:spPr>
        <p:txBody>
          <a:bodyPr>
            <a:normAutofit/>
          </a:bodyPr>
          <a:lstStyle>
            <a:lvl1pPr>
              <a:defRPr sz="28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425" y="4809565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>
                <a:uFillTx/>
              </a:defRPr>
            </a:lvl1pPr>
          </a:lstStyle>
          <a:p>
            <a:fld id="{5C6D3F72-B65C-B44D-981D-1307B495FE4F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8F88-A58E-2E4E-A17A-1245E0083FE3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105774" y="282574"/>
            <a:ext cx="69659" cy="1600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A420-0210-D249-8C7C-6088464E8F12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r>
              <a:rPr lang="en-US">
                <a:uFillTx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>
                <a:uFillTx/>
              </a:defRPr>
            </a:lvl1pPr>
          </a:lstStyle>
          <a:p>
            <a:fld id="{94C52ED3-F70A-0345-A60C-9217F3C661D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  <a:uFillTx/>
              </a:defRPr>
            </a:lvl1pPr>
            <a:lvl2pPr>
              <a:defRPr sz="1200">
                <a:uFillTx/>
              </a:defRPr>
            </a:lvl2pPr>
            <a:lvl3pPr>
              <a:defRPr sz="1000">
                <a:uFillTx/>
              </a:defRPr>
            </a:lvl3pPr>
            <a:lvl4pPr>
              <a:defRPr sz="900">
                <a:uFillTx/>
              </a:defRPr>
            </a:lvl4pPr>
            <a:lvl5pPr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uFillTx/>
              </a:defRPr>
            </a:lvl1pPr>
          </a:lstStyle>
          <a:p>
            <a:fld id="{200E5F36-D03D-E546-92DF-BCBCAEB57E2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kumimoji="0"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A15C064-DD44-4CAC-873E-2D1F54821676}" type="slidenum">
              <a:rPr kumimoji="0" lang="en-US" smtClean="0">
                <a:uFillTx/>
              </a:rPr>
              <a:pPr/>
              <a:t>‹#›</a:t>
            </a:fld>
            <a:endParaRPr kumimoji="0" lang="en-US"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D478-81FD-B142-8FE0-3A87B0403D0D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EF96-B41A-2D4A-83FB-A4649CCC14CD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2A6-BB4B-A646-9F98-855618650B02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DBFA-5568-1C46-8910-3E97064EEB20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EB4-75AD-A84A-AA4D-74CE8AAFE91C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2AF1-0D17-424D-825C-E9760332993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7861-B18B-7745-8A5E-F45F711D2D21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93EE915-8E8D-684A-BD04-7A801B7F74D4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9477D61-8ED3-7545-BBBD-0BD17CD85DB6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 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5539-B698-5545-BF39-26CDD466BE64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 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3EB7C116-0CBF-3946-AC33-B89CC236A10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B9FB456F-68CE-0A45-BF06-3DA2006166BF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323F1C1-B702-6845-9AEB-F35C2C10F816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507C-8DF9-9A41-B8EA-EED441461CC7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9592-7932-9440-B659-A13BF72FA9E4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>
                <a:uFillTx/>
              </a:defRPr>
            </a:lvl2pPr>
            <a:lvl3pPr rtl="0">
              <a:defRPr>
                <a:uFillTx/>
              </a:defRPr>
            </a:lvl3pPr>
            <a:lvl4pPr rtl="0">
              <a:defRPr>
                <a:uFillTx/>
              </a:defRPr>
            </a:lvl4pPr>
            <a:lvl5pPr rtl="0">
              <a:defRPr>
                <a:uFillTx/>
              </a:defRPr>
            </a:lvl5pPr>
            <a:lvl6pPr rtl="0">
              <a:defRPr>
                <a:uFillTx/>
              </a:defRPr>
            </a:lvl6pPr>
            <a:lvl7pPr rtl="0">
              <a:defRPr>
                <a:uFillTx/>
              </a:defRPr>
            </a:lvl7pPr>
            <a:lvl8pPr rtl="0">
              <a:defRPr>
                <a:uFillTx/>
              </a:defRPr>
            </a:lvl8pPr>
            <a:lvl9pPr rtl="0"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8064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42950" indent="7366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143000" indent="66357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6002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0574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5146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9718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290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8862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5026" y="4624668"/>
            <a:ext cx="4214812" cy="933450"/>
          </a:xfrm>
        </p:spPr>
        <p:txBody>
          <a:bodyPr>
            <a:normAutofit/>
          </a:bodyPr>
          <a:lstStyle>
            <a:lvl1pPr>
              <a:defRPr sz="28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425" y="4809565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>
                <a:uFillTx/>
              </a:defRPr>
            </a:lvl1pPr>
          </a:lstStyle>
          <a:p>
            <a:fld id="{5C6D3F72-B65C-B44D-981D-1307B495FE4F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8F88-A58E-2E4E-A17A-1245E0083FE3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1" name="Rectangle 10"/>
          <p:cNvSpPr>
            <a:spLocks/>
          </p:cNvSpPr>
          <p:nvPr userDrawn="1"/>
        </p:nvSpPr>
        <p:spPr>
          <a:xfrm flipH="1">
            <a:off x="8105774" y="282574"/>
            <a:ext cx="69659" cy="1600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2A420-0210-D249-8C7C-6088464E8F12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r>
              <a:rPr lang="en-US">
                <a:uFillTx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>
                <a:uFillTx/>
              </a:defRPr>
            </a:lvl1pPr>
          </a:lstStyle>
          <a:p>
            <a:fld id="{94C52ED3-F70A-0345-A60C-9217F3C661D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  <a:uFillTx/>
              </a:defRPr>
            </a:lvl1pPr>
            <a:lvl2pPr>
              <a:defRPr sz="1200">
                <a:uFillTx/>
              </a:defRPr>
            </a:lvl2pPr>
            <a:lvl3pPr>
              <a:defRPr sz="1000">
                <a:uFillTx/>
              </a:defRPr>
            </a:lvl3pPr>
            <a:lvl4pPr>
              <a:defRPr sz="900">
                <a:uFillTx/>
              </a:defRPr>
            </a:lvl4pPr>
            <a:lvl5pPr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uFillTx/>
              </a:defRPr>
            </a:lvl1pPr>
          </a:lstStyle>
          <a:p>
            <a:fld id="{200E5F36-D03D-E546-92DF-BCBCAEB57E2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kumimoji="0"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A15C064-DD44-4CAC-873E-2D1F54821676}" type="slidenum">
              <a:rPr kumimoji="0" lang="en-US" smtClean="0">
                <a:uFillTx/>
              </a:rPr>
              <a:pPr/>
              <a:t>‹#›</a:t>
            </a:fld>
            <a:endParaRPr kumimoji="0" lang="en-US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/>
          </p:cNvSpPr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D478-81FD-B142-8FE0-3A87B0403D0D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EF96-B41A-2D4A-83FB-A4649CCC14CD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2A6-BB4B-A646-9F98-855618650B02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DBFA-5568-1C46-8910-3E97064EEB20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AEB4-75AD-A84A-AA4D-74CE8AAFE91C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/>
          </p:cNvSpPr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2AF1-0D17-424D-825C-E9760332993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7861-B18B-7745-8A5E-F45F711D2D21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uFillTx/>
              </a:defRPr>
            </a:lvl1pPr>
            <a:lvl2pPr>
              <a:defRPr sz="1800">
                <a:uFillTx/>
              </a:defRPr>
            </a:lvl2pPr>
            <a:lvl3pPr>
              <a:defRPr sz="18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93EE915-8E8D-684A-BD04-7A801B7F74D4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/>
          </p:cNvSpPr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9477D61-8ED3-7545-BBBD-0BD17CD85DB6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 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5539-B698-5545-BF39-26CDD466BE64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 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3EB7C116-0CBF-3946-AC33-B89CC236A105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B9FB456F-68CE-0A45-BF06-3DA2006166BF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/>
          </p:cNvSpPr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323F1C1-B702-6845-9AEB-F35C2C10F816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>
                <a:uFillTx/>
              </a:defRPr>
            </a:lvl1pPr>
          </a:lstStyle>
          <a:p>
            <a:r>
              <a:rPr lang="en-US">
                <a:uFillTx/>
              </a:rPr>
              <a:t>Click icon to add picture</a:t>
            </a:r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507C-8DF9-9A41-B8EA-EED441461CC7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uFillTx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9592-7932-9440-B659-A13BF72FA9E4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uFillTx/>
              </a:rPr>
              <a:t>+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>
                <a:uFillTx/>
              </a:defRPr>
            </a:lvl2pPr>
            <a:lvl3pPr rtl="0">
              <a:defRPr>
                <a:uFillTx/>
              </a:defRPr>
            </a:lvl3pPr>
            <a:lvl4pPr rtl="0">
              <a:defRPr>
                <a:uFillTx/>
              </a:defRPr>
            </a:lvl4pPr>
            <a:lvl5pPr rtl="0">
              <a:defRPr>
                <a:uFillTx/>
              </a:defRPr>
            </a:lvl5pPr>
            <a:lvl6pPr rtl="0">
              <a:defRPr>
                <a:uFillTx/>
              </a:defRPr>
            </a:lvl6pPr>
            <a:lvl7pPr rtl="0">
              <a:defRPr>
                <a:uFillTx/>
              </a:defRPr>
            </a:lvl7pPr>
            <a:lvl8pPr rtl="0">
              <a:defRPr>
                <a:uFillTx/>
              </a:defRPr>
            </a:lvl8pPr>
            <a:lvl9pPr rtl="0">
              <a:defRPr>
                <a:uFillTx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8064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742950" indent="7366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143000" indent="66357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6002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0574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5146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9718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4290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886200" indent="533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 baseline="0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52FD-740E-6F48-B50B-C3EA22E930B4}" type="datetimeFigureOut"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32.xml"/><Relationship Id="rId22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53.xml"/><Relationship Id="rId22" Type="http://schemas.openxmlformats.org/officeDocument/2006/relationships/theme" Target="../theme/theme3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1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252FD-740E-6F48-B50B-C3EA22E930B4}" type="datetimeFigureOut"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53249-7E30-D24C-BCAA-9097A8276DF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252F9EDC-29F1-9A47-8C3D-8F4E0C878DE1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uFillTx/>
              </a:defRPr>
            </a:lvl1pPr>
          </a:lstStyle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C43E2B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>
                <a:uFillTx/>
              </a:rPr>
              <a:t>Click to edit Master title style</a:t>
            </a:r>
            <a:endParaRPr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252F9EDC-29F1-9A47-8C3D-8F4E0C878DE1}" type="datetime1">
              <a:rPr lang="en-US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uFillTx/>
              </a:defRPr>
            </a:lvl1pPr>
          </a:lstStyle>
          <a:p>
            <a:fld id="{D5FE4AFD-1CAB-E649-9C5A-5A9908A1E2FD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  <p:sldLayoutId id="2147483703" r:id="rId2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C43E2B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5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uFillTx/>
              </a:rPr>
              <a:t>Continuous Quality: What 21</a:t>
            </a:r>
            <a:r>
              <a:rPr lang="en-US" baseline="30000" dirty="0" smtClean="0">
                <a:uFillTx/>
              </a:rPr>
              <a:t>st</a:t>
            </a:r>
            <a:r>
              <a:rPr lang="en-US" dirty="0" smtClean="0">
                <a:uFillTx/>
              </a:rPr>
              <a:t>-Century IT Means for QA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uFillTx/>
              </a:rPr>
              <a:t>Jeff Sussna, Ingineering.IT</a:t>
            </a:r>
          </a:p>
          <a:p>
            <a:r>
              <a:rPr lang="en-US" sz="2000" dirty="0" smtClean="0"/>
              <a:t>October 18, 2013</a:t>
            </a:r>
            <a:endParaRPr lang="en-US" sz="2000" smtClean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Complicated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One thing</a:t>
            </a:r>
          </a:p>
          <a:p>
            <a:pPr lvl="1"/>
            <a:r>
              <a:rPr lang="en-US">
                <a:uFillTx/>
                <a:sym typeface="Calibri"/>
              </a:rPr>
              <a:t>Many parts</a:t>
            </a:r>
          </a:p>
          <a:p>
            <a:pPr lvl="1"/>
            <a:r>
              <a:rPr lang="en-US">
                <a:uFillTx/>
                <a:sym typeface="Calibri"/>
              </a:rPr>
              <a:t>Hierarchy</a:t>
            </a:r>
          </a:p>
          <a:p>
            <a:pPr lvl="1"/>
            <a:r>
              <a:rPr lang="en-US">
                <a:uFillTx/>
                <a:sym typeface="Calibri"/>
              </a:rPr>
              <a:t>Clear/contained relationships</a:t>
            </a:r>
          </a:p>
          <a:p>
            <a:pPr lvl="0"/>
            <a:r>
              <a:rPr lang="en-US">
                <a:uFillTx/>
              </a:rPr>
              <a:t>Predictable</a:t>
            </a:r>
            <a:r>
              <a:rPr lang="en-US">
                <a:uFillTx/>
                <a:sym typeface="Calibri"/>
              </a:rPr>
              <a:t>/controllable repercussions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Complicated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Automobile</a:t>
            </a:r>
          </a:p>
          <a:p>
            <a:pPr lvl="0"/>
            <a:r>
              <a:rPr lang="en-US">
                <a:uFillTx/>
                <a:sym typeface="Calibri"/>
              </a:rPr>
              <a:t>Data Center</a:t>
            </a:r>
          </a:p>
          <a:p>
            <a:r>
              <a:rPr lang="en-US">
                <a:uFillTx/>
                <a:sym typeface="Calibri"/>
              </a:rPr>
              <a:t>Corporate structure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Complex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Many (semi-)independent things</a:t>
            </a:r>
          </a:p>
          <a:p>
            <a:pPr lvl="0"/>
            <a:r>
              <a:rPr lang="en-US">
                <a:uFillTx/>
                <a:sym typeface="Calibri"/>
              </a:rPr>
              <a:t>Many interactions between them</a:t>
            </a:r>
          </a:p>
          <a:p>
            <a:pPr lvl="0"/>
            <a:r>
              <a:rPr lang="en-US">
                <a:uFillTx/>
                <a:sym typeface="Calibri"/>
              </a:rPr>
              <a:t>Fluid relationships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Complex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Flock of birds</a:t>
            </a:r>
          </a:p>
          <a:p>
            <a:pPr lvl="0"/>
            <a:r>
              <a:rPr lang="en-US">
                <a:uFillTx/>
                <a:sym typeface="Calibri"/>
              </a:rPr>
              <a:t>Economy</a:t>
            </a:r>
          </a:p>
          <a:p>
            <a:pPr lvl="0"/>
            <a:r>
              <a:rPr lang="en-US">
                <a:uFillTx/>
                <a:sym typeface="Calibri"/>
              </a:rPr>
              <a:t>Cloud computing</a:t>
            </a:r>
          </a:p>
          <a:p>
            <a:pPr lvl="0"/>
            <a:r>
              <a:rPr lang="en-US">
                <a:uFillTx/>
                <a:sym typeface="Calibri"/>
              </a:rPr>
              <a:t>Corporate reality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Characteristics of Complexity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Emergence</a:t>
            </a:r>
          </a:p>
          <a:p>
            <a:pPr lvl="0"/>
            <a:r>
              <a:rPr lang="en-US">
                <a:uFillTx/>
                <a:sym typeface="Calibri"/>
              </a:rPr>
              <a:t>Cascading failures</a:t>
            </a:r>
          </a:p>
          <a:p>
            <a:pPr lvl="0"/>
            <a:r>
              <a:rPr lang="en-US">
                <a:uFillTx/>
                <a:sym typeface="Calibri"/>
              </a:rPr>
              <a:t>Sensitivity to history</a:t>
            </a:r>
            <a:r>
              <a:rPr lang="en-US">
                <a:uFillTx/>
              </a:rPr>
              <a:t>/</a:t>
            </a:r>
            <a:r>
              <a:rPr lang="en-US">
                <a:uFillTx/>
                <a:sym typeface="Calibri"/>
              </a:rPr>
              <a:t>initial conditions</a:t>
            </a:r>
          </a:p>
          <a:p>
            <a:pPr lvl="0"/>
            <a:r>
              <a:rPr lang="en-US">
                <a:uFillTx/>
                <a:sym typeface="Calibri"/>
              </a:rPr>
              <a:t>Failure-prone yet resilient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Implications of Complexity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Can't model/predict/control</a:t>
            </a:r>
          </a:p>
          <a:p>
            <a:pPr lvl="0"/>
            <a:r>
              <a:rPr lang="en-US">
                <a:uFillTx/>
                <a:sym typeface="Calibri"/>
              </a:rPr>
              <a:t>Control can make things worse</a:t>
            </a:r>
          </a:p>
          <a:p>
            <a:pPr lvl="0"/>
            <a:r>
              <a:rPr lang="en-US">
                <a:uFillTx/>
                <a:sym typeface="Calibri"/>
              </a:rPr>
              <a:t>System failure without component failure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Enterprise Complexity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uFillTx/>
                <a:sym typeface="Calibri"/>
              </a:rPr>
              <a:t>Outsourcing</a:t>
            </a:r>
          </a:p>
          <a:p>
            <a:r>
              <a:rPr lang="en-US">
                <a:uFillTx/>
                <a:sym typeface="Calibri"/>
              </a:rPr>
              <a:t>Social business</a:t>
            </a:r>
          </a:p>
          <a:p>
            <a:r>
              <a:rPr lang="en-US">
                <a:uFillTx/>
                <a:sym typeface="Calibri"/>
              </a:rPr>
              <a:t>Cloud providers</a:t>
            </a:r>
          </a:p>
          <a:p>
            <a:r>
              <a:rPr lang="en-US">
                <a:uFillTx/>
                <a:sym typeface="Calibri"/>
              </a:rPr>
              <a:t>API ecosystems</a:t>
            </a:r>
          </a:p>
          <a:p>
            <a:r>
              <a:rPr lang="en-US">
                <a:uFillTx/>
                <a:sym typeface="Calibri"/>
              </a:rPr>
              <a:t>BYOD/CoIT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Facing </a:t>
            </a:r>
            <a:r>
              <a:rPr lang="en-US">
                <a:uFillTx/>
                <a:sym typeface="Calibri"/>
              </a:rPr>
              <a:t>Complexity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uFillTx/>
              </a:rPr>
              <a:t>From fail-safe to safe-to-fail</a:t>
            </a:r>
          </a:p>
          <a:p>
            <a:r>
              <a:rPr lang="en-US">
                <a:uFillTx/>
              </a:rPr>
              <a:t>From reductionism to systems thinking</a:t>
            </a:r>
          </a:p>
          <a:p>
            <a:r>
              <a:rPr lang="en-US">
                <a:uFillTx/>
              </a:rPr>
              <a:t>From hierarchies to networks</a:t>
            </a:r>
          </a:p>
          <a:p>
            <a:r>
              <a:rPr lang="en-US">
                <a:uFillTx/>
              </a:rPr>
              <a:t>From tight coupling to loose coupling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From Efficient to Adaptable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Kodak lasted 100 years before being disrupted</a:t>
            </a:r>
          </a:p>
          <a:p>
            <a:pPr lvl="0"/>
            <a:r>
              <a:rPr lang="en-US">
                <a:uFillTx/>
                <a:sym typeface="Calibri"/>
              </a:rPr>
              <a:t>Microsoft lasted 30 years</a:t>
            </a:r>
          </a:p>
          <a:p>
            <a:pPr lvl="0"/>
            <a:r>
              <a:rPr lang="en-US">
                <a:uFillTx/>
                <a:sym typeface="Calibri"/>
              </a:rPr>
              <a:t>Apple went from most world’s valuable company to ? in 1 year</a:t>
            </a:r>
          </a:p>
          <a:p>
            <a:pPr lvl="0"/>
            <a:r>
              <a:rPr lang="en-US">
                <a:uFillTx/>
                <a:sym typeface="Calibri"/>
              </a:rPr>
              <a:t>AWS accelerating away from competitors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Changing Business Imperatives 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From efficiency/scale/stability…</a:t>
            </a:r>
          </a:p>
          <a:p>
            <a:pPr lvl="1"/>
            <a:r>
              <a:rPr lang="en-US">
                <a:uFillTx/>
                <a:sym typeface="Calibri"/>
              </a:rPr>
              <a:t>…to agility/nimbleness/adaptability</a:t>
            </a:r>
          </a:p>
          <a:p>
            <a:pPr lvl="0"/>
            <a:r>
              <a:rPr lang="en-US">
                <a:uFillTx/>
                <a:sym typeface="Calibri"/>
              </a:rPr>
              <a:t>From stat</a:t>
            </a:r>
            <a:r>
              <a:rPr lang="en-US">
                <a:uFillTx/>
              </a:rPr>
              <a:t>ic discontinuous broadcast…</a:t>
            </a:r>
          </a:p>
          <a:p>
            <a:pPr lvl="1"/>
            <a:r>
              <a:rPr lang="en-US">
                <a:uFillTx/>
              </a:rPr>
              <a:t>...to dynamic continuous conversation</a:t>
            </a:r>
          </a:p>
          <a:p>
            <a:pPr lvl="0"/>
            <a:r>
              <a:rPr lang="en-US">
                <a:uFillTx/>
              </a:rPr>
              <a:t>From complicatedness to complexity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Preface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uFillTx/>
              </a:rPr>
              <a:t>Changing business drives changing IT drives changing QA</a:t>
            </a:r>
          </a:p>
          <a:p>
            <a:endParaRPr lang="en-US" dirty="0" smtClean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Adaptive Business Frameworks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Cybernetics: Norbert Wiener</a:t>
            </a:r>
          </a:p>
          <a:p>
            <a:pPr lvl="0"/>
            <a:r>
              <a:rPr lang="en-US">
                <a:uFillTx/>
                <a:sym typeface="Calibri"/>
              </a:rPr>
              <a:t>OODA Loops: John Boyd</a:t>
            </a:r>
            <a:endParaRPr lang="en-US">
              <a:uFillTx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Cybernetics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Ancient Greek: steersman, governor, pilot</a:t>
            </a:r>
          </a:p>
          <a:p>
            <a:pPr lvl="0"/>
            <a:r>
              <a:rPr lang="en-US">
                <a:uFillTx/>
                <a:sym typeface="Calibri"/>
              </a:rPr>
              <a:t>Adaptive loops:</a:t>
            </a:r>
          </a:p>
          <a:p>
            <a:pPr lvl="1"/>
            <a:r>
              <a:rPr lang="en-US">
                <a:uFillTx/>
                <a:sym typeface="Calibri"/>
              </a:rPr>
              <a:t>Gun targeting</a:t>
            </a:r>
          </a:p>
          <a:p>
            <a:pPr lvl="1"/>
            <a:r>
              <a:rPr lang="en-US">
                <a:uFillTx/>
                <a:sym typeface="Calibri"/>
              </a:rPr>
              <a:t>Walking</a:t>
            </a:r>
          </a:p>
          <a:p>
            <a:r>
              <a:rPr lang="en-US">
                <a:uFillTx/>
                <a:sym typeface="Calibri"/>
              </a:rPr>
              <a:t>Feedback: adjust future conduct by past performance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OODA Loops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Mental model for airborne battle:</a:t>
            </a:r>
          </a:p>
          <a:p>
            <a:pPr lvl="1"/>
            <a:r>
              <a:rPr lang="en-US">
                <a:uFillTx/>
                <a:sym typeface="Calibri"/>
              </a:rPr>
              <a:t>Observe</a:t>
            </a:r>
          </a:p>
          <a:p>
            <a:pPr lvl="1"/>
            <a:r>
              <a:rPr lang="en-US">
                <a:uFillTx/>
                <a:sym typeface="Calibri"/>
              </a:rPr>
              <a:t>Orient</a:t>
            </a:r>
          </a:p>
          <a:p>
            <a:pPr lvl="1"/>
            <a:r>
              <a:rPr lang="en-US">
                <a:uFillTx/>
                <a:sym typeface="Calibri"/>
              </a:rPr>
              <a:t>Decide</a:t>
            </a:r>
          </a:p>
          <a:p>
            <a:pPr lvl="1"/>
            <a:r>
              <a:rPr lang="en-US">
                <a:uFillTx/>
                <a:sym typeface="Calibri"/>
              </a:rPr>
              <a:t>Act</a:t>
            </a:r>
          </a:p>
          <a:p>
            <a:pPr lvl="0"/>
            <a:r>
              <a:rPr lang="en-US">
                <a:uFillTx/>
                <a:sym typeface="Calibri"/>
              </a:rPr>
              <a:t>Win by making your OODA Loop tighter than your enemy’s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Implications for IT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IT must undergo the same transformations:</a:t>
            </a:r>
          </a:p>
          <a:p>
            <a:pPr lvl="1"/>
            <a:r>
              <a:rPr lang="en-US">
                <a:uFillTx/>
              </a:rPr>
              <a:t>Products -&gt; services</a:t>
            </a:r>
          </a:p>
          <a:p>
            <a:pPr lvl="1"/>
            <a:r>
              <a:rPr lang="en-US">
                <a:uFillTx/>
              </a:rPr>
              <a:t>Silos -&gt; Infusion</a:t>
            </a:r>
          </a:p>
          <a:p>
            <a:pPr lvl="1"/>
            <a:r>
              <a:rPr lang="en-US">
                <a:uFillTx/>
              </a:rPr>
              <a:t>Complicated -&gt; Complex</a:t>
            </a:r>
          </a:p>
          <a:p>
            <a:pPr lvl="1"/>
            <a:r>
              <a:rPr lang="en-US">
                <a:uFillTx/>
              </a:rPr>
              <a:t>Efficient -&gt; Adaptive</a:t>
            </a:r>
          </a:p>
          <a:p>
            <a:pPr lvl="0"/>
            <a:r>
              <a:rPr lang="en-US">
                <a:uFillTx/>
              </a:rPr>
              <a:t>Digital infusion raises the stakes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IT is Business-Critical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Old: inventory reports improve efficiency</a:t>
            </a:r>
          </a:p>
          <a:p>
            <a:pPr lvl="0"/>
            <a:r>
              <a:rPr lang="en-US">
                <a:uFillTx/>
                <a:sym typeface="Calibri"/>
              </a:rPr>
              <a:t>New: </a:t>
            </a:r>
          </a:p>
          <a:p>
            <a:pPr lvl="1"/>
            <a:r>
              <a:rPr lang="en-US">
                <a:uFillTx/>
                <a:sym typeface="Calibri"/>
              </a:rPr>
              <a:t>Biz can't function w/out IT</a:t>
            </a:r>
          </a:p>
          <a:p>
            <a:pPr lvl="1"/>
            <a:r>
              <a:rPr lang="en-US">
                <a:uFillTx/>
                <a:sym typeface="Calibri"/>
              </a:rPr>
              <a:t>Can't converse w/out IT</a:t>
            </a:r>
          </a:p>
          <a:p>
            <a:pPr lvl="1"/>
            <a:r>
              <a:rPr lang="en-US">
                <a:uFillTx/>
                <a:sym typeface="Calibri"/>
              </a:rPr>
              <a:t>Can't optimize OODA Loop w/out IT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Business and IT are Inseparable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Beyond “alignment”</a:t>
            </a:r>
          </a:p>
          <a:p>
            <a:pPr lvl="0"/>
            <a:r>
              <a:rPr lang="en-US">
                <a:uFillTx/>
              </a:rPr>
              <a:t>Transformation impacts </a:t>
            </a:r>
            <a:r>
              <a:rPr lang="en-US">
                <a:uFillTx/>
                <a:sym typeface="Calibri"/>
              </a:rPr>
              <a:t>how IT operates…</a:t>
            </a:r>
          </a:p>
          <a:p>
            <a:pPr lvl="1"/>
            <a:r>
              <a:rPr lang="en-US">
                <a:uFillTx/>
              </a:rPr>
              <a:t>… and </a:t>
            </a:r>
            <a:r>
              <a:rPr lang="en-US">
                <a:uFillTx/>
                <a:sym typeface="Calibri"/>
              </a:rPr>
              <a:t>how IT-enabled business operates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21st-Century IT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Resilience over stability</a:t>
            </a:r>
          </a:p>
          <a:p>
            <a:pPr lvl="0"/>
            <a:r>
              <a:rPr lang="en-US">
                <a:uFillTx/>
                <a:sym typeface="Calibri"/>
              </a:rPr>
              <a:t>MTTR over MTBF</a:t>
            </a:r>
          </a:p>
          <a:p>
            <a:pPr lvl="0"/>
            <a:r>
              <a:rPr lang="en-US">
                <a:uFillTx/>
                <a:sym typeface="Calibri"/>
              </a:rPr>
              <a:t>Loose coupling over  centralized coordination</a:t>
            </a:r>
          </a:p>
          <a:p>
            <a:pPr lvl="0"/>
            <a:r>
              <a:rPr lang="en-US">
                <a:uFillTx/>
                <a:sym typeface="Calibri"/>
              </a:rPr>
              <a:t>Diversity over monoculture</a:t>
            </a:r>
          </a:p>
          <a:p>
            <a:pPr lvl="0"/>
            <a:r>
              <a:rPr lang="en-US">
                <a:uFillTx/>
                <a:sym typeface="Calibri"/>
              </a:rPr>
              <a:t>Propagation over mandated adoption</a:t>
            </a:r>
          </a:p>
          <a:p>
            <a:pPr lvl="0"/>
            <a:r>
              <a:rPr lang="en-US">
                <a:uFillTx/>
                <a:sym typeface="Calibri"/>
              </a:rPr>
              <a:t>Customer outcomes over offerings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21st-Century Development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Agile: cybernetics not project management</a:t>
            </a:r>
          </a:p>
          <a:p>
            <a:pPr lvl="0"/>
            <a:r>
              <a:rPr lang="en-US">
                <a:uFillTx/>
                <a:sym typeface="Calibri"/>
              </a:rPr>
              <a:t>Cloud: don't slow down the OODA Loop</a:t>
            </a:r>
          </a:p>
          <a:p>
            <a:pPr lvl="0"/>
            <a:r>
              <a:rPr lang="en-US">
                <a:uFillTx/>
                <a:sym typeface="Calibri"/>
              </a:rPr>
              <a:t>Continuous Delivery: let business speed throttle IT speed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21st-Century Operations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Design-for-fail: assume and allow underlying failure</a:t>
            </a:r>
          </a:p>
          <a:p>
            <a:pPr lvl="0"/>
            <a:r>
              <a:rPr lang="en-US">
                <a:uFillTx/>
              </a:rPr>
              <a:t>Game days: anticipate outages</a:t>
            </a:r>
          </a:p>
          <a:p>
            <a:pPr lvl="0"/>
            <a:r>
              <a:rPr lang="en-US">
                <a:uFillTx/>
              </a:rPr>
              <a:t>Chaos Monkey: introduce faults</a:t>
            </a:r>
          </a:p>
          <a:p>
            <a:pPr lvl="0"/>
            <a:r>
              <a:rPr lang="en-US">
                <a:uFillTx/>
              </a:rPr>
              <a:t>Blameless postmortems: facilitate learning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21st-Century Organization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idx="1"/>
          </p:nvPr>
        </p:nvSpPr>
        <p:spPr>
          <a:xfrm>
            <a:off x="891502" y="2139942"/>
            <a:ext cx="7556313" cy="4144963"/>
          </a:xfrm>
        </p:spPr>
        <p:txBody>
          <a:bodyPr/>
          <a:lstStyle/>
          <a:p>
            <a:pPr lvl="0"/>
            <a:r>
              <a:rPr lang="en-US">
                <a:uFillTx/>
              </a:rPr>
              <a:t>Service-oriented architecture vision coming to fruition</a:t>
            </a:r>
          </a:p>
          <a:p>
            <a:pPr lvl="1"/>
            <a:r>
              <a:rPr lang="en-US">
                <a:uFillTx/>
              </a:rPr>
              <a:t>Loosely coupled micro-services</a:t>
            </a:r>
          </a:p>
          <a:p>
            <a:pPr lvl="1"/>
            <a:r>
              <a:rPr lang="en-US">
                <a:uFillTx/>
              </a:rPr>
              <a:t>Graceful failure</a:t>
            </a:r>
          </a:p>
          <a:p>
            <a:pPr lvl="0"/>
            <a:r>
              <a:rPr lang="en-US">
                <a:uFillTx/>
              </a:rPr>
              <a:t>Open source as a model for change propagation</a:t>
            </a:r>
          </a:p>
          <a:p>
            <a:pPr lvl="0"/>
            <a:r>
              <a:rPr lang="en-US">
                <a:uFillTx/>
              </a:rPr>
              <a:t>Customer/service-centricity across functions</a:t>
            </a:r>
          </a:p>
          <a:p>
            <a:pPr lvl="1"/>
            <a:r>
              <a:rPr lang="en-US">
                <a:uFillTx/>
              </a:rPr>
              <a:t>Need to integrate systems, practices, organizations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Me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Career:</a:t>
            </a:r>
          </a:p>
          <a:p>
            <a:pPr lvl="1"/>
            <a:r>
              <a:rPr lang="en-US" dirty="0" smtClean="0"/>
              <a:t>Jobs spanning Development, QA, and Operations</a:t>
            </a:r>
          </a:p>
          <a:p>
            <a:r>
              <a:rPr lang="en-US" dirty="0" smtClean="0"/>
              <a:t>Practice:</a:t>
            </a:r>
          </a:p>
          <a:p>
            <a:pPr lvl="1"/>
            <a:r>
              <a:rPr lang="en-US" dirty="0" smtClean="0"/>
              <a:t>IT Service Innovation consultant</a:t>
            </a:r>
          </a:p>
          <a:p>
            <a:pPr lvl="1"/>
            <a:r>
              <a:rPr lang="en-US" dirty="0" smtClean="0"/>
              <a:t>Clients: SaaS companies and enterprise IT organizations</a:t>
            </a:r>
          </a:p>
          <a:p>
            <a:pPr lvl="1"/>
            <a:r>
              <a:rPr lang="en-US" dirty="0" smtClean="0"/>
              <a:t>Help Dev/QA/Ops work more closely with each other</a:t>
            </a:r>
          </a:p>
          <a:p>
            <a:pPr lvl="1"/>
            <a:r>
              <a:rPr lang="en-US" dirty="0" smtClean="0"/>
              <a:t>Help them better understand each other and their customers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Tradeoffs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Harder to control</a:t>
            </a:r>
          </a:p>
          <a:p>
            <a:pPr lvl="1"/>
            <a:r>
              <a:rPr lang="en-US">
                <a:uFillTx/>
              </a:rPr>
              <a:t>“Governance” has to evolve</a:t>
            </a:r>
          </a:p>
          <a:p>
            <a:pPr lvl="0"/>
            <a:r>
              <a:rPr lang="en-US">
                <a:uFillTx/>
              </a:rPr>
              <a:t>More resilient/adaptable/agile</a:t>
            </a:r>
          </a:p>
          <a:p>
            <a:pPr lvl="0"/>
            <a:r>
              <a:rPr lang="en-US">
                <a:uFillTx/>
              </a:rPr>
              <a:t>Better suited to post-industrial business reality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Chapter Two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uFillTx/>
              </a:rPr>
              <a:t>Continuous Quality</a:t>
            </a:r>
          </a:p>
          <a:p>
            <a:endParaRPr lang="en-US" dirty="0" smtClean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Old Definition of Quality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The software meets the spec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New Definition of Quality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The service helps customers accomplish their jobs-to-be-done</a:t>
            </a:r>
          </a:p>
          <a:p>
            <a:r>
              <a:rPr lang="en-US" dirty="0" smtClean="0">
                <a:uFillTx/>
              </a:rPr>
              <a:t>The service is resilient and adaptable</a:t>
            </a:r>
          </a:p>
          <a:p>
            <a:r>
              <a:rPr lang="en-US" dirty="0" smtClean="0">
                <a:uFillTx/>
              </a:rPr>
              <a:t>The service helps the company compete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Service Co-creates Value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Service provider helps customer create value-in-use</a:t>
            </a:r>
          </a:p>
          <a:p>
            <a:r>
              <a:rPr lang="en-US">
                <a:uFillTx/>
              </a:rPr>
              <a:t>Airline travel</a:t>
            </a:r>
            <a:r>
              <a:rPr>
                <a:uFillTx/>
              </a:rPr>
              <a:t>:</a:t>
            </a:r>
          </a:p>
          <a:p>
            <a:pPr lvl="1"/>
            <a:r>
              <a:rPr>
                <a:uFillTx/>
              </a:rPr>
              <a:t>Not just about </a:t>
            </a:r>
            <a:r>
              <a:rPr lang="en-US">
                <a:uFillTx/>
              </a:rPr>
              <a:t>flying from one city to another</a:t>
            </a:r>
            <a:endParaRPr>
              <a:uFillTx/>
            </a:endParaRP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Also about </a:t>
            </a:r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having a vacation or accomplishing business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r>
              <a:rPr lang="en-US" dirty="0" smtClean="0">
                <a:uFillTx/>
              </a:rPr>
              <a:t>Cloud:</a:t>
            </a:r>
            <a:endParaRPr>
              <a:uFillTx/>
            </a:endParaRPr>
          </a:p>
          <a:p>
            <a:pPr lvl="1" indent="-22860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Not just about acquiring Linux instances</a:t>
            </a:r>
            <a:endParaRPr lang="en-US" dirty="0" smtClean="0">
              <a:uFillTx/>
            </a:endParaRPr>
          </a:p>
          <a:p>
            <a:pPr lvl="1" indent="-22860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Also about cost-effectively operating elastic, resilient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Value Co-Creation is a Journey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Customers engage via multiple touchpoints over time</a:t>
            </a:r>
          </a:p>
          <a:p>
            <a:pPr lvl="0"/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Customers judge service by </a:t>
            </a:r>
            <a:r>
              <a:rPr lang="en-US" sz="2000" b="0" i="0" u="none">
                <a:solidFill>
                  <a:srgbClr val="595959"/>
                </a:solidFill>
                <a:uFillTx/>
                <a:latin typeface="Rockwell" charset="0"/>
              </a:rPr>
              <a:t>the </a:t>
            </a:r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entirety of </a:t>
            </a:r>
            <a:r>
              <a:rPr lang="en-US" sz="2000" b="0" i="0" u="none">
                <a:solidFill>
                  <a:srgbClr val="595959"/>
                </a:solidFill>
                <a:uFillTx/>
                <a:latin typeface="Rockwell" charset="0"/>
              </a:rPr>
              <a:t>their </a:t>
            </a:r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experience</a:t>
            </a:r>
            <a:endParaRPr lang="en-US" dirty="0" smtClean="0">
              <a:uFillTx/>
            </a:endParaRPr>
          </a:p>
          <a:p>
            <a:pPr lvl="0" indent="228600"/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"The </a:t>
            </a:r>
            <a:r>
              <a:rPr lang="en-US">
                <a:solidFill>
                  <a:srgbClr val="595959"/>
                </a:solidFill>
                <a:latin typeface="Rockwell" charset="0"/>
              </a:rPr>
              <a:t>plane was nice </a:t>
            </a:r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but the service was terrible"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Airline Travel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144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Journey:</a:t>
            </a:r>
          </a:p>
          <a:p>
            <a:pPr lvl="1" indent="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Find a flight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Get to the airport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Go through security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Buy a cup of coffee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Board the flight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Collect baggage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Get to the hotel</a:t>
            </a:r>
          </a:p>
          <a:p>
            <a:pPr lvl="1" indent="22860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Recommend (or not)</a:t>
            </a:r>
          </a:p>
          <a:p>
            <a:pPr lvl="0" indent="-228600"/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Touchpoints: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-228600"/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Website, taxi service, security, Starbucks, waiting area, airplane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22860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Cloud</a:t>
            </a: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>
                <a:uFillTx/>
              </a:rPr>
              <a:t>Journey:</a:t>
            </a: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Understand</a:t>
            </a:r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 a new service or feature</a:t>
            </a:r>
            <a:endParaRPr>
              <a:uFillTx/>
            </a:endParaRP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Provision</a:t>
            </a:r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 instances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Import data</a:t>
            </a: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Get help/provide feedback</a:t>
            </a: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Incorporate updates</a:t>
            </a: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Deal with outages</a:t>
            </a: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Deprovision</a:t>
            </a:r>
          </a:p>
          <a:p>
            <a:pPr lvl="0"/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Touchpoints:</a:t>
            </a:r>
            <a:endParaRPr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Web</a:t>
            </a:r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site, console</a:t>
            </a:r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, API, documentation, blog</a:t>
            </a:r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s</a:t>
            </a:r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, email, phone, twitter</a:t>
            </a: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Software as Service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Co-creation has four dimensions:</a:t>
            </a:r>
          </a:p>
          <a:p>
            <a:pPr lvl="1"/>
            <a:r>
              <a:rPr lang="en-US" dirty="0" smtClean="0">
                <a:uFillTx/>
              </a:rPr>
              <a:t>Functionality</a:t>
            </a:r>
          </a:p>
          <a:p>
            <a:pPr lvl="1"/>
            <a:r>
              <a:rPr lang="en-US" dirty="0" smtClean="0">
                <a:uFillTx/>
              </a:rPr>
              <a:t>Operability</a:t>
            </a:r>
          </a:p>
          <a:p>
            <a:pPr lvl="1"/>
            <a:r>
              <a:rPr lang="en-US" dirty="0" smtClean="0">
                <a:uFillTx/>
              </a:rPr>
              <a:t>Deliverability</a:t>
            </a:r>
          </a:p>
          <a:p>
            <a:pPr lvl="1"/>
            <a:r>
              <a:rPr lang="en-US" dirty="0" smtClean="0">
                <a:uFillTx/>
              </a:rPr>
              <a:t>Coherency</a:t>
            </a:r>
          </a:p>
          <a:p>
            <a:r>
              <a:rPr lang="en-US" dirty="0" smtClean="0">
                <a:uFillTx/>
              </a:rPr>
              <a:t>Their quality is inseparable in the customer’s mind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Functionality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Does the service help me do what I want to do (e.g., get paid on time)?</a:t>
            </a:r>
          </a:p>
          <a:p>
            <a:pPr lvl="1"/>
            <a:r>
              <a:rPr lang="en-US" dirty="0" smtClean="0">
                <a:uFillTx/>
              </a:rPr>
              <a:t>Track my time</a:t>
            </a:r>
          </a:p>
          <a:p>
            <a:pPr lvl="1"/>
            <a:r>
              <a:rPr lang="en-US" dirty="0" smtClean="0">
                <a:uFillTx/>
              </a:rPr>
              <a:t>Generate and submit invoices</a:t>
            </a:r>
          </a:p>
          <a:p>
            <a:pPr lvl="1"/>
            <a:r>
              <a:rPr lang="en-US" dirty="0" smtClean="0">
                <a:uFillTx/>
              </a:rPr>
              <a:t>Pester clients who haven't paid on time</a:t>
            </a:r>
          </a:p>
          <a:p>
            <a:pPr lvl="1"/>
            <a:r>
              <a:rPr lang="en-US" dirty="0" smtClean="0">
                <a:uFillTx/>
              </a:rPr>
              <a:t>Track my overall  cash 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Chapter One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uFillTx/>
              </a:rPr>
              <a:t>21</a:t>
            </a:r>
            <a:r>
              <a:rPr lang="en-US" sz="3200" baseline="30000" dirty="0" smtClean="0">
                <a:uFillTx/>
              </a:rPr>
              <a:t>st</a:t>
            </a:r>
            <a:r>
              <a:rPr lang="en-US" sz="3200" dirty="0" smtClean="0">
                <a:uFillTx/>
              </a:rPr>
              <a:t>-Century IT</a:t>
            </a:r>
          </a:p>
          <a:p>
            <a:endParaRPr lang="en-US" dirty="0" smtClean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Operability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Is the service available when and how I need it?</a:t>
            </a:r>
          </a:p>
          <a:p>
            <a:pPr lvl="1"/>
            <a:r>
              <a:rPr lang="en-US" dirty="0" smtClean="0">
                <a:uFillTx/>
              </a:rPr>
              <a:t>Is it up when I need to bill my clients?</a:t>
            </a:r>
          </a:p>
          <a:p>
            <a:pPr lvl="1"/>
            <a:r>
              <a:rPr lang="en-US" dirty="0" smtClean="0">
                <a:uFillTx/>
              </a:rPr>
              <a:t>Does it perform whether I’m the only user or one of a million?</a:t>
            </a:r>
          </a:p>
          <a:p>
            <a:pPr lvl="1"/>
            <a:r>
              <a:rPr lang="en-US" dirty="0" smtClean="0">
                <a:uFillTx/>
              </a:rPr>
              <a:t>Does it let my data get lost or stolen?</a:t>
            </a:r>
          </a:p>
          <a:p>
            <a:pPr lvl="1"/>
            <a:r>
              <a:rPr lang="en-US" dirty="0" smtClean="0">
                <a:uFillTx/>
              </a:rPr>
              <a:t>Can I get help when I need it?</a:t>
            </a:r>
          </a:p>
          <a:p>
            <a:pPr lvl="1"/>
            <a:r>
              <a:rPr lang="en-US" dirty="0" smtClean="0">
                <a:uFillTx/>
              </a:rPr>
              <a:t>Can I get information when it’s down?</a:t>
            </a:r>
          </a:p>
          <a:p>
            <a:pPr lvl="1"/>
            <a:r>
              <a:rPr lang="en-US" dirty="0" smtClean="0">
                <a:uFillTx/>
              </a:rPr>
              <a:t>Does it fail gracefully so I can partially continue my work?</a:t>
            </a:r>
          </a:p>
          <a:p>
            <a:pPr lvl="2"/>
            <a:endParaRPr lang="en-US" dirty="0" smtClean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Deliverability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Does the service respond as my needs change?</a:t>
            </a:r>
          </a:p>
          <a:p>
            <a:pPr lvl="1"/>
            <a:r>
              <a:rPr lang="en-US" dirty="0" smtClean="0">
                <a:uFillTx/>
              </a:rPr>
              <a:t>70% functionality OK on day 1, not in year 2</a:t>
            </a:r>
          </a:p>
          <a:p>
            <a:pPr lvl="1"/>
            <a:r>
              <a:rPr lang="en-US" dirty="0" smtClean="0">
                <a:uFillTx/>
              </a:rPr>
              <a:t>Today I want to manage invoices, tomorrow expenses</a:t>
            </a:r>
          </a:p>
          <a:p>
            <a:pPr lvl="1"/>
            <a:r>
              <a:rPr lang="en-US" dirty="0" smtClean="0">
                <a:uFillTx/>
              </a:rPr>
              <a:t>I want bugs fixed in hours, not days/weeks/months</a:t>
            </a:r>
          </a:p>
          <a:p>
            <a:pPr lvl="1"/>
            <a:r>
              <a:rPr lang="en-US" dirty="0" smtClean="0">
                <a:uFillTx/>
              </a:rPr>
              <a:t>I want changes delivered in an absorbable manner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Coherency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Does the service engage me throughout my journey?</a:t>
            </a:r>
          </a:p>
          <a:p>
            <a:pPr lvl="1"/>
            <a:r>
              <a:rPr lang="en-US" dirty="0" smtClean="0">
                <a:uFillTx/>
              </a:rPr>
              <a:t>Discovery/understanding</a:t>
            </a:r>
          </a:p>
          <a:p>
            <a:pPr lvl="1"/>
            <a:r>
              <a:rPr lang="en-US" dirty="0" smtClean="0">
                <a:uFillTx/>
              </a:rPr>
              <a:t>Adoption/onboarding</a:t>
            </a:r>
          </a:p>
          <a:p>
            <a:pPr lvl="1"/>
            <a:r>
              <a:rPr lang="en-US" dirty="0" smtClean="0">
                <a:uFillTx/>
              </a:rPr>
              <a:t>Administration</a:t>
            </a:r>
          </a:p>
          <a:p>
            <a:pPr lvl="1"/>
            <a:r>
              <a:rPr lang="en-US" dirty="0" smtClean="0">
                <a:uFillTx/>
              </a:rPr>
              <a:t>Usage</a:t>
            </a:r>
          </a:p>
          <a:p>
            <a:pPr lvl="1"/>
            <a:r>
              <a:rPr lang="en-US" dirty="0" smtClean="0">
                <a:uFillTx/>
              </a:rPr>
              <a:t>Help/feedback</a:t>
            </a:r>
          </a:p>
          <a:p>
            <a:pPr lvl="1"/>
            <a:r>
              <a:rPr lang="en-US" dirty="0" smtClean="0">
                <a:uFillTx/>
              </a:rPr>
              <a:t>New functionality delivery</a:t>
            </a:r>
          </a:p>
          <a:p>
            <a:pPr lvl="1"/>
            <a:r>
              <a:rPr lang="en-US" dirty="0" smtClean="0">
                <a:uFillTx/>
              </a:rPr>
              <a:t>Outage management</a:t>
            </a:r>
          </a:p>
          <a:p>
            <a:pPr lvl="1"/>
            <a:r>
              <a:rPr lang="en-US" dirty="0" smtClean="0">
                <a:uFillTx/>
              </a:rPr>
              <a:t>Departure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720440" cy="1116106"/>
          </a:xfrm>
        </p:spPr>
        <p:txBody>
          <a:bodyPr/>
          <a:lstStyle/>
          <a:p>
            <a:r>
              <a:rPr lang="en-US" dirty="0" smtClean="0">
                <a:uFillTx/>
              </a:rPr>
              <a:t>Service Changes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User-centered design</a:t>
            </a:r>
          </a:p>
          <a:p>
            <a:r>
              <a:rPr lang="en-US" dirty="0" smtClean="0">
                <a:uFillTx/>
              </a:rPr>
              <a:t>Test-driven development</a:t>
            </a:r>
          </a:p>
          <a:p>
            <a:r>
              <a:rPr lang="en-US" dirty="0" smtClean="0">
                <a:uFillTx/>
              </a:rPr>
              <a:t>Continuous delivery</a:t>
            </a:r>
          </a:p>
          <a:p>
            <a:endParaRPr lang="en-US" dirty="0" smtClean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720440" cy="1116106"/>
          </a:xfrm>
        </p:spPr>
        <p:txBody>
          <a:bodyPr/>
          <a:lstStyle/>
          <a:p>
            <a:r>
              <a:rPr lang="en-US" dirty="0" smtClean="0">
                <a:uFillTx/>
              </a:rPr>
              <a:t>Complexity Changes Operations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Preventing failure becomes responding to failure</a:t>
            </a:r>
          </a:p>
          <a:p>
            <a:r>
              <a:rPr lang="en-US" dirty="0" smtClean="0">
                <a:uFillTx/>
              </a:rPr>
              <a:t>Steady-state operations becomes learning-from-failure</a:t>
            </a:r>
          </a:p>
          <a:p>
            <a:r>
              <a:rPr lang="en-US" dirty="0" smtClean="0">
                <a:uFillTx/>
              </a:rPr>
              <a:t>Monolithic systems become service ecosystems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720440" cy="1116106"/>
          </a:xfrm>
        </p:spPr>
        <p:txBody>
          <a:bodyPr/>
          <a:lstStyle/>
          <a:p>
            <a:r>
              <a:rPr lang="en-US" dirty="0" smtClean="0">
                <a:uFillTx/>
              </a:rPr>
              <a:t>Adaptation Changes Planning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Design becomes feedback</a:t>
            </a:r>
          </a:p>
          <a:p>
            <a:r>
              <a:rPr lang="en-US" dirty="0" smtClean="0">
                <a:uFillTx/>
              </a:rPr>
              <a:t>Competition becomes OODA loop optimization</a:t>
            </a:r>
          </a:p>
          <a:p>
            <a:r>
              <a:rPr lang="en-US" dirty="0" smtClean="0">
                <a:uFillTx/>
              </a:rPr>
              <a:t>Execution becomes continuous validation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>
          <a:xfrm>
            <a:off x="498474" y="484094"/>
            <a:ext cx="7720440" cy="1116106"/>
          </a:xfrm>
        </p:spPr>
        <p:txBody>
          <a:bodyPr/>
          <a:lstStyle/>
          <a:p>
            <a:r>
              <a:rPr lang="en-US">
                <a:uFillTx/>
              </a:rPr>
              <a:t>Old QA Role Disintegrates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Design/Development/Operations/Marketing blend with QA</a:t>
            </a:r>
          </a:p>
          <a:p>
            <a:pPr lvl="0"/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Automation takes over mechanical activities</a:t>
            </a:r>
          </a:p>
          <a:p>
            <a:pPr lvl="1"/>
            <a:endParaRPr lang="en-US">
              <a:solidFill>
                <a:srgbClr val="595959"/>
              </a:solidFill>
              <a:uFillTx/>
              <a:latin typeface="Rockwel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>
                <a:uFillTx/>
              </a:rPr>
              <a:t>Opportunity for New QA Role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144963"/>
          </a:xfrm>
        </p:spPr>
        <p:txBody>
          <a:bodyPr/>
          <a:lstStyle/>
          <a:p>
            <a:r>
              <a:rPr lang="en-US">
                <a:uFillTx/>
              </a:rPr>
              <a:t>Representative/advocate for:</a:t>
            </a:r>
          </a:p>
          <a:p>
            <a:pPr lvl="1"/>
            <a:r>
              <a:rPr lang="en-US">
                <a:uFillTx/>
              </a:rPr>
              <a:t>Service not software</a:t>
            </a:r>
          </a:p>
          <a:p>
            <a:pPr lvl="1"/>
            <a:r>
              <a:rPr lang="en-US">
                <a:uFillTx/>
              </a:rPr>
              <a:t>Built-in quality</a:t>
            </a:r>
          </a:p>
          <a:p>
            <a:pPr lvl="1"/>
            <a:r>
              <a:rPr lang="en-US">
                <a:uFillTx/>
              </a:rPr>
              <a:t>Adaptation</a:t>
            </a:r>
          </a:p>
          <a:p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Boundary-spanning mirror</a:t>
            </a:r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Service Not Software</a:t>
            </a: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b="0" i="0" u="none">
                <a:solidFill>
                  <a:srgbClr val="595959"/>
                </a:solidFill>
                <a:uFillTx/>
                <a:latin typeface="Rockwell" charset="0"/>
              </a:rPr>
              <a:t>Four dimensions of software as service</a:t>
            </a:r>
          </a:p>
          <a:p>
            <a:pPr lvl="0"/>
            <a:r>
              <a:rPr b="0" i="0" u="none">
                <a:solidFill>
                  <a:srgbClr val="595959"/>
                </a:solidFill>
                <a:uFillTx/>
                <a:latin typeface="Rockwell" charset="0"/>
              </a:rPr>
              <a:t>Their insep</a:t>
            </a:r>
            <a:r>
              <a:rPr lang="en-US" b="0" i="0" u="none">
                <a:solidFill>
                  <a:srgbClr val="595959"/>
                </a:solidFill>
                <a:uFillTx/>
                <a:latin typeface="Rockwell" charset="0"/>
              </a:rPr>
              <a:t>a</a:t>
            </a:r>
            <a:r>
              <a:rPr b="0" i="0" u="none">
                <a:solidFill>
                  <a:srgbClr val="595959"/>
                </a:solidFill>
                <a:uFillTx/>
                <a:latin typeface="Rockwell" charset="0"/>
              </a:rPr>
              <a:t>rability in the customer's mind</a:t>
            </a:r>
          </a:p>
          <a:p>
            <a:pPr lvl="0"/>
            <a:r>
              <a:rPr b="0" i="0" u="none">
                <a:solidFill>
                  <a:srgbClr val="595959"/>
                </a:solidFill>
                <a:uFillTx/>
                <a:latin typeface="Rockwell" charset="0"/>
              </a:rPr>
              <a:t>Co-creation as the fundamental unit of value</a:t>
            </a:r>
            <a:endParaRPr lang="en-US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0"/>
            <a:r>
              <a:rPr lang="en-US">
                <a:solidFill>
                  <a:srgbClr val="595959"/>
                </a:solidFill>
                <a:latin typeface="Rockwell" charset="0"/>
              </a:rPr>
              <a:t>The need for internal alignment</a:t>
            </a:r>
            <a:endParaRPr lang="en-US" b="0" i="0" u="none">
              <a:solidFill>
                <a:srgbClr val="595959"/>
              </a:solidFill>
              <a:uFillTx/>
              <a:latin typeface="Rockwell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Built-in Quality</a:t>
            </a: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uFillTx/>
              </a:rPr>
              <a:t>Chaperone embedded QA activities</a:t>
            </a:r>
          </a:p>
          <a:p>
            <a:r>
              <a:rPr>
                <a:uFillTx/>
              </a:rPr>
              <a:t>Represent testing as </a:t>
            </a:r>
            <a:r>
              <a:rPr lang="en-US">
                <a:uFillTx/>
              </a:rPr>
              <a:t>1st-class design and planning citizen</a:t>
            </a:r>
          </a:p>
          <a:p>
            <a:r>
              <a:rPr lang="en-US"/>
              <a:t>Facilitate “moving bugs forward”</a:t>
            </a:r>
            <a:endParaRPr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Post-Industrial Society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1973: Daniel Bell, ‘The Coming of Post-Industrial Society’</a:t>
            </a:r>
          </a:p>
          <a:p>
            <a:pPr lvl="1"/>
            <a:r>
              <a:rPr lang="en-US">
                <a:uFillTx/>
                <a:sym typeface="Calibri"/>
              </a:rPr>
              <a:t>Knowledge/creativity-based work</a:t>
            </a:r>
          </a:p>
          <a:p>
            <a:pPr lvl="1"/>
            <a:r>
              <a:rPr lang="en-US">
                <a:uFillTx/>
              </a:rPr>
              <a:t>Service-based economy</a:t>
            </a:r>
          </a:p>
          <a:p>
            <a:pPr lvl="1"/>
            <a:r>
              <a:rPr lang="en-US">
                <a:uFillTx/>
                <a:sym typeface="Calibri"/>
              </a:rPr>
              <a:t>Pervasive computerization</a:t>
            </a:r>
          </a:p>
          <a:p>
            <a:pPr lvl="0"/>
            <a:r>
              <a:rPr lang="en-US">
                <a:uFillTx/>
                <a:sym typeface="Calibri"/>
              </a:rPr>
              <a:t>Just now coming to fruition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Adaptation</a:t>
            </a: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uFillTx/>
              </a:rPr>
              <a:t>Acceptance of incompleteness </a:t>
            </a:r>
            <a:r>
              <a:rPr>
                <a:uFillTx/>
              </a:rPr>
              <a:t>avoids catastrophic failure</a:t>
            </a:r>
          </a:p>
          <a:p>
            <a:r>
              <a:rPr>
                <a:uFillTx/>
              </a:rPr>
              <a:t>Pervasive, continual feedback improves dynamic quality</a:t>
            </a:r>
          </a:p>
          <a:p>
            <a:r>
              <a:rPr lang="en-US">
                <a:uFillTx/>
              </a:rPr>
              <a:t>QA is really a belief in the need for feedback loops</a:t>
            </a:r>
          </a:p>
          <a:p>
            <a:pPr lvl="1"/>
            <a:r>
              <a:rPr lang="en-US">
                <a:uFillTx/>
              </a:rPr>
              <a:t>An adaptive org is a QA-friendly org</a:t>
            </a:r>
            <a:endParaRPr>
              <a:uFillTx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New QA Mindset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Lift one’s gaze above mechanics of testing</a:t>
            </a:r>
          </a:p>
          <a:p>
            <a:r>
              <a:rPr lang="en-US" dirty="0" smtClean="0">
                <a:uFillTx/>
              </a:rPr>
              <a:t>Treat tests as code</a:t>
            </a:r>
          </a:p>
          <a:p>
            <a:pPr lvl="1"/>
            <a:r>
              <a:rPr lang="en-US" dirty="0" smtClean="0">
                <a:uFillTx/>
              </a:rPr>
              <a:t>Adopt development tools and practices</a:t>
            </a:r>
          </a:p>
          <a:p>
            <a:r>
              <a:rPr lang="en-US" dirty="0" smtClean="0">
                <a:uFillTx/>
              </a:rPr>
              <a:t>Focus on building quality into the system</a:t>
            </a:r>
          </a:p>
          <a:p>
            <a:r>
              <a:rPr lang="en-US" dirty="0" smtClean="0">
                <a:uFillTx/>
              </a:rPr>
              <a:t>Focus on helping others think about quality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New </a:t>
            </a:r>
            <a:r>
              <a:rPr lang="en-US">
                <a:uFillTx/>
              </a:rPr>
              <a:t>QA </a:t>
            </a:r>
            <a:r>
              <a:rPr>
                <a:uFillTx/>
              </a:rPr>
              <a:t>Skills</a:t>
            </a: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>
                <a:uFillTx/>
              </a:rPr>
              <a:t>Understand</a:t>
            </a:r>
            <a:r>
              <a:rPr lang="en-US">
                <a:uFillTx/>
              </a:rPr>
              <a:t> and think about </a:t>
            </a:r>
            <a:r>
              <a:rPr>
                <a:uFillTx/>
              </a:rPr>
              <a:t>service</a:t>
            </a:r>
            <a:endParaRPr lang="en-US">
              <a:uFillTx/>
            </a:endParaRPr>
          </a:p>
          <a:p>
            <a:pPr lvl="1"/>
            <a:r>
              <a:rPr lang="en-US">
                <a:uFillTx/>
              </a:rPr>
              <a:t>Outages involve communications, not just fixing servers</a:t>
            </a:r>
          </a:p>
          <a:p>
            <a:r>
              <a:rPr lang="en-US">
                <a:uFillTx/>
              </a:rPr>
              <a:t>Understand and think about ops</a:t>
            </a:r>
          </a:p>
          <a:p>
            <a:r>
              <a:rPr>
                <a:uFillTx/>
              </a:rPr>
              <a:t>Understand and think about process/automation</a:t>
            </a:r>
            <a:endParaRPr lang="en-US">
              <a:uFillTx/>
            </a:endParaRPr>
          </a:p>
          <a:p>
            <a:r>
              <a:rPr lang="en-US">
                <a:uFillTx/>
              </a:rPr>
              <a:t>Understand and think about complex 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New QA Practices</a:t>
            </a: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Deep participation in cross-functional teams</a:t>
            </a:r>
          </a:p>
          <a:p>
            <a:r>
              <a:rPr lang="en-US">
                <a:uFillTx/>
              </a:rPr>
              <a:t>Facilitation of service requirements understanding</a:t>
            </a:r>
          </a:p>
          <a:p>
            <a:r>
              <a:rPr lang="en-US">
                <a:uFillTx/>
              </a:rPr>
              <a:t>Outside-in testing</a:t>
            </a:r>
          </a:p>
          <a:p>
            <a:r>
              <a:rPr lang="en-US">
                <a:uFillTx/>
              </a:rPr>
              <a:t>Service delivery machine validation</a:t>
            </a:r>
            <a:endParaRPr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Participation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Good testers see systems and their parts</a:t>
            </a:r>
          </a:p>
          <a:p>
            <a:r>
              <a:rPr lang="en-US">
                <a:uFillTx/>
              </a:rPr>
              <a:t>Good testers ask probing questions</a:t>
            </a:r>
          </a:p>
          <a:p>
            <a:pPr lvl="1"/>
            <a:r>
              <a:rPr lang="en-US">
                <a:uFillTx/>
              </a:rPr>
              <a:t>Did you think about…?</a:t>
            </a:r>
          </a:p>
          <a:p>
            <a:pPr lvl="1"/>
            <a:r>
              <a:rPr lang="en-US">
                <a:uFillTx/>
              </a:rPr>
              <a:t>You forgot about…</a:t>
            </a:r>
          </a:p>
          <a:p>
            <a:r>
              <a:rPr lang="en-US">
                <a:uFillTx/>
              </a:rPr>
              <a:t>Good testers design good tests</a:t>
            </a:r>
          </a:p>
          <a:p>
            <a:r>
              <a:rPr lang="en-US">
                <a:uFillTx/>
              </a:rPr>
              <a:t>Engage that proficiency in design and test plan critiques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>
                <a:uFillTx/>
              </a:rPr>
              <a:t>Requirements Understanding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Bugs found earlier in the lifecycle are cheaper to fix</a:t>
            </a:r>
          </a:p>
          <a:p>
            <a:r>
              <a:rPr lang="en-US">
                <a:uFillTx/>
              </a:rPr>
              <a:t>Most important quality question: </a:t>
            </a:r>
          </a:p>
          <a:p>
            <a:pPr lvl="1"/>
            <a:r>
              <a:rPr lang="en-US">
                <a:uFillTx/>
              </a:rPr>
              <a:t>Do design/dev/qa/ops understand each other and the customer?</a:t>
            </a:r>
          </a:p>
          <a:p>
            <a:r>
              <a:rPr lang="en-US">
                <a:uFillTx/>
              </a:rPr>
              <a:t>Techniques for modeling service requirements:</a:t>
            </a:r>
          </a:p>
          <a:p>
            <a:pPr lvl="1"/>
            <a:r>
              <a:rPr lang="en-US">
                <a:uFillTx/>
              </a:rPr>
              <a:t>Customer Journey Mapping</a:t>
            </a:r>
          </a:p>
          <a:p>
            <a:pPr lvl="1"/>
            <a:r>
              <a:rPr lang="en-US">
                <a:uFillTx/>
              </a:rPr>
              <a:t>Service Blueprinting</a:t>
            </a:r>
          </a:p>
          <a:p>
            <a:pPr lvl="1"/>
            <a:r>
              <a:rPr lang="en-US">
                <a:uFillTx/>
              </a:rPr>
              <a:t>Behavior-Driven Development</a:t>
            </a:r>
          </a:p>
          <a:p>
            <a:r>
              <a:rPr lang="en-US">
                <a:uFillTx/>
              </a:rPr>
              <a:t>Understanding through conversations, not artifacts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>
                <a:uFillTx/>
              </a:rPr>
              <a:t>Customer Journey Mapping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>
                <a:uFillTx/>
              </a:rPr>
              <a:t>Identifies:</a:t>
            </a:r>
            <a:endParaRPr lang="en-US">
              <a:uFillTx/>
            </a:endParaRPr>
          </a:p>
          <a:p>
            <a:pPr lvl="1"/>
            <a:r>
              <a:rPr lang="en-US">
                <a:uFillTx/>
              </a:rPr>
              <a:t>Touchpoints where customers interact with you</a:t>
            </a:r>
          </a:p>
          <a:p>
            <a:pPr lvl="1"/>
            <a:r>
              <a:rPr lang="en-US">
                <a:uFillTx/>
              </a:rPr>
              <a:t>How customers navigate between touchpoints</a:t>
            </a:r>
          </a:p>
          <a:p>
            <a:pPr lvl="1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The surrounding context</a:t>
            </a:r>
            <a:endParaRPr lang="en-US" sz="18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/>
            <a:r>
              <a:rPr lang="en-US">
                <a:uFillTx/>
              </a:rPr>
              <a:t>Key moments and pain points</a:t>
            </a:r>
          </a:p>
          <a:p>
            <a:r>
              <a:rPr lang="en-US">
                <a:uFillTx/>
              </a:rPr>
              <a:t>Supports unified customer understanding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>
                <a:uFillTx/>
              </a:rPr>
              <a:t>Service Blueprinting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Identifies:</a:t>
            </a:r>
          </a:p>
          <a:p>
            <a:pPr lvl="1"/>
            <a:r>
              <a:rPr lang="en-US">
                <a:uFillTx/>
              </a:rPr>
              <a:t>Front-stage activities and systems</a:t>
            </a:r>
          </a:p>
          <a:p>
            <a:pPr lvl="1"/>
            <a:r>
              <a:rPr lang="en-US">
                <a:uFillTx/>
              </a:rPr>
              <a:t>Back-stage activities and systems</a:t>
            </a:r>
          </a:p>
          <a:p>
            <a:pPr lvl="1"/>
            <a:r>
              <a:rPr lang="en-US">
                <a:uFillTx/>
              </a:rPr>
              <a:t>Connections and dependencies</a:t>
            </a:r>
          </a:p>
          <a:p>
            <a:r>
              <a:rPr lang="en-US">
                <a:uFillTx/>
              </a:rPr>
              <a:t>Key to coherent, efficient, satisfying fulfillment</a:t>
            </a:r>
          </a:p>
          <a:p>
            <a:r>
              <a:rPr lang="en-US">
                <a:uFillTx/>
              </a:rPr>
              <a:t>Surfaces internal customers and service design requirements</a:t>
            </a:r>
          </a:p>
          <a:p>
            <a:pPr lvl="1"/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>
                <a:uFillTx/>
              </a:rPr>
              <a:t>Behavior-Driven Development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Shared specification language</a:t>
            </a:r>
          </a:p>
          <a:p>
            <a:pPr lvl="1"/>
            <a:r>
              <a:rPr lang="en-US">
                <a:uFillTx/>
              </a:rPr>
              <a:t>User requirements</a:t>
            </a:r>
          </a:p>
          <a:p>
            <a:pPr lvl="1"/>
            <a:r>
              <a:rPr lang="en-US">
                <a:uFillTx/>
              </a:rPr>
              <a:t>Development specs</a:t>
            </a:r>
          </a:p>
          <a:p>
            <a:pPr lvl="1"/>
            <a:r>
              <a:rPr lang="en-US">
                <a:uFillTx/>
              </a:rPr>
              <a:t>Test definitions</a:t>
            </a:r>
          </a:p>
          <a:p>
            <a:pPr lvl="1"/>
            <a:r>
              <a:rPr lang="en-US">
                <a:uFillTx/>
              </a:rPr>
              <a:t>Documentation/support scripts</a:t>
            </a:r>
          </a:p>
          <a:p>
            <a:r>
              <a:rPr lang="en-US">
                <a:uFillTx/>
              </a:rPr>
              <a:t>Minimizes loss of fidelity due to translation</a:t>
            </a:r>
          </a:p>
          <a:p>
            <a:pPr lvl="1"/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Outside-in Testing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User testing validates usability</a:t>
            </a:r>
          </a:p>
          <a:p>
            <a:r>
              <a:rPr lang="en-US">
                <a:uFillTx/>
              </a:rPr>
              <a:t>Unit testing validates code</a:t>
            </a:r>
          </a:p>
          <a:p>
            <a:r>
              <a:rPr lang="en-US">
                <a:uFillTx/>
              </a:rPr>
              <a:t>Still need to test whether the thing does what it’s supposed to:</a:t>
            </a:r>
          </a:p>
          <a:p>
            <a:pPr lvl="1"/>
            <a:r>
              <a:rPr lang="en-US">
                <a:uFillTx/>
              </a:rPr>
              <a:t>Functional tests</a:t>
            </a:r>
          </a:p>
          <a:p>
            <a:pPr lvl="1"/>
            <a:r>
              <a:rPr lang="en-US">
                <a:uFillTx/>
              </a:rPr>
              <a:t>Integration test</a:t>
            </a:r>
          </a:p>
          <a:p>
            <a:pPr lvl="1"/>
            <a:r>
              <a:rPr lang="en-US"/>
              <a:t>Non-functional tests</a:t>
            </a:r>
            <a:endParaRPr lang="en-US">
              <a:uFillTx/>
            </a:endParaRPr>
          </a:p>
          <a:p>
            <a:pPr lvl="1"/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The Shift to Post-Industrialism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From products to services</a:t>
            </a:r>
          </a:p>
          <a:p>
            <a:pPr lvl="0"/>
            <a:r>
              <a:rPr lang="en-US">
                <a:uFillTx/>
                <a:sym typeface="Calibri"/>
              </a:rPr>
              <a:t>From siloed to infused lives</a:t>
            </a:r>
            <a:endParaRPr sz="20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0"/>
            <a:r>
              <a:rPr lang="en-US">
                <a:uFillTx/>
                <a:sym typeface="Calibri"/>
              </a:rPr>
              <a:t>From complicated to complex </a:t>
            </a:r>
            <a:r>
              <a:rPr lang="en-US">
                <a:uFillTx/>
              </a:rPr>
              <a:t>systems</a:t>
            </a:r>
          </a:p>
          <a:p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From efficient to adaptive companies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Continuous Outside-in Testing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Continuous delivery challenges testers’ ability to keep up</a:t>
            </a:r>
          </a:p>
          <a:p>
            <a:r>
              <a:rPr lang="en-US"/>
              <a:t>Solution:</a:t>
            </a:r>
          </a:p>
          <a:p>
            <a:pPr lvl="1"/>
            <a:r>
              <a:rPr lang="en-US"/>
              <a:t>Part software tools and design skills</a:t>
            </a:r>
          </a:p>
          <a:p>
            <a:pPr lvl="1"/>
            <a:r>
              <a:rPr lang="en-US"/>
              <a:t>Part agile process improvement</a:t>
            </a:r>
          </a:p>
          <a:p>
            <a:r>
              <a:rPr lang="en-US"/>
              <a:t>Test pyramid focuses test development and execution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Delivery Machine Validation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Continuous delivery/adaptation is part of the service</a:t>
            </a:r>
          </a:p>
          <a:p>
            <a:pPr lvl="0"/>
            <a:r>
              <a:rPr lang="en-US">
                <a:uFillTx/>
              </a:rPr>
              <a:t>Resilient operations is part of the service</a:t>
            </a:r>
          </a:p>
          <a:p>
            <a:pPr lvl="0"/>
            <a:r>
              <a:rPr lang="en-US">
                <a:uFillTx/>
              </a:rPr>
              <a:t>Co-creation necessitates designing for internal users</a:t>
            </a:r>
          </a:p>
          <a:p>
            <a:pPr lvl="0"/>
            <a:r>
              <a:rPr lang="en-US">
                <a:uFillTx/>
              </a:rPr>
              <a:t>Coherency necessitates system/practice/organization alignment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Validating the Delivery Machine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uFillTx/>
              </a:rPr>
              <a:t>Do resilient systems and practices function as desired:</a:t>
            </a:r>
          </a:p>
          <a:p>
            <a:pPr lvl="1"/>
            <a:r>
              <a:rPr lang="en-US">
                <a:uFillTx/>
              </a:rPr>
              <a:t>MVP’s</a:t>
            </a:r>
          </a:p>
          <a:p>
            <a:pPr lvl="1"/>
            <a:r>
              <a:rPr lang="en-US">
                <a:uFillTx/>
              </a:rPr>
              <a:t>Continuous Delivery pipeline</a:t>
            </a:r>
          </a:p>
          <a:p>
            <a:pPr lvl="1"/>
            <a:r>
              <a:rPr lang="en-US">
                <a:uFillTx/>
              </a:rPr>
              <a:t>A-B Testing</a:t>
            </a:r>
          </a:p>
          <a:p>
            <a:pPr lvl="1"/>
            <a:r>
              <a:rPr lang="en-US">
                <a:uFillTx/>
              </a:rPr>
              <a:t>Game Days</a:t>
            </a:r>
          </a:p>
          <a:p>
            <a:pPr lvl="1"/>
            <a:r>
              <a:rPr lang="en-US">
                <a:uFillTx/>
              </a:rPr>
              <a:t>Chaos Monkey</a:t>
            </a:r>
          </a:p>
          <a:p>
            <a:pPr lvl="1"/>
            <a:r>
              <a:rPr lang="en-US">
                <a:uFillTx/>
              </a:rPr>
              <a:t>OODA Loop optimization</a:t>
            </a:r>
          </a:p>
          <a:p>
            <a:pPr lvl="2"/>
            <a:r>
              <a:rPr lang="en-US">
                <a:uFillTx/>
              </a:rPr>
              <a:t>Sprint retrospectives</a:t>
            </a:r>
          </a:p>
          <a:p>
            <a:pPr lvl="2"/>
            <a:r>
              <a:rPr lang="en-US">
                <a:uFillTx/>
              </a:rPr>
              <a:t>Scaled agile</a:t>
            </a:r>
          </a:p>
          <a:p>
            <a:pPr lvl="2"/>
            <a:r>
              <a:rPr lang="en-US"/>
              <a:t>DevOps</a:t>
            </a:r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New QA Value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Unique holder of service understanding across all dimensions</a:t>
            </a:r>
            <a:endParaRPr lang="en-US" sz="20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0" indent="-228600"/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Antidote to confirmation bias</a:t>
            </a:r>
          </a:p>
          <a:p>
            <a:pPr lvl="1" indent="-22860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Everyone else is invested</a:t>
            </a:r>
            <a:r>
              <a:rPr lang="en-US" sz="1800" b="0" i="0" u="none">
                <a:solidFill>
                  <a:srgbClr val="595959"/>
                </a:solidFill>
                <a:uFillTx/>
                <a:latin typeface="Rockwell" charset="0"/>
              </a:rPr>
              <a:t> in what they designed and built</a:t>
            </a:r>
          </a:p>
          <a:p>
            <a:pPr lvl="1" indent="-228600"/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QA is invested in customer satisfaction</a:t>
            </a:r>
            <a:endParaRPr sz="2000" b="0" i="0" u="none">
              <a:solidFill>
                <a:srgbClr val="595959"/>
              </a:solidFill>
              <a:uFillTx/>
              <a:latin typeface="Rockwell" charset="0"/>
            </a:endParaRPr>
          </a:p>
          <a:p>
            <a:pPr lvl="1" indent="-228600"/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QA understands value of feedback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Continuous Quality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28600"/>
            <a:r>
              <a:rPr lang="en-US">
                <a:uFillTx/>
              </a:rPr>
              <a:t>Old: tail wagging the dog</a:t>
            </a:r>
          </a:p>
          <a:p>
            <a:pPr lvl="1"/>
            <a:r>
              <a:rPr lang="en-US">
                <a:uFillTx/>
              </a:rPr>
              <a:t>Testing happens at the end</a:t>
            </a:r>
          </a:p>
          <a:p>
            <a:pPr lvl="1"/>
            <a:r>
              <a:rPr lang="en-US">
                <a:uFillTx/>
              </a:rPr>
              <a:t>QA acts as bottleneck</a:t>
            </a:r>
          </a:p>
          <a:p>
            <a:pPr lvl="1"/>
            <a:r>
              <a:rPr lang="en-US">
                <a:uFillTx/>
              </a:rPr>
              <a:t>Everyone hates QA</a:t>
            </a:r>
          </a:p>
          <a:p>
            <a:pPr lvl="0" indent="-228600"/>
            <a:r>
              <a:rPr lang="en-US" sz="2000" b="0" i="0" u="none">
                <a:solidFill>
                  <a:srgbClr val="595959"/>
                </a:solidFill>
                <a:uFillTx/>
                <a:latin typeface="Rockwell" charset="0"/>
              </a:rPr>
              <a:t>New: continuous quality</a:t>
            </a:r>
          </a:p>
          <a:p>
            <a:pPr lvl="1"/>
            <a:r>
              <a:rPr lang="en-US" sz="1800">
                <a:solidFill>
                  <a:srgbClr val="595959"/>
                </a:solidFill>
                <a:uFillTx/>
                <a:latin typeface="Rockwell" charset="0"/>
              </a:rPr>
              <a:t>Testing happens all the time</a:t>
            </a:r>
          </a:p>
          <a:p>
            <a:pPr lvl="1"/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 Entire process and organization infused with quality mindset</a:t>
            </a:r>
          </a:p>
          <a:p>
            <a:pPr lvl="1"/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Entire process and organization focused on resilience/adaptation</a:t>
            </a:r>
          </a:p>
          <a:p>
            <a:pPr lvl="1"/>
            <a:r>
              <a:rPr lang="en-US">
                <a:solidFill>
                  <a:srgbClr val="595959"/>
                </a:solidFill>
                <a:uFillTx/>
                <a:latin typeface="Rockwell" charset="0"/>
              </a:rPr>
              <a:t>QA acts as mirror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QA as Systems Thinking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28600"/>
            <a:r>
              <a:rPr lang="en-US">
                <a:uFillTx/>
              </a:rPr>
              <a:t>DevOps is about spanning boundaries</a:t>
            </a:r>
          </a:p>
          <a:p>
            <a:pPr lvl="0" indent="-228600"/>
            <a:r>
              <a:rPr lang="en-US">
                <a:uFillTx/>
              </a:rPr>
              <a:t>Service is about inseparable value</a:t>
            </a:r>
          </a:p>
          <a:p>
            <a:pPr lvl="0" indent="-228600"/>
            <a:r>
              <a:rPr lang="en-US">
                <a:uFillTx/>
              </a:rPr>
              <a:t>Infusion means brand quality == ops quality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QA as Complex Systems Thinking</a:t>
            </a: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28600"/>
            <a:r>
              <a:rPr sz="2000" b="0" i="0" u="none">
                <a:solidFill>
                  <a:srgbClr val="595959"/>
                </a:solidFill>
                <a:uFillTx/>
                <a:latin typeface="Rockwell" charset="0"/>
              </a:rPr>
              <a:t>Complexity challenges reductionist/mechanistic thinking</a:t>
            </a:r>
          </a:p>
          <a:p>
            <a:pPr lvl="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Local optimization impedes global optimization</a:t>
            </a:r>
          </a:p>
          <a:p>
            <a:pPr lvl="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Loose coupling increases delivery machine resilience</a:t>
            </a:r>
          </a:p>
          <a:p>
            <a:pPr lvl="0"/>
            <a:r>
              <a:rPr sz="1800" b="0" i="0" u="none">
                <a:solidFill>
                  <a:srgbClr val="595959"/>
                </a:solidFill>
                <a:uFillTx/>
                <a:latin typeface="Rockwell" charset="0"/>
              </a:rPr>
              <a:t>Learning indicates quality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QA As Mirror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uFillTx/>
              </a:rPr>
              <a:t>Need to translate between common and specialist viewpoints</a:t>
            </a:r>
          </a:p>
          <a:p>
            <a:r>
              <a:rPr lang="en-US">
                <a:uFillTx/>
              </a:rPr>
              <a:t>Need to translate between vendor and customer viewpoints</a:t>
            </a:r>
          </a:p>
          <a:p>
            <a:pPr lvl="0" indent="-228600"/>
            <a:r>
              <a:rPr lang="en-US">
                <a:uFillTx/>
              </a:rPr>
              <a:t>QA can provide a mirror that helps everyone see:</a:t>
            </a:r>
          </a:p>
          <a:p>
            <a:pPr lvl="1"/>
            <a:r>
              <a:rPr lang="en-US">
                <a:uFillTx/>
              </a:rPr>
              <a:t>The whole</a:t>
            </a:r>
          </a:p>
          <a:p>
            <a:pPr lvl="1"/>
            <a:r>
              <a:rPr lang="en-US">
                <a:uFillTx/>
              </a:rPr>
              <a:t>Their relationship to it and to each other</a:t>
            </a:r>
          </a:p>
          <a:p>
            <a:pPr lvl="1"/>
            <a:r>
              <a:rPr lang="en-US"/>
              <a:t>Interdependence of systems, practices, organization</a:t>
            </a:r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Co-Creation and Feedback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228600"/>
            <a:r>
              <a:rPr lang="en-US">
                <a:uFillTx/>
              </a:rPr>
              <a:t>The product is not the functionality</a:t>
            </a:r>
          </a:p>
          <a:p>
            <a:pPr lvl="0" indent="-228600"/>
            <a:r>
              <a:rPr lang="en-US">
                <a:uFillTx/>
              </a:rPr>
              <a:t>The product is continuous, adaptive delivery &amp; operation of functionality</a:t>
            </a:r>
          </a:p>
          <a:p>
            <a:pPr lvl="0" indent="-228600"/>
            <a:r>
              <a:rPr lang="en-US">
                <a:uFillTx/>
              </a:rPr>
              <a:t>True co-creation dissolves customer/provider boundaries</a:t>
            </a:r>
          </a:p>
          <a:p>
            <a:pPr lvl="1"/>
            <a:r>
              <a:rPr lang="en-US">
                <a:uFillTx/>
              </a:rPr>
              <a:t>Feedback requires permeable boundaries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The Ultimate Definition of Quality</a:t>
            </a:r>
            <a:endParaRPr>
              <a:uFillTx/>
            </a:endParaRPr>
          </a:p>
        </p:txBody>
      </p:sp>
      <p:sp>
        <p:nvSpPr>
          <p:cNvPr id="3" name="Shape 42949672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The ability to continuously deliver and operate functionality that helps customers accomplish their jobs-to-be-done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uFillTx/>
              </a:rPr>
              <a:t>Copyright © 2013 Ingineering.IT, LLC.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From Products to Services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Creation: from 'things' to experiences</a:t>
            </a:r>
          </a:p>
          <a:p>
            <a:pPr lvl="1"/>
            <a:r>
              <a:rPr lang="en-US">
                <a:uFillTx/>
              </a:rPr>
              <a:t>Journey = </a:t>
            </a:r>
            <a:r>
              <a:rPr lang="en-US">
                <a:uFillTx/>
                <a:sym typeface="Calibri"/>
              </a:rPr>
              <a:t>touchpoints over time</a:t>
            </a:r>
          </a:p>
          <a:p>
            <a:r>
              <a:rPr lang="en-US">
                <a:uFillTx/>
                <a:sym typeface="Calibri"/>
              </a:rPr>
              <a:t>Value: from delivery to co-creation</a:t>
            </a:r>
          </a:p>
          <a:p>
            <a:pPr lvl="0"/>
            <a:r>
              <a:rPr lang="en-US">
                <a:uFillTx/>
                <a:sym typeface="Calibri"/>
              </a:rPr>
              <a:t>Sales: from events to relationships  Marketing: from convincing to understanding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From Silos to Infusion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Is the coffee shop for chatting</a:t>
            </a:r>
            <a:r>
              <a:rPr lang="en-US">
                <a:uFillTx/>
              </a:rPr>
              <a:t> or </a:t>
            </a:r>
            <a:r>
              <a:rPr lang="en-US">
                <a:uFillTx/>
                <a:sym typeface="Calibri"/>
              </a:rPr>
              <a:t>working?</a:t>
            </a:r>
          </a:p>
          <a:p>
            <a:pPr lvl="0"/>
            <a:r>
              <a:rPr lang="en-US">
                <a:uFillTx/>
                <a:sym typeface="Calibri"/>
              </a:rPr>
              <a:t>Is your phone for calls, or photos, or email?</a:t>
            </a:r>
          </a:p>
          <a:p>
            <a:pPr lvl="0"/>
            <a:r>
              <a:rPr lang="en-US">
                <a:uFillTx/>
                <a:sym typeface="Calibri"/>
              </a:rPr>
              <a:t>Is the library for books or Internet access? </a:t>
            </a:r>
          </a:p>
          <a:p>
            <a:pPr lvl="0"/>
            <a:r>
              <a:rPr lang="en-US">
                <a:uFillTx/>
                <a:sym typeface="Calibri"/>
              </a:rPr>
              <a:t>Is your car for driving or listening to online music?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From Complicated to Complex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  <a:sym typeface="Calibri"/>
              </a:rPr>
              <a:t>Is it Honda’s or Pandora’s fault if your car isn’t working?</a:t>
            </a:r>
          </a:p>
          <a:p>
            <a:pPr lvl="0"/>
            <a:r>
              <a:rPr lang="en-US">
                <a:uFillTx/>
                <a:sym typeface="Calibri"/>
              </a:rPr>
              <a:t>Do you work for yourself or your client or your broker?</a:t>
            </a:r>
          </a:p>
          <a:p>
            <a:pPr lvl="0"/>
            <a:r>
              <a:rPr lang="en-US">
                <a:uFillTx/>
                <a:sym typeface="Calibri"/>
              </a:rPr>
              <a:t>Do your customers complain to support or on Twitter?</a:t>
            </a:r>
          </a:p>
          <a:p>
            <a:r>
              <a:rPr lang="en-US">
                <a:uFillTx/>
                <a:sym typeface="Calibri"/>
              </a:rPr>
              <a:t>Is your invoicing data managed by Freshbooks or Heroku or Amazon?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dvantage">
  <a:themeElements>
    <a:clrScheme name="Custom 8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B43926"/>
      </a:accent1>
      <a:accent2>
        <a:srgbClr val="524868"/>
      </a:accent2>
      <a:accent3>
        <a:srgbClr val="414163"/>
      </a:accent3>
      <a:accent4>
        <a:srgbClr val="999966"/>
      </a:accent4>
      <a:accent5>
        <a:srgbClr val="F7901E"/>
      </a:accent5>
      <a:accent6>
        <a:srgbClr val="A3A101"/>
      </a:accent6>
      <a:hlink>
        <a:srgbClr val="AEAD62"/>
      </a:hlink>
      <a:folHlink>
        <a:srgbClr val="A71D0E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uFillTx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dvantage">
  <a:themeElements>
    <a:clrScheme name="Custom 8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B43926"/>
      </a:accent1>
      <a:accent2>
        <a:srgbClr val="524868"/>
      </a:accent2>
      <a:accent3>
        <a:srgbClr val="414163"/>
      </a:accent3>
      <a:accent4>
        <a:srgbClr val="999966"/>
      </a:accent4>
      <a:accent5>
        <a:srgbClr val="F7901E"/>
      </a:accent5>
      <a:accent6>
        <a:srgbClr val="A3A101"/>
      </a:accent6>
      <a:hlink>
        <a:srgbClr val="AEAD62"/>
      </a:hlink>
      <a:folHlink>
        <a:srgbClr val="A71D0E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uFillTx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2442</Words>
  <Application>Microsoft Macintosh PowerPoint</Application>
  <PresentationFormat>On-screen Show (4:3)</PresentationFormat>
  <Paragraphs>465</Paragraphs>
  <Slides>69</Slides>
  <Notes>65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Office Theme</vt:lpstr>
      <vt:lpstr>Advantage</vt:lpstr>
      <vt:lpstr>1_Advantage</vt:lpstr>
      <vt:lpstr>Continuous Quality: What 21st-Century IT Means for QA</vt:lpstr>
      <vt:lpstr>Preface</vt:lpstr>
      <vt:lpstr>Me</vt:lpstr>
      <vt:lpstr>Chapter One</vt:lpstr>
      <vt:lpstr>Post-Industrial Society</vt:lpstr>
      <vt:lpstr>The Shift to Post-Industrialism</vt:lpstr>
      <vt:lpstr>From Products to Services</vt:lpstr>
      <vt:lpstr>From Silos to Infusion</vt:lpstr>
      <vt:lpstr>From Complicated to Complex</vt:lpstr>
      <vt:lpstr>Complicated</vt:lpstr>
      <vt:lpstr>Complicated</vt:lpstr>
      <vt:lpstr>Complex</vt:lpstr>
      <vt:lpstr>Complex</vt:lpstr>
      <vt:lpstr>Characteristics of Complexity</vt:lpstr>
      <vt:lpstr>Implications of Complexity</vt:lpstr>
      <vt:lpstr>Enterprise Complexity</vt:lpstr>
      <vt:lpstr>Facing Complexity</vt:lpstr>
      <vt:lpstr>From Efficient to Adaptable</vt:lpstr>
      <vt:lpstr>Changing Business Imperatives </vt:lpstr>
      <vt:lpstr>Adaptive Business Frameworks</vt:lpstr>
      <vt:lpstr>Cybernetics</vt:lpstr>
      <vt:lpstr>OODA Loops</vt:lpstr>
      <vt:lpstr>Implications for IT</vt:lpstr>
      <vt:lpstr>IT is Business-Critical</vt:lpstr>
      <vt:lpstr>Business and IT are Inseparable</vt:lpstr>
      <vt:lpstr>21st-Century IT</vt:lpstr>
      <vt:lpstr>21st-Century Development</vt:lpstr>
      <vt:lpstr>21st-Century Operations</vt:lpstr>
      <vt:lpstr>21st-Century Organization</vt:lpstr>
      <vt:lpstr>Tradeoffs</vt:lpstr>
      <vt:lpstr>Chapter Two</vt:lpstr>
      <vt:lpstr>Old Definition of Quality</vt:lpstr>
      <vt:lpstr>New Definition of Quality</vt:lpstr>
      <vt:lpstr>Service Co-creates Value</vt:lpstr>
      <vt:lpstr>Value Co-Creation is a Journey</vt:lpstr>
      <vt:lpstr>Airline Travel</vt:lpstr>
      <vt:lpstr>Cloud</vt:lpstr>
      <vt:lpstr>Software as Service</vt:lpstr>
      <vt:lpstr>Functionality</vt:lpstr>
      <vt:lpstr>Operability</vt:lpstr>
      <vt:lpstr>Deliverability</vt:lpstr>
      <vt:lpstr>Coherency</vt:lpstr>
      <vt:lpstr>Service Changes Development</vt:lpstr>
      <vt:lpstr>Complexity Changes Operations</vt:lpstr>
      <vt:lpstr>Adaptation Changes Planning</vt:lpstr>
      <vt:lpstr>Old QA Role Disintegrates</vt:lpstr>
      <vt:lpstr>Opportunity for New QA Role</vt:lpstr>
      <vt:lpstr>Service Not Software</vt:lpstr>
      <vt:lpstr>Built-in Quality</vt:lpstr>
      <vt:lpstr>Adaptation</vt:lpstr>
      <vt:lpstr>New QA Mindset</vt:lpstr>
      <vt:lpstr>New QA Skills</vt:lpstr>
      <vt:lpstr>New QA Practices</vt:lpstr>
      <vt:lpstr>Participation</vt:lpstr>
      <vt:lpstr>Requirements Understanding</vt:lpstr>
      <vt:lpstr>Customer Journey Mapping</vt:lpstr>
      <vt:lpstr>Service Blueprinting</vt:lpstr>
      <vt:lpstr>Behavior-Driven Development</vt:lpstr>
      <vt:lpstr>Outside-in Testing</vt:lpstr>
      <vt:lpstr>Continuous Outside-in Testing</vt:lpstr>
      <vt:lpstr>Delivery Machine Validation</vt:lpstr>
      <vt:lpstr>Validating the Delivery Machine</vt:lpstr>
      <vt:lpstr>New QA Value</vt:lpstr>
      <vt:lpstr>Continuous Quality</vt:lpstr>
      <vt:lpstr>QA as Systems Thinking</vt:lpstr>
      <vt:lpstr>QA as Complex Systems Thinking</vt:lpstr>
      <vt:lpstr>QA As Mirror</vt:lpstr>
      <vt:lpstr>Co-Creation and Feedback</vt:lpstr>
      <vt:lpstr>The Ultimate Definition of Quality</vt:lpstr>
    </vt:vector>
  </TitlesOfParts>
  <Company>Field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Quality: What 21st-Century IT Means for QA</dc:title>
  <dc:creator>Jeff Sussna</dc:creator>
  <cp:lastModifiedBy>Jeff Sussna</cp:lastModifiedBy>
  <cp:revision>3</cp:revision>
  <dcterms:created xsi:type="dcterms:W3CDTF">2013-10-16T04:55:15Z</dcterms:created>
  <dcterms:modified xsi:type="dcterms:W3CDTF">2013-10-16T05:07:58Z</dcterms:modified>
</cp:coreProperties>
</file>