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4" r:id="rId1"/>
  </p:sldMasterIdLst>
  <p:notesMasterIdLst>
    <p:notesMasterId r:id="rId49"/>
  </p:notesMasterIdLst>
  <p:handoutMasterIdLst>
    <p:handoutMasterId r:id="rId50"/>
  </p:handoutMasterIdLst>
  <p:sldIdLst>
    <p:sldId id="257" r:id="rId2"/>
    <p:sldId id="313" r:id="rId3"/>
    <p:sldId id="278" r:id="rId4"/>
    <p:sldId id="345" r:id="rId5"/>
    <p:sldId id="314" r:id="rId6"/>
    <p:sldId id="315" r:id="rId7"/>
    <p:sldId id="316" r:id="rId8"/>
    <p:sldId id="317" r:id="rId9"/>
    <p:sldId id="346" r:id="rId10"/>
    <p:sldId id="318" r:id="rId11"/>
    <p:sldId id="324" r:id="rId12"/>
    <p:sldId id="319" r:id="rId13"/>
    <p:sldId id="320" r:id="rId14"/>
    <p:sldId id="321" r:id="rId15"/>
    <p:sldId id="323" r:id="rId16"/>
    <p:sldId id="348" r:id="rId17"/>
    <p:sldId id="322" r:id="rId18"/>
    <p:sldId id="350" r:id="rId19"/>
    <p:sldId id="328" r:id="rId20"/>
    <p:sldId id="351" r:id="rId21"/>
    <p:sldId id="329" r:id="rId22"/>
    <p:sldId id="352" r:id="rId23"/>
    <p:sldId id="353" r:id="rId24"/>
    <p:sldId id="354" r:id="rId25"/>
    <p:sldId id="325" r:id="rId26"/>
    <p:sldId id="327" r:id="rId27"/>
    <p:sldId id="326" r:id="rId28"/>
    <p:sldId id="349" r:id="rId29"/>
    <p:sldId id="338" r:id="rId30"/>
    <p:sldId id="339" r:id="rId31"/>
    <p:sldId id="340" r:id="rId32"/>
    <p:sldId id="342" r:id="rId33"/>
    <p:sldId id="343" r:id="rId34"/>
    <p:sldId id="341" r:id="rId35"/>
    <p:sldId id="330" r:id="rId36"/>
    <p:sldId id="332" r:id="rId37"/>
    <p:sldId id="333" r:id="rId38"/>
    <p:sldId id="334" r:id="rId39"/>
    <p:sldId id="335" r:id="rId40"/>
    <p:sldId id="336" r:id="rId41"/>
    <p:sldId id="331" r:id="rId42"/>
    <p:sldId id="337" r:id="rId43"/>
    <p:sldId id="344" r:id="rId44"/>
    <p:sldId id="355" r:id="rId45"/>
    <p:sldId id="283" r:id="rId46"/>
    <p:sldId id="284" r:id="rId47"/>
    <p:sldId id="287" r:id="rId4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38" autoAdjust="0"/>
    <p:restoredTop sz="98046" autoAdjust="0"/>
  </p:normalViewPr>
  <p:slideViewPr>
    <p:cSldViewPr snapToGrid="0">
      <p:cViewPr>
        <p:scale>
          <a:sx n="70" d="100"/>
          <a:sy n="70" d="100"/>
        </p:scale>
        <p:origin x="-1182" y="-258"/>
      </p:cViewPr>
      <p:guideLst>
        <p:guide orient="horz" pos="185"/>
        <p:guide orient="horz" pos="737"/>
        <p:guide orient="horz" pos="677"/>
        <p:guide orient="horz" pos="3972"/>
        <p:guide pos="301"/>
        <p:guide pos="5495"/>
        <p:guide pos="832"/>
        <p:guide pos="5162"/>
      </p:guideLst>
    </p:cSldViewPr>
  </p:slideViewPr>
  <p:outlineViewPr>
    <p:cViewPr>
      <p:scale>
        <a:sx n="33" d="100"/>
        <a:sy n="33" d="100"/>
      </p:scale>
      <p:origin x="0" y="4008"/>
    </p:cViewPr>
  </p:outlineViewPr>
  <p:notesTextViewPr>
    <p:cViewPr>
      <p:scale>
        <a:sx n="100" d="100"/>
        <a:sy n="100" d="100"/>
      </p:scale>
      <p:origin x="0" y="0"/>
    </p:cViewPr>
  </p:notesTextViewPr>
  <p:sorterViewPr>
    <p:cViewPr>
      <p:scale>
        <a:sx n="100" d="100"/>
        <a:sy n="100" d="100"/>
      </p:scale>
      <p:origin x="0" y="2880"/>
    </p:cViewPr>
  </p:sorterViewPr>
  <p:notesViewPr>
    <p:cSldViewPr snapToGrid="0">
      <p:cViewPr varScale="1">
        <p:scale>
          <a:sx n="51" d="100"/>
          <a:sy n="51" d="100"/>
        </p:scale>
        <p:origin x="-1884"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2"/>
          <p:cNvSpPr>
            <a:spLocks noGrp="1"/>
          </p:cNvSpPr>
          <p:nvPr>
            <p:ph type="dt" idx="1"/>
          </p:nvPr>
        </p:nvSpPr>
        <p:spPr>
          <a:xfrm>
            <a:off x="3756025" y="149225"/>
            <a:ext cx="2971800" cy="457200"/>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A5113F3B-7411-4D13-B362-F1633D3784DE}" type="datetimeFigureOut">
              <a:rPr lang="en-US"/>
              <a:pPr>
                <a:defRPr/>
              </a:pPr>
              <a:t>4/17/2012</a:t>
            </a:fld>
            <a:endParaRPr lang="en-US" dirty="0"/>
          </a:p>
        </p:txBody>
      </p:sp>
      <p:sp>
        <p:nvSpPr>
          <p:cNvPr id="7" name="Footer Placeholder 5"/>
          <p:cNvSpPr>
            <a:spLocks noGrp="1"/>
          </p:cNvSpPr>
          <p:nvPr>
            <p:ph type="ftr" sz="quarter" idx="2"/>
          </p:nvPr>
        </p:nvSpPr>
        <p:spPr>
          <a:xfrm>
            <a:off x="223838" y="8685213"/>
            <a:ext cx="3695700" cy="457200"/>
          </a:xfrm>
          <a:prstGeom prst="rect">
            <a:avLst/>
          </a:prstGeom>
        </p:spPr>
        <p:txBody>
          <a:bodyPr vert="horz" lIns="91440" tIns="45720" rIns="91440" bIns="45720" rtlCol="0" anchor="t" anchorCtr="0"/>
          <a:lstStyle>
            <a:lvl1pPr marL="0" marR="0" indent="0" algn="l" defTabSz="914400" rtl="0" eaLnBrk="1" fontAlgn="auto" latinLnBrk="0" hangingPunct="1">
              <a:lnSpc>
                <a:spcPct val="100000"/>
              </a:lnSpc>
              <a:spcBef>
                <a:spcPts val="0"/>
              </a:spcBef>
              <a:spcAft>
                <a:spcPts val="0"/>
              </a:spcAft>
              <a:buClrTx/>
              <a:buSzTx/>
              <a:buFontTx/>
              <a:buNone/>
              <a:tabLst/>
              <a:defRPr sz="1000">
                <a:latin typeface="Arial" pitchFamily="34" charset="0"/>
                <a:cs typeface="Arial" pitchFamily="34" charset="0"/>
              </a:defRPr>
            </a:lvl1pPr>
          </a:lstStyle>
          <a:p>
            <a:pPr>
              <a:defRPr/>
            </a:pPr>
            <a:r>
              <a:rPr lang="en-US" dirty="0"/>
              <a:t>© 2011 Compuware Corporation — All Rights Reserved</a:t>
            </a:r>
          </a:p>
        </p:txBody>
      </p:sp>
      <p:sp>
        <p:nvSpPr>
          <p:cNvPr id="8" name="Slide Number Placeholder 6"/>
          <p:cNvSpPr>
            <a:spLocks noGrp="1"/>
          </p:cNvSpPr>
          <p:nvPr>
            <p:ph type="sldNum" sz="quarter" idx="3"/>
          </p:nvPr>
        </p:nvSpPr>
        <p:spPr>
          <a:xfrm>
            <a:off x="5840413" y="8685213"/>
            <a:ext cx="887412" cy="457200"/>
          </a:xfrm>
          <a:prstGeom prst="rect">
            <a:avLst/>
          </a:prstGeom>
        </p:spPr>
        <p:txBody>
          <a:bodyPr vert="horz" lIns="91440" tIns="45720" rIns="91440" bIns="45720" rtlCol="0" anchor="t" anchorCtr="0"/>
          <a:lstStyle>
            <a:lvl1pPr algn="r" fontAlgn="auto">
              <a:spcBef>
                <a:spcPts val="0"/>
              </a:spcBef>
              <a:spcAft>
                <a:spcPts val="0"/>
              </a:spcAft>
              <a:defRPr sz="1000">
                <a:latin typeface="Arial" pitchFamily="34" charset="0"/>
                <a:cs typeface="Arial" pitchFamily="34" charset="0"/>
              </a:defRPr>
            </a:lvl1pPr>
          </a:lstStyle>
          <a:p>
            <a:pPr>
              <a:defRPr/>
            </a:pPr>
            <a:fld id="{565594EC-58AB-42D9-B199-ADAB0B551707}" type="slidenum">
              <a:rPr lang="en-US"/>
              <a:pPr>
                <a:defRPr/>
              </a:pPr>
              <a:t>‹#›</a:t>
            </a:fld>
            <a:endParaRPr lang="en-US" dirty="0"/>
          </a:p>
        </p:txBody>
      </p:sp>
    </p:spTree>
    <p:extLst>
      <p:ext uri="{BB962C8B-B14F-4D97-AF65-F5344CB8AC3E}">
        <p14:creationId xmlns:p14="http://schemas.microsoft.com/office/powerpoint/2010/main" xmlns="" val="1311093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4665663" y="149225"/>
            <a:ext cx="2062162" cy="261938"/>
          </a:xfrm>
          <a:prstGeom prst="rect">
            <a:avLst/>
          </a:prstGeom>
        </p:spPr>
        <p:txBody>
          <a:bodyPr vert="horz" lIns="91440" tIns="45720" rIns="91440" bIns="45720" rtlCol="0"/>
          <a:lstStyle>
            <a:lvl1pPr algn="r" fontAlgn="auto">
              <a:spcBef>
                <a:spcPts val="0"/>
              </a:spcBef>
              <a:spcAft>
                <a:spcPts val="0"/>
              </a:spcAft>
              <a:defRPr sz="1000">
                <a:latin typeface="Arial" pitchFamily="34" charset="0"/>
                <a:cs typeface="Arial" pitchFamily="34" charset="0"/>
              </a:defRPr>
            </a:lvl1pPr>
          </a:lstStyle>
          <a:p>
            <a:pPr>
              <a:defRPr/>
            </a:pPr>
            <a:fld id="{C24B1658-D338-424C-A678-BED1FE8861BE}" type="datetimeFigureOut">
              <a:rPr lang="en-US"/>
              <a:pPr>
                <a:defRPr/>
              </a:pPr>
              <a:t>4/17/2012</a:t>
            </a:fld>
            <a:endParaRPr lang="en-US" dirty="0"/>
          </a:p>
        </p:txBody>
      </p:sp>
      <p:sp>
        <p:nvSpPr>
          <p:cNvPr id="5" name="Notes Placeholder 4"/>
          <p:cNvSpPr>
            <a:spLocks noGrp="1"/>
          </p:cNvSpPr>
          <p:nvPr>
            <p:ph type="body" sz="quarter" idx="3"/>
          </p:nvPr>
        </p:nvSpPr>
        <p:spPr>
          <a:xfrm>
            <a:off x="969963" y="4572000"/>
            <a:ext cx="4908550" cy="395605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223838" y="8685213"/>
            <a:ext cx="3695700" cy="457200"/>
          </a:xfrm>
          <a:prstGeom prst="rect">
            <a:avLst/>
          </a:prstGeom>
        </p:spPr>
        <p:txBody>
          <a:bodyPr vert="horz" lIns="91440" tIns="45720" rIns="91440" bIns="45720" rtlCol="0" anchor="t" anchorCtr="0"/>
          <a:lstStyle>
            <a:lvl1pPr marL="0" marR="0" indent="0" algn="l" defTabSz="914400" rtl="0" eaLnBrk="1" fontAlgn="auto" latinLnBrk="0" hangingPunct="1">
              <a:lnSpc>
                <a:spcPct val="100000"/>
              </a:lnSpc>
              <a:spcBef>
                <a:spcPts val="0"/>
              </a:spcBef>
              <a:spcAft>
                <a:spcPts val="0"/>
              </a:spcAft>
              <a:buClrTx/>
              <a:buSzTx/>
              <a:buFontTx/>
              <a:buNone/>
              <a:tabLst/>
              <a:defRPr sz="1000">
                <a:latin typeface="Arial" pitchFamily="34" charset="0"/>
                <a:cs typeface="Arial" pitchFamily="34" charset="0"/>
              </a:defRPr>
            </a:lvl1pPr>
          </a:lstStyle>
          <a:p>
            <a:pPr>
              <a:defRPr/>
            </a:pPr>
            <a:r>
              <a:rPr lang="en-US" dirty="0"/>
              <a:t>© 2011 Compuware Corporation — All Rights Reserved</a:t>
            </a:r>
          </a:p>
        </p:txBody>
      </p:sp>
      <p:sp>
        <p:nvSpPr>
          <p:cNvPr id="7" name="Slide Number Placeholder 6"/>
          <p:cNvSpPr>
            <a:spLocks noGrp="1"/>
          </p:cNvSpPr>
          <p:nvPr>
            <p:ph type="sldNum" sz="quarter" idx="5"/>
          </p:nvPr>
        </p:nvSpPr>
        <p:spPr>
          <a:xfrm>
            <a:off x="5840413" y="8685213"/>
            <a:ext cx="887412" cy="457200"/>
          </a:xfrm>
          <a:prstGeom prst="rect">
            <a:avLst/>
          </a:prstGeom>
        </p:spPr>
        <p:txBody>
          <a:bodyPr vert="horz" lIns="91440" tIns="45720" rIns="91440" bIns="45720" rtlCol="0" anchor="t" anchorCtr="0"/>
          <a:lstStyle>
            <a:lvl1pPr algn="r" fontAlgn="auto">
              <a:spcBef>
                <a:spcPts val="0"/>
              </a:spcBef>
              <a:spcAft>
                <a:spcPts val="0"/>
              </a:spcAft>
              <a:defRPr sz="1000">
                <a:latin typeface="Arial" pitchFamily="34" charset="0"/>
                <a:cs typeface="Arial" pitchFamily="34" charset="0"/>
              </a:defRPr>
            </a:lvl1pPr>
          </a:lstStyle>
          <a:p>
            <a:pPr>
              <a:defRPr/>
            </a:pPr>
            <a:fld id="{E49F9320-8A06-49C3-893C-6ED1A457F3F7}" type="slidenum">
              <a:rPr lang="en-US"/>
              <a:pPr>
                <a:defRPr/>
              </a:pPr>
              <a:t>‹#›</a:t>
            </a:fld>
            <a:endParaRPr lang="en-US" dirty="0"/>
          </a:p>
        </p:txBody>
      </p:sp>
      <p:sp>
        <p:nvSpPr>
          <p:cNvPr id="4" name="Slide Image Placeholder 3"/>
          <p:cNvSpPr>
            <a:spLocks noGrp="1" noRot="1" noChangeAspect="1"/>
          </p:cNvSpPr>
          <p:nvPr>
            <p:ph type="sldImg" idx="2"/>
          </p:nvPr>
        </p:nvSpPr>
        <p:spPr>
          <a:xfrm>
            <a:off x="981075" y="601663"/>
            <a:ext cx="4895850" cy="3671887"/>
          </a:xfrm>
          <a:prstGeom prst="rect">
            <a:avLst/>
          </a:prstGeom>
          <a:noFill/>
          <a:ln w="12700">
            <a:solidFill>
              <a:prstClr val="black"/>
            </a:solidFill>
          </a:ln>
        </p:spPr>
        <p:txBody>
          <a:bodyPr vert="horz" lIns="91440" tIns="45720" rIns="91440" bIns="45720" rtlCol="0" anchor="ctr"/>
          <a:lstStyle/>
          <a:p>
            <a:pPr lvl="0"/>
            <a:endParaRPr lang="en-US" noProof="0" dirty="0"/>
          </a:p>
        </p:txBody>
      </p:sp>
    </p:spTree>
    <p:extLst>
      <p:ext uri="{BB962C8B-B14F-4D97-AF65-F5344CB8AC3E}">
        <p14:creationId xmlns:p14="http://schemas.microsoft.com/office/powerpoint/2010/main" xmlns="" val="4138076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latin typeface="Arial" charset="0"/>
                <a:cs typeface="Arial" charset="0"/>
              </a:rPr>
              <a:t>Steve</a:t>
            </a:r>
          </a:p>
        </p:txBody>
      </p:sp>
      <p:sp>
        <p:nvSpPr>
          <p:cNvPr id="53252" name="Slide Number Placeholder 3"/>
          <p:cNvSpPr>
            <a:spLocks noGrp="1"/>
          </p:cNvSpPr>
          <p:nvPr>
            <p:ph type="sldNum" sz="quarter" idx="5"/>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211786A5-1AF6-4BEE-93AB-5F3F439E83E9}" type="slidenum">
              <a:rPr lang="en-US" smtClean="0">
                <a:latin typeface="Arial" charset="0"/>
                <a:cs typeface="Arial" charset="0"/>
              </a:rPr>
              <a:pPr fontAlgn="base">
                <a:spcBef>
                  <a:spcPct val="0"/>
                </a:spcBef>
                <a:spcAft>
                  <a:spcPct val="0"/>
                </a:spcAft>
              </a:pPr>
              <a:t>3</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bg>
      <p:bgPr>
        <a:solidFill>
          <a:schemeClr val="bg1"/>
        </a:solidFill>
        <a:effectLst/>
      </p:bgPr>
    </p:bg>
    <p:spTree>
      <p:nvGrpSpPr>
        <p:cNvPr id="1" name=""/>
        <p:cNvGrpSpPr/>
        <p:nvPr/>
      </p:nvGrpSpPr>
      <p:grpSpPr>
        <a:xfrm>
          <a:off x="0" y="0"/>
          <a:ext cx="0" cy="0"/>
          <a:chOff x="0" y="0"/>
          <a:chExt cx="0" cy="0"/>
        </a:xfrm>
      </p:grpSpPr>
      <p:pic>
        <p:nvPicPr>
          <p:cNvPr id="4" name="Picture 4" descr="background_R7-1_cover_b.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6" descr="CPWRlogotag3D_r_rgb_lg.png"/>
          <p:cNvPicPr>
            <a:picLocks noChangeAspect="1"/>
          </p:cNvPicPr>
          <p:nvPr userDrawn="1"/>
        </p:nvPicPr>
        <p:blipFill>
          <a:blip r:embed="rId3" cstate="print"/>
          <a:srcRect/>
          <a:stretch>
            <a:fillRect/>
          </a:stretch>
        </p:blipFill>
        <p:spPr bwMode="auto">
          <a:xfrm>
            <a:off x="338138" y="557213"/>
            <a:ext cx="3730625" cy="2270125"/>
          </a:xfrm>
          <a:prstGeom prst="rect">
            <a:avLst/>
          </a:prstGeom>
          <a:noFill/>
          <a:ln w="9525">
            <a:noFill/>
            <a:miter lim="800000"/>
            <a:headEnd/>
            <a:tailEnd/>
          </a:ln>
        </p:spPr>
      </p:pic>
      <p:sp>
        <p:nvSpPr>
          <p:cNvPr id="2" name="Title 1"/>
          <p:cNvSpPr>
            <a:spLocks noGrp="1"/>
          </p:cNvSpPr>
          <p:nvPr>
            <p:ph type="ctrTitle"/>
          </p:nvPr>
        </p:nvSpPr>
        <p:spPr>
          <a:xfrm>
            <a:off x="1320800" y="3410586"/>
            <a:ext cx="6486525" cy="1203618"/>
          </a:xfrm>
        </p:spPr>
        <p:txBody>
          <a:bodyPr anchor="b">
            <a:normAutofit/>
          </a:bodyPr>
          <a:lstStyle>
            <a:lvl1pPr algn="l">
              <a:defRPr sz="4000" b="0" spc="0">
                <a:solidFill>
                  <a:schemeClr val="bg1"/>
                </a:solidFill>
                <a:latin typeface="Calibr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20800" y="4842804"/>
            <a:ext cx="6486525" cy="953086"/>
          </a:xfrm>
        </p:spPr>
        <p:txBody>
          <a:bodyPr>
            <a:normAutofit/>
          </a:bodyPr>
          <a:lstStyle>
            <a:lvl1pPr marL="0" indent="0" algn="l">
              <a:buNone/>
              <a:defRPr sz="2400" spc="0">
                <a:solidFill>
                  <a:schemeClr val="bg1"/>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pic>
        <p:nvPicPr>
          <p:cNvPr id="3" name="Picture 4" descr="background_R8-1_content_k.png"/>
          <p:cNvPicPr>
            <a:picLocks noChangeAspect="1"/>
          </p:cNvPicPr>
          <p:nvPr userDrawn="1"/>
        </p:nvPicPr>
        <p:blipFill>
          <a:blip r:embed="rId2" cstate="print"/>
          <a:srcRect/>
          <a:stretch>
            <a:fillRect/>
          </a:stretch>
        </p:blipFill>
        <p:spPr bwMode="auto">
          <a:xfrm>
            <a:off x="0" y="6518275"/>
            <a:ext cx="9144000" cy="339725"/>
          </a:xfrm>
          <a:prstGeom prst="rect">
            <a:avLst/>
          </a:prstGeom>
          <a:noFill/>
          <a:ln w="9525">
            <a:noFill/>
            <a:miter lim="800000"/>
            <a:headEnd/>
            <a:tailEnd/>
          </a:ln>
        </p:spPr>
      </p:pic>
      <p:pic>
        <p:nvPicPr>
          <p:cNvPr id="4" name="Picture 6" descr="CPWRlogo3D_p_rgb_sm.png"/>
          <p:cNvPicPr>
            <a:picLocks noChangeAspect="1"/>
          </p:cNvPicPr>
          <p:nvPr userDrawn="1"/>
        </p:nvPicPr>
        <p:blipFill>
          <a:blip r:embed="rId3" cstate="print"/>
          <a:srcRect/>
          <a:stretch>
            <a:fillRect/>
          </a:stretch>
        </p:blipFill>
        <p:spPr bwMode="auto">
          <a:xfrm>
            <a:off x="7974013" y="6243638"/>
            <a:ext cx="1081087" cy="571500"/>
          </a:xfrm>
          <a:prstGeom prst="rect">
            <a:avLst/>
          </a:prstGeom>
          <a:noFill/>
          <a:ln w="9525">
            <a:noFill/>
            <a:miter lim="800000"/>
            <a:headEnd/>
            <a:tailEnd/>
          </a:ln>
        </p:spPr>
      </p:pic>
      <p:sp>
        <p:nvSpPr>
          <p:cNvPr id="6" name="Title Placeholder 1"/>
          <p:cNvSpPr>
            <a:spLocks noGrp="1"/>
          </p:cNvSpPr>
          <p:nvPr>
            <p:ph type="title"/>
          </p:nvPr>
        </p:nvSpPr>
        <p:spPr>
          <a:xfrm>
            <a:off x="477838" y="293688"/>
            <a:ext cx="8243887" cy="781050"/>
          </a:xfrm>
          <a:prstGeom prst="rect">
            <a:avLst/>
          </a:prstGeom>
        </p:spPr>
        <p:txBody>
          <a:bodyPr rtlCol="0">
            <a:noAutofit/>
          </a:bodyPr>
          <a:lstStyle/>
          <a:p>
            <a:r>
              <a:rPr lang="en-US" smtClean="0"/>
              <a:t>Click to edit Master title style</a:t>
            </a:r>
            <a:endParaRPr lang="en-US" dirty="0"/>
          </a:p>
        </p:txBody>
      </p:sp>
      <p:sp>
        <p:nvSpPr>
          <p:cNvPr id="5" name="Slide Number Placeholder 4"/>
          <p:cNvSpPr>
            <a:spLocks noGrp="1"/>
          </p:cNvSpPr>
          <p:nvPr>
            <p:ph type="sldNum" sz="quarter" idx="10"/>
          </p:nvPr>
        </p:nvSpPr>
        <p:spPr/>
        <p:txBody>
          <a:bodyPr/>
          <a:lstStyle>
            <a:lvl1pPr>
              <a:defRPr/>
            </a:lvl1pPr>
          </a:lstStyle>
          <a:p>
            <a:pPr>
              <a:defRPr/>
            </a:pPr>
            <a:fld id="{F431C9BC-9F0E-4A21-BCB7-DBC52B83DBB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2" name="Picture 4" descr="background_R8-1_content_k.png"/>
          <p:cNvPicPr>
            <a:picLocks noChangeAspect="1"/>
          </p:cNvPicPr>
          <p:nvPr userDrawn="1"/>
        </p:nvPicPr>
        <p:blipFill>
          <a:blip r:embed="rId2" cstate="print"/>
          <a:srcRect/>
          <a:stretch>
            <a:fillRect/>
          </a:stretch>
        </p:blipFill>
        <p:spPr bwMode="auto">
          <a:xfrm>
            <a:off x="0" y="6518275"/>
            <a:ext cx="9144000" cy="339725"/>
          </a:xfrm>
          <a:prstGeom prst="rect">
            <a:avLst/>
          </a:prstGeom>
          <a:noFill/>
          <a:ln w="9525">
            <a:noFill/>
            <a:miter lim="800000"/>
            <a:headEnd/>
            <a:tailEnd/>
          </a:ln>
        </p:spPr>
      </p:pic>
      <p:pic>
        <p:nvPicPr>
          <p:cNvPr id="3" name="Picture 6" descr="CPWRlogo3D_p_rgb_sm.png"/>
          <p:cNvPicPr>
            <a:picLocks noChangeAspect="1"/>
          </p:cNvPicPr>
          <p:nvPr userDrawn="1"/>
        </p:nvPicPr>
        <p:blipFill>
          <a:blip r:embed="rId3" cstate="print"/>
          <a:srcRect/>
          <a:stretch>
            <a:fillRect/>
          </a:stretch>
        </p:blipFill>
        <p:spPr bwMode="auto">
          <a:xfrm>
            <a:off x="7974013" y="6243638"/>
            <a:ext cx="1081087" cy="571500"/>
          </a:xfrm>
          <a:prstGeom prst="rect">
            <a:avLst/>
          </a:prstGeom>
          <a:noFill/>
          <a:ln w="9525">
            <a:noFill/>
            <a:miter lim="800000"/>
            <a:headEnd/>
            <a:tailEnd/>
          </a:ln>
        </p:spPr>
      </p:pic>
      <p:sp>
        <p:nvSpPr>
          <p:cNvPr id="4" name="Slide Number Placeholder 4"/>
          <p:cNvSpPr>
            <a:spLocks noGrp="1"/>
          </p:cNvSpPr>
          <p:nvPr>
            <p:ph type="sldNum" sz="quarter" idx="10"/>
          </p:nvPr>
        </p:nvSpPr>
        <p:spPr/>
        <p:txBody>
          <a:bodyPr/>
          <a:lstStyle>
            <a:lvl1pPr>
              <a:defRPr/>
            </a:lvl1pPr>
          </a:lstStyle>
          <a:p>
            <a:pPr>
              <a:defRPr/>
            </a:pPr>
            <a:fld id="{B85E3026-43A7-4366-B239-675F5A4601B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Only - No Footer 1">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77838" y="293688"/>
            <a:ext cx="8243887" cy="781050"/>
          </a:xfrm>
          <a:prstGeom prst="rect">
            <a:avLst/>
          </a:prstGeom>
        </p:spPr>
        <p:txBody>
          <a:bodyPr rtlCol="0">
            <a:noAutofit/>
          </a:bodyPr>
          <a:lstStyle/>
          <a:p>
            <a:r>
              <a:rPr lang="en-US"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8B337CAE-BF5F-4FA4-9471-7CB0F6BC3C28}"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Only - No Footer 2">
    <p:bg>
      <p:bgPr>
        <a:solidFill>
          <a:schemeClr val="bg1"/>
        </a:solidFill>
        <a:effectLst/>
      </p:bgPr>
    </p:bg>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77838" y="293688"/>
            <a:ext cx="8243887" cy="781050"/>
          </a:xfrm>
          <a:prstGeom prst="rect">
            <a:avLst/>
          </a:prstGeom>
        </p:spPr>
        <p:txBody>
          <a:bodyPr rtlCol="0">
            <a:noAutofit/>
          </a:bodyPr>
          <a:lstStyle/>
          <a:p>
            <a:r>
              <a:rPr lang="en-US" smtClean="0"/>
              <a:t>Click to edit Master title style</a:t>
            </a:r>
            <a:endParaRPr lang="en-US" dirty="0"/>
          </a:p>
        </p:txBody>
      </p:sp>
      <p:sp>
        <p:nvSpPr>
          <p:cNvPr id="4" name="Slide Number Placeholder 4"/>
          <p:cNvSpPr>
            <a:spLocks noGrp="1"/>
          </p:cNvSpPr>
          <p:nvPr>
            <p:ph type="sldNum" sz="quarter" idx="10"/>
          </p:nvPr>
        </p:nvSpPr>
        <p:spPr/>
        <p:txBody>
          <a:bodyPr/>
          <a:lstStyle>
            <a:lvl1pPr>
              <a:defRPr/>
            </a:lvl1pPr>
          </a:lstStyle>
          <a:p>
            <a:pPr>
              <a:defRPr/>
            </a:pPr>
            <a:fld id="{5ADFD524-628F-4340-B5D4-9D71B134DF7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1"/>
        </a:solidFill>
        <a:effectLst/>
      </p:bgPr>
    </p:bg>
    <p:spTree>
      <p:nvGrpSpPr>
        <p:cNvPr id="1" name=""/>
        <p:cNvGrpSpPr/>
        <p:nvPr/>
      </p:nvGrpSpPr>
      <p:grpSpPr>
        <a:xfrm>
          <a:off x="0" y="0"/>
          <a:ext cx="0" cy="0"/>
          <a:chOff x="0" y="0"/>
          <a:chExt cx="0" cy="0"/>
        </a:xfrm>
      </p:grpSpPr>
      <p:pic>
        <p:nvPicPr>
          <p:cNvPr id="3" name="Picture 4" descr="background_R7-1_divider_b.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6" descr="background_R8-1_content_k.png"/>
          <p:cNvPicPr>
            <a:picLocks noChangeAspect="1"/>
          </p:cNvPicPr>
          <p:nvPr userDrawn="1"/>
        </p:nvPicPr>
        <p:blipFill>
          <a:blip r:embed="rId3" cstate="print"/>
          <a:srcRect/>
          <a:stretch>
            <a:fillRect/>
          </a:stretch>
        </p:blipFill>
        <p:spPr bwMode="auto">
          <a:xfrm>
            <a:off x="0" y="6518275"/>
            <a:ext cx="9144000" cy="339725"/>
          </a:xfrm>
          <a:prstGeom prst="rect">
            <a:avLst/>
          </a:prstGeom>
          <a:noFill/>
          <a:ln w="9525">
            <a:noFill/>
            <a:miter lim="800000"/>
            <a:headEnd/>
            <a:tailEnd/>
          </a:ln>
        </p:spPr>
      </p:pic>
      <p:pic>
        <p:nvPicPr>
          <p:cNvPr id="5" name="Picture 7" descr="background_R8-1_divider_l.png"/>
          <p:cNvPicPr>
            <a:picLocks noChangeAspect="1"/>
          </p:cNvPicPr>
          <p:nvPr userDrawn="1"/>
        </p:nvPicPr>
        <p:blipFill>
          <a:blip r:embed="rId4" cstate="print"/>
          <a:srcRect/>
          <a:stretch>
            <a:fillRect/>
          </a:stretch>
        </p:blipFill>
        <p:spPr bwMode="auto">
          <a:xfrm>
            <a:off x="7874000" y="6127750"/>
            <a:ext cx="1270000" cy="738188"/>
          </a:xfrm>
          <a:prstGeom prst="rect">
            <a:avLst/>
          </a:prstGeom>
          <a:noFill/>
          <a:ln w="9525">
            <a:noFill/>
            <a:miter lim="800000"/>
            <a:headEnd/>
            <a:tailEnd/>
          </a:ln>
        </p:spPr>
      </p:pic>
      <p:sp>
        <p:nvSpPr>
          <p:cNvPr id="2" name="Title 1"/>
          <p:cNvSpPr>
            <a:spLocks noGrp="1"/>
          </p:cNvSpPr>
          <p:nvPr>
            <p:ph type="title"/>
          </p:nvPr>
        </p:nvSpPr>
        <p:spPr>
          <a:xfrm>
            <a:off x="457200" y="471591"/>
            <a:ext cx="8229600" cy="1019590"/>
          </a:xfrm>
        </p:spPr>
        <p:txBody>
          <a:bodyPr>
            <a:noAutofit/>
          </a:bodyPr>
          <a:lstStyle>
            <a:lvl1pPr>
              <a:lnSpc>
                <a:spcPct val="80000"/>
              </a:lnSpc>
              <a:defRPr sz="7200" b="0">
                <a:solidFill>
                  <a:schemeClr val="tx1"/>
                </a:solidFill>
              </a:defRPr>
            </a:lvl1pPr>
          </a:lstStyle>
          <a:p>
            <a:r>
              <a:rPr lang="en-US" smtClean="0"/>
              <a:t>Click to edit Master title style</a:t>
            </a:r>
            <a:endParaRPr lang="en-US" dirty="0"/>
          </a:p>
        </p:txBody>
      </p:sp>
      <p:sp>
        <p:nvSpPr>
          <p:cNvPr id="6" name="Slide Number Placeholder 2"/>
          <p:cNvSpPr>
            <a:spLocks noGrp="1"/>
          </p:cNvSpPr>
          <p:nvPr>
            <p:ph type="sldNum" sz="quarter" idx="10"/>
          </p:nvPr>
        </p:nvSpPr>
        <p:spPr/>
        <p:txBody>
          <a:bodyPr/>
          <a:lstStyle>
            <a:lvl1pPr>
              <a:defRPr/>
            </a:lvl1pPr>
          </a:lstStyle>
          <a:p>
            <a:pPr>
              <a:defRPr/>
            </a:pPr>
            <a:fld id="{1F2697C5-C7C2-46E8-B062-DA668FD54029}"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pic>
        <p:nvPicPr>
          <p:cNvPr id="2" name="Picture 4" descr="background_R7-1_cover_b.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Picture 6" descr="background_R8-1_divider_l.png"/>
          <p:cNvPicPr>
            <a:picLocks noChangeAspect="1"/>
          </p:cNvPicPr>
          <p:nvPr userDrawn="1"/>
        </p:nvPicPr>
        <p:blipFill>
          <a:blip r:embed="rId3" cstate="print"/>
          <a:srcRect/>
          <a:stretch>
            <a:fillRect/>
          </a:stretch>
        </p:blipFill>
        <p:spPr bwMode="auto">
          <a:xfrm>
            <a:off x="7874000" y="6127750"/>
            <a:ext cx="1270000" cy="738188"/>
          </a:xfrm>
          <a:prstGeom prst="rect">
            <a:avLst/>
          </a:prstGeom>
          <a:noFill/>
          <a:ln w="9525">
            <a:noFill/>
            <a:miter lim="800000"/>
            <a:headEnd/>
            <a:tailEnd/>
          </a:ln>
        </p:spPr>
      </p:pic>
      <p:sp>
        <p:nvSpPr>
          <p:cNvPr id="4" name="Rectangle 3"/>
          <p:cNvSpPr/>
          <p:nvPr userDrawn="1"/>
        </p:nvSpPr>
        <p:spPr>
          <a:xfrm>
            <a:off x="477838" y="2328863"/>
            <a:ext cx="6308725" cy="1568450"/>
          </a:xfrm>
          <a:prstGeom prst="rect">
            <a:avLst/>
          </a:prstGeom>
        </p:spPr>
        <p:txBody>
          <a:bodyPr wrap="none">
            <a:spAutoFit/>
          </a:bodyPr>
          <a:lstStyle/>
          <a:p>
            <a:pPr fontAlgn="auto">
              <a:spcBef>
                <a:spcPts val="0"/>
              </a:spcBef>
              <a:spcAft>
                <a:spcPts val="0"/>
              </a:spcAft>
              <a:defRPr/>
            </a:pPr>
            <a:r>
              <a:rPr lang="en-US" sz="9600" dirty="0">
                <a:solidFill>
                  <a:schemeClr val="bg1"/>
                </a:solidFill>
                <a:latin typeface="+mj-lt"/>
                <a:ea typeface="+mj-ea"/>
                <a:cs typeface="Lucida Sans Unicode" pitchFamily="34" charset="0"/>
              </a:rPr>
              <a:t>THANK YOU</a:t>
            </a:r>
            <a:endParaRPr lang="en-US" sz="7200" dirty="0">
              <a:solidFill>
                <a:schemeClr val="bg1"/>
              </a:solidFill>
              <a:latin typeface="+mj-lt"/>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Logo">
    <p:bg>
      <p:bgPr>
        <a:solidFill>
          <a:schemeClr val="bg1"/>
        </a:solidFill>
        <a:effectLst/>
      </p:bgPr>
    </p:bg>
    <p:spTree>
      <p:nvGrpSpPr>
        <p:cNvPr id="1" name=""/>
        <p:cNvGrpSpPr/>
        <p:nvPr/>
      </p:nvGrpSpPr>
      <p:grpSpPr>
        <a:xfrm>
          <a:off x="0" y="0"/>
          <a:ext cx="0" cy="0"/>
          <a:chOff x="0" y="0"/>
          <a:chExt cx="0" cy="0"/>
        </a:xfrm>
      </p:grpSpPr>
      <p:pic>
        <p:nvPicPr>
          <p:cNvPr id="2" name="Picture 4" descr="background_R7-1_cover_b.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Text Box 3"/>
          <p:cNvSpPr txBox="1">
            <a:spLocks noChangeArrowheads="1"/>
          </p:cNvSpPr>
          <p:nvPr userDrawn="1"/>
        </p:nvSpPr>
        <p:spPr bwMode="auto">
          <a:xfrm>
            <a:off x="3200400" y="6643688"/>
            <a:ext cx="2743200" cy="2159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800" dirty="0">
                <a:solidFill>
                  <a:schemeClr val="tx1">
                    <a:lumMod val="50000"/>
                    <a:lumOff val="50000"/>
                  </a:schemeClr>
                </a:solidFill>
                <a:cs typeface="+mn-cs"/>
              </a:rPr>
              <a:t>© 2011 Compuware Corporation — All Rights Reserved </a:t>
            </a:r>
          </a:p>
        </p:txBody>
      </p:sp>
      <p:pic>
        <p:nvPicPr>
          <p:cNvPr id="4" name="Picture 7" descr="background_R7-1_end_l.png"/>
          <p:cNvPicPr>
            <a:picLocks noChangeAspect="1"/>
          </p:cNvPicPr>
          <p:nvPr userDrawn="1"/>
        </p:nvPicPr>
        <p:blipFill>
          <a:blip r:embed="rId3" cstate="print"/>
          <a:srcRect l="18616" t="24001" r="19385" b="23897"/>
          <a:stretch>
            <a:fillRect/>
          </a:stretch>
        </p:blipFill>
        <p:spPr bwMode="auto">
          <a:xfrm>
            <a:off x="1701800" y="1646238"/>
            <a:ext cx="5668963" cy="3573462"/>
          </a:xfrm>
          <a:prstGeom prst="rect">
            <a:avLst/>
          </a:prstGeom>
          <a:noFill/>
          <a:ln w="9525">
            <a:noFill/>
            <a:miter lim="800000"/>
            <a:headEnd/>
            <a:tailEnd/>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3" descr="background_R8-1_content_k.png"/>
          <p:cNvPicPr>
            <a:picLocks noChangeAspect="1"/>
          </p:cNvPicPr>
          <p:nvPr userDrawn="1"/>
        </p:nvPicPr>
        <p:blipFill>
          <a:blip r:embed="rId2" cstate="print"/>
          <a:stretch>
            <a:fillRect/>
          </a:stretch>
        </p:blipFill>
        <p:spPr>
          <a:xfrm>
            <a:off x="0" y="6241852"/>
            <a:ext cx="9144000" cy="616148"/>
          </a:xfrm>
          <a:prstGeom prst="rect">
            <a:avLst/>
          </a:prstGeom>
        </p:spPr>
      </p:pic>
      <p:sp>
        <p:nvSpPr>
          <p:cNvPr id="5" name="Text Placeholder 2"/>
          <p:cNvSpPr>
            <a:spLocks noGrp="1"/>
          </p:cNvSpPr>
          <p:nvPr>
            <p:ph idx="1"/>
          </p:nvPr>
        </p:nvSpPr>
        <p:spPr>
          <a:xfrm>
            <a:off x="477838" y="1169988"/>
            <a:ext cx="8243888" cy="51355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Slide Number Placeholder 2"/>
          <p:cNvSpPr>
            <a:spLocks noGrp="1"/>
          </p:cNvSpPr>
          <p:nvPr>
            <p:ph type="sldNum" sz="quarter" idx="10"/>
          </p:nvPr>
        </p:nvSpPr>
        <p:spPr>
          <a:xfrm>
            <a:off x="7701736" y="6364764"/>
            <a:ext cx="774187" cy="365125"/>
          </a:xfrm>
          <a:prstGeom prst="rect">
            <a:avLst/>
          </a:prstGeom>
        </p:spPr>
        <p:txBody>
          <a:bodyPr/>
          <a:lstStyle>
            <a:lvl1pPr algn="r">
              <a:defRPr sz="1200"/>
            </a:lvl1pPr>
          </a:lstStyle>
          <a:p>
            <a:fld id="{26BDC8D8-E660-4226-8804-187229CA1CB3}"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A">
    <p:spTree>
      <p:nvGrpSpPr>
        <p:cNvPr id="1" name=""/>
        <p:cNvGrpSpPr/>
        <p:nvPr/>
      </p:nvGrpSpPr>
      <p:grpSpPr>
        <a:xfrm>
          <a:off x="0" y="0"/>
          <a:ext cx="0" cy="0"/>
          <a:chOff x="0" y="0"/>
          <a:chExt cx="0" cy="0"/>
        </a:xfrm>
      </p:grpSpPr>
      <p:pic>
        <p:nvPicPr>
          <p:cNvPr id="4" name="Picture 4" descr="background_R8-1_content_k.png"/>
          <p:cNvPicPr>
            <a:picLocks noChangeAspect="1"/>
          </p:cNvPicPr>
          <p:nvPr userDrawn="1"/>
        </p:nvPicPr>
        <p:blipFill>
          <a:blip r:embed="rId2" cstate="print"/>
          <a:srcRect/>
          <a:stretch>
            <a:fillRect/>
          </a:stretch>
        </p:blipFill>
        <p:spPr bwMode="auto">
          <a:xfrm>
            <a:off x="0" y="6518275"/>
            <a:ext cx="9144000" cy="339725"/>
          </a:xfrm>
          <a:prstGeom prst="rect">
            <a:avLst/>
          </a:prstGeom>
          <a:noFill/>
          <a:ln w="9525">
            <a:noFill/>
            <a:miter lim="800000"/>
            <a:headEnd/>
            <a:tailEnd/>
          </a:ln>
        </p:spPr>
      </p:pic>
      <p:pic>
        <p:nvPicPr>
          <p:cNvPr id="5" name="Picture 6" descr="CPWRlogo3D_p_rgb_sm.png"/>
          <p:cNvPicPr>
            <a:picLocks noChangeAspect="1"/>
          </p:cNvPicPr>
          <p:nvPr userDrawn="1"/>
        </p:nvPicPr>
        <p:blipFill>
          <a:blip r:embed="rId3" cstate="print"/>
          <a:srcRect/>
          <a:stretch>
            <a:fillRect/>
          </a:stretch>
        </p:blipFill>
        <p:spPr bwMode="auto">
          <a:xfrm>
            <a:off x="7974013" y="6243638"/>
            <a:ext cx="1081087" cy="571500"/>
          </a:xfrm>
          <a:prstGeom prst="rect">
            <a:avLst/>
          </a:prstGeom>
          <a:noFill/>
          <a:ln w="9525">
            <a:noFill/>
            <a:miter lim="800000"/>
            <a:headEnd/>
            <a:tailEnd/>
          </a:ln>
        </p:spPr>
      </p:pic>
      <p:sp>
        <p:nvSpPr>
          <p:cNvPr id="2" name="Title 1"/>
          <p:cNvSpPr>
            <a:spLocks noGrp="1"/>
          </p:cNvSpPr>
          <p:nvPr>
            <p:ph type="title"/>
          </p:nvPr>
        </p:nvSpPr>
        <p:spPr>
          <a:xfrm>
            <a:off x="477838" y="293688"/>
            <a:ext cx="8245475" cy="781050"/>
          </a:xfrm>
        </p:spPr>
        <p:txBody>
          <a:bodyPr/>
          <a:lstStyle/>
          <a:p>
            <a:r>
              <a:rPr lang="en-US" smtClean="0"/>
              <a:t>Click to edit Master title style</a:t>
            </a:r>
            <a:endParaRPr lang="en-US" dirty="0"/>
          </a:p>
        </p:txBody>
      </p:sp>
      <p:sp>
        <p:nvSpPr>
          <p:cNvPr id="6" name="Content Placeholder 5"/>
          <p:cNvSpPr>
            <a:spLocks noGrp="1"/>
          </p:cNvSpPr>
          <p:nvPr>
            <p:ph sz="quarter" idx="11"/>
          </p:nvPr>
        </p:nvSpPr>
        <p:spPr>
          <a:xfrm>
            <a:off x="477838" y="1169988"/>
            <a:ext cx="8245475" cy="5135562"/>
          </a:xfrm>
        </p:spPr>
        <p:txBody>
          <a:bodyPr/>
          <a:lstStyle>
            <a:lvl1pPr>
              <a:defRPr spc="0"/>
            </a:lvl1pPr>
            <a:lvl2pPr>
              <a:defRPr spc="0"/>
            </a:lvl2pPr>
            <a:lvl3pPr>
              <a:defRPr spc="0"/>
            </a:lvl3pPr>
            <a:lvl4pPr>
              <a:defRPr spc="0"/>
            </a:lvl4pPr>
            <a:lvl5pPr>
              <a:defRPr sz="1600" spc="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2"/>
          <p:cNvSpPr>
            <a:spLocks noGrp="1"/>
          </p:cNvSpPr>
          <p:nvPr>
            <p:ph type="sldNum" sz="quarter" idx="12"/>
          </p:nvPr>
        </p:nvSpPr>
        <p:spPr/>
        <p:txBody>
          <a:bodyPr/>
          <a:lstStyle>
            <a:lvl1pPr>
              <a:defRPr/>
            </a:lvl1pPr>
          </a:lstStyle>
          <a:p>
            <a:pPr>
              <a:defRPr/>
            </a:pPr>
            <a:fld id="{9943C123-649E-4725-AE2C-43FEEE59017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B">
    <p:spTree>
      <p:nvGrpSpPr>
        <p:cNvPr id="1" name=""/>
        <p:cNvGrpSpPr/>
        <p:nvPr/>
      </p:nvGrpSpPr>
      <p:grpSpPr>
        <a:xfrm>
          <a:off x="0" y="0"/>
          <a:ext cx="0" cy="0"/>
          <a:chOff x="0" y="0"/>
          <a:chExt cx="0" cy="0"/>
        </a:xfrm>
      </p:grpSpPr>
      <p:pic>
        <p:nvPicPr>
          <p:cNvPr id="5" name="Picture 4" descr="background_R8-1_content_k.png"/>
          <p:cNvPicPr>
            <a:picLocks noChangeAspect="1"/>
          </p:cNvPicPr>
          <p:nvPr userDrawn="1"/>
        </p:nvPicPr>
        <p:blipFill>
          <a:blip r:embed="rId2" cstate="print"/>
          <a:srcRect/>
          <a:stretch>
            <a:fillRect/>
          </a:stretch>
        </p:blipFill>
        <p:spPr bwMode="auto">
          <a:xfrm>
            <a:off x="0" y="6518275"/>
            <a:ext cx="9144000" cy="339725"/>
          </a:xfrm>
          <a:prstGeom prst="rect">
            <a:avLst/>
          </a:prstGeom>
          <a:noFill/>
          <a:ln w="9525">
            <a:noFill/>
            <a:miter lim="800000"/>
            <a:headEnd/>
            <a:tailEnd/>
          </a:ln>
        </p:spPr>
      </p:pic>
      <p:pic>
        <p:nvPicPr>
          <p:cNvPr id="7" name="Picture 6" descr="CPWRlogo3D_p_rgb_sm.png"/>
          <p:cNvPicPr>
            <a:picLocks noChangeAspect="1"/>
          </p:cNvPicPr>
          <p:nvPr userDrawn="1"/>
        </p:nvPicPr>
        <p:blipFill>
          <a:blip r:embed="rId3" cstate="print"/>
          <a:srcRect/>
          <a:stretch>
            <a:fillRect/>
          </a:stretch>
        </p:blipFill>
        <p:spPr bwMode="auto">
          <a:xfrm>
            <a:off x="7974013" y="6243638"/>
            <a:ext cx="1081087" cy="571500"/>
          </a:xfrm>
          <a:prstGeom prst="rect">
            <a:avLst/>
          </a:prstGeom>
          <a:noFill/>
          <a:ln w="9525">
            <a:noFill/>
            <a:miter lim="800000"/>
            <a:headEnd/>
            <a:tailEnd/>
          </a:ln>
        </p:spPr>
      </p:pic>
      <p:sp>
        <p:nvSpPr>
          <p:cNvPr id="2" name="Title 1"/>
          <p:cNvSpPr>
            <a:spLocks noGrp="1"/>
          </p:cNvSpPr>
          <p:nvPr>
            <p:ph type="title"/>
          </p:nvPr>
        </p:nvSpPr>
        <p:spPr>
          <a:xfrm>
            <a:off x="477838" y="293688"/>
            <a:ext cx="8245475" cy="437832"/>
          </a:xfrm>
        </p:spPr>
        <p:txBody>
          <a:bodyPr/>
          <a:lstStyle/>
          <a:p>
            <a:r>
              <a:rPr lang="en-US" smtClean="0"/>
              <a:t>Click to edit Master title style</a:t>
            </a:r>
            <a:endParaRPr lang="en-US" dirty="0"/>
          </a:p>
        </p:txBody>
      </p:sp>
      <p:sp>
        <p:nvSpPr>
          <p:cNvPr id="6" name="Content Placeholder 5"/>
          <p:cNvSpPr>
            <a:spLocks noGrp="1"/>
          </p:cNvSpPr>
          <p:nvPr>
            <p:ph sz="quarter" idx="11"/>
          </p:nvPr>
        </p:nvSpPr>
        <p:spPr>
          <a:xfrm>
            <a:off x="477838" y="1169988"/>
            <a:ext cx="8245475" cy="5135562"/>
          </a:xfrm>
        </p:spPr>
        <p:txBody>
          <a:bodyPr/>
          <a:lstStyle>
            <a:lvl1pPr>
              <a:defRPr spc="0"/>
            </a:lvl1pPr>
            <a:lvl2pPr>
              <a:defRPr spc="0"/>
            </a:lvl2pPr>
            <a:lvl3pPr>
              <a:defRPr spc="0"/>
            </a:lvl3pPr>
            <a:lvl4pPr>
              <a:defRPr spc="0"/>
            </a:lvl4pPr>
            <a:lvl5pPr>
              <a:defRPr sz="1600" spc="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ubtitle 2"/>
          <p:cNvSpPr>
            <a:spLocks noGrp="1"/>
          </p:cNvSpPr>
          <p:nvPr>
            <p:ph type="subTitle" idx="12"/>
          </p:nvPr>
        </p:nvSpPr>
        <p:spPr>
          <a:xfrm>
            <a:off x="477842" y="84411"/>
            <a:ext cx="8243887" cy="137160"/>
          </a:xfrm>
        </p:spPr>
        <p:txBody>
          <a:bodyPr tIns="0" bIns="0" anchor="ctr">
            <a:noAutofit/>
          </a:bodyPr>
          <a:lstStyle>
            <a:lvl1pPr marL="0" indent="0" algn="l">
              <a:buNone/>
              <a:defRPr sz="1500" b="0" spc="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Slide Number Placeholder 2"/>
          <p:cNvSpPr>
            <a:spLocks noGrp="1"/>
          </p:cNvSpPr>
          <p:nvPr>
            <p:ph type="sldNum" sz="quarter" idx="13"/>
          </p:nvPr>
        </p:nvSpPr>
        <p:spPr/>
        <p:txBody>
          <a:bodyPr/>
          <a:lstStyle>
            <a:lvl1pPr>
              <a:defRPr/>
            </a:lvl1pPr>
          </a:lstStyle>
          <a:p>
            <a:pPr>
              <a:defRPr/>
            </a:pPr>
            <a:fld id="{61A0FF8B-5D8A-4CBD-9D9A-AB6E6A48CEF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A">
    <p:bg>
      <p:bgPr>
        <a:solidFill>
          <a:schemeClr val="bg1"/>
        </a:solidFill>
        <a:effectLst/>
      </p:bgPr>
    </p:bg>
    <p:spTree>
      <p:nvGrpSpPr>
        <p:cNvPr id="1" name=""/>
        <p:cNvGrpSpPr/>
        <p:nvPr/>
      </p:nvGrpSpPr>
      <p:grpSpPr>
        <a:xfrm>
          <a:off x="0" y="0"/>
          <a:ext cx="0" cy="0"/>
          <a:chOff x="0" y="0"/>
          <a:chExt cx="0" cy="0"/>
        </a:xfrm>
      </p:grpSpPr>
      <p:pic>
        <p:nvPicPr>
          <p:cNvPr id="4" name="Picture 4" descr="background_R8-1_content_k.png"/>
          <p:cNvPicPr>
            <a:picLocks noChangeAspect="1"/>
          </p:cNvPicPr>
          <p:nvPr userDrawn="1"/>
        </p:nvPicPr>
        <p:blipFill>
          <a:blip r:embed="rId2" cstate="print"/>
          <a:srcRect/>
          <a:stretch>
            <a:fillRect/>
          </a:stretch>
        </p:blipFill>
        <p:spPr bwMode="auto">
          <a:xfrm>
            <a:off x="0" y="6518275"/>
            <a:ext cx="9144000" cy="339725"/>
          </a:xfrm>
          <a:prstGeom prst="rect">
            <a:avLst/>
          </a:prstGeom>
          <a:noFill/>
          <a:ln w="9525">
            <a:noFill/>
            <a:miter lim="800000"/>
            <a:headEnd/>
            <a:tailEnd/>
          </a:ln>
        </p:spPr>
      </p:pic>
      <p:pic>
        <p:nvPicPr>
          <p:cNvPr id="5" name="Picture 6" descr="CPWRlogo3D_p_rgb_sm.png"/>
          <p:cNvPicPr>
            <a:picLocks noChangeAspect="1"/>
          </p:cNvPicPr>
          <p:nvPr userDrawn="1"/>
        </p:nvPicPr>
        <p:blipFill>
          <a:blip r:embed="rId3" cstate="print"/>
          <a:srcRect/>
          <a:stretch>
            <a:fillRect/>
          </a:stretch>
        </p:blipFill>
        <p:spPr bwMode="auto">
          <a:xfrm>
            <a:off x="7974013" y="6243638"/>
            <a:ext cx="1081087" cy="5715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Content Placeholder 5"/>
          <p:cNvSpPr>
            <a:spLocks noGrp="1"/>
          </p:cNvSpPr>
          <p:nvPr>
            <p:ph sz="quarter" idx="11"/>
          </p:nvPr>
        </p:nvSpPr>
        <p:spPr>
          <a:xfrm>
            <a:off x="477838" y="1169988"/>
            <a:ext cx="8245475" cy="5135562"/>
          </a:xfrm>
        </p:spPr>
        <p:txBody>
          <a:bodyPr/>
          <a:lstStyle>
            <a:lvl1pPr>
              <a:defRPr spc="0"/>
            </a:lvl1pPr>
            <a:lvl2pPr>
              <a:defRPr spc="0"/>
            </a:lvl2pPr>
            <a:lvl3pPr>
              <a:defRPr spc="0"/>
            </a:lvl3pPr>
            <a:lvl4pPr>
              <a:defRPr spc="0"/>
            </a:lvl4pPr>
            <a:lvl5pPr>
              <a:defRPr sz="1600" spc="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2"/>
          <p:cNvSpPr>
            <a:spLocks noGrp="1"/>
          </p:cNvSpPr>
          <p:nvPr>
            <p:ph type="sldNum" sz="quarter" idx="12"/>
          </p:nvPr>
        </p:nvSpPr>
        <p:spPr/>
        <p:txBody>
          <a:bodyPr/>
          <a:lstStyle>
            <a:lvl1pPr>
              <a:defRPr/>
            </a:lvl1pPr>
          </a:lstStyle>
          <a:p>
            <a:pPr>
              <a:defRPr/>
            </a:pPr>
            <a:fld id="{FC0139F7-7FF2-49D1-B37A-232AA2BD884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B">
    <p:bg>
      <p:bgPr>
        <a:solidFill>
          <a:schemeClr val="bg1"/>
        </a:solidFill>
        <a:effectLst/>
      </p:bgPr>
    </p:bg>
    <p:spTree>
      <p:nvGrpSpPr>
        <p:cNvPr id="1" name=""/>
        <p:cNvGrpSpPr/>
        <p:nvPr/>
      </p:nvGrpSpPr>
      <p:grpSpPr>
        <a:xfrm>
          <a:off x="0" y="0"/>
          <a:ext cx="0" cy="0"/>
          <a:chOff x="0" y="0"/>
          <a:chExt cx="0" cy="0"/>
        </a:xfrm>
      </p:grpSpPr>
      <p:pic>
        <p:nvPicPr>
          <p:cNvPr id="5" name="Picture 4" descr="background_R8-1_content_k.png"/>
          <p:cNvPicPr>
            <a:picLocks noChangeAspect="1"/>
          </p:cNvPicPr>
          <p:nvPr userDrawn="1"/>
        </p:nvPicPr>
        <p:blipFill>
          <a:blip r:embed="rId2" cstate="print"/>
          <a:srcRect/>
          <a:stretch>
            <a:fillRect/>
          </a:stretch>
        </p:blipFill>
        <p:spPr bwMode="auto">
          <a:xfrm>
            <a:off x="0" y="6518275"/>
            <a:ext cx="9144000" cy="339725"/>
          </a:xfrm>
          <a:prstGeom prst="rect">
            <a:avLst/>
          </a:prstGeom>
          <a:noFill/>
          <a:ln w="9525">
            <a:noFill/>
            <a:miter lim="800000"/>
            <a:headEnd/>
            <a:tailEnd/>
          </a:ln>
        </p:spPr>
      </p:pic>
      <p:pic>
        <p:nvPicPr>
          <p:cNvPr id="7" name="Picture 6" descr="CPWRlogo3D_p_rgb_sm.png"/>
          <p:cNvPicPr>
            <a:picLocks noChangeAspect="1"/>
          </p:cNvPicPr>
          <p:nvPr userDrawn="1"/>
        </p:nvPicPr>
        <p:blipFill>
          <a:blip r:embed="rId3" cstate="print"/>
          <a:srcRect/>
          <a:stretch>
            <a:fillRect/>
          </a:stretch>
        </p:blipFill>
        <p:spPr bwMode="auto">
          <a:xfrm>
            <a:off x="7974013" y="6243638"/>
            <a:ext cx="1081087" cy="571500"/>
          </a:xfrm>
          <a:prstGeom prst="rect">
            <a:avLst/>
          </a:prstGeom>
          <a:noFill/>
          <a:ln w="9525">
            <a:noFill/>
            <a:miter lim="800000"/>
            <a:headEnd/>
            <a:tailEnd/>
          </a:ln>
        </p:spPr>
      </p:pic>
      <p:sp>
        <p:nvSpPr>
          <p:cNvPr id="2" name="Title 1"/>
          <p:cNvSpPr>
            <a:spLocks noGrp="1"/>
          </p:cNvSpPr>
          <p:nvPr>
            <p:ph type="title"/>
          </p:nvPr>
        </p:nvSpPr>
        <p:spPr>
          <a:xfrm>
            <a:off x="477838" y="293688"/>
            <a:ext cx="8245475" cy="438912"/>
          </a:xfrm>
        </p:spPr>
        <p:txBody>
          <a:bodyPr/>
          <a:lstStyle/>
          <a:p>
            <a:r>
              <a:rPr lang="en-US" smtClean="0"/>
              <a:t>Click to edit Master title style</a:t>
            </a:r>
            <a:endParaRPr lang="en-US"/>
          </a:p>
        </p:txBody>
      </p:sp>
      <p:sp>
        <p:nvSpPr>
          <p:cNvPr id="6" name="Content Placeholder 5"/>
          <p:cNvSpPr>
            <a:spLocks noGrp="1"/>
          </p:cNvSpPr>
          <p:nvPr>
            <p:ph sz="quarter" idx="11"/>
          </p:nvPr>
        </p:nvSpPr>
        <p:spPr>
          <a:xfrm>
            <a:off x="477838" y="1169988"/>
            <a:ext cx="8245475" cy="5135562"/>
          </a:xfrm>
        </p:spPr>
        <p:txBody>
          <a:bodyPr/>
          <a:lstStyle>
            <a:lvl1pPr>
              <a:defRPr spc="0"/>
            </a:lvl1pPr>
            <a:lvl2pPr>
              <a:defRPr spc="0"/>
            </a:lvl2pPr>
            <a:lvl3pPr>
              <a:defRPr spc="0"/>
            </a:lvl3pPr>
            <a:lvl4pPr>
              <a:defRPr spc="0"/>
            </a:lvl4pPr>
            <a:lvl5pPr>
              <a:defRPr sz="1600" spc="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ubtitle 2"/>
          <p:cNvSpPr>
            <a:spLocks noGrp="1"/>
          </p:cNvSpPr>
          <p:nvPr>
            <p:ph type="subTitle" idx="12"/>
          </p:nvPr>
        </p:nvSpPr>
        <p:spPr>
          <a:xfrm>
            <a:off x="477842" y="84411"/>
            <a:ext cx="8243887" cy="137160"/>
          </a:xfrm>
        </p:spPr>
        <p:txBody>
          <a:bodyPr tIns="0" bIns="0" anchor="ctr">
            <a:noAutofit/>
          </a:bodyPr>
          <a:lstStyle>
            <a:lvl1pPr marL="0" indent="0" algn="l">
              <a:buNone/>
              <a:defRPr sz="1500" b="0" spc="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Slide Number Placeholder 2"/>
          <p:cNvSpPr>
            <a:spLocks noGrp="1"/>
          </p:cNvSpPr>
          <p:nvPr>
            <p:ph type="sldNum" sz="quarter" idx="13"/>
          </p:nvPr>
        </p:nvSpPr>
        <p:spPr/>
        <p:txBody>
          <a:bodyPr/>
          <a:lstStyle>
            <a:lvl1pPr>
              <a:defRPr/>
            </a:lvl1pPr>
          </a:lstStyle>
          <a:p>
            <a:pPr>
              <a:defRPr/>
            </a:pPr>
            <a:fld id="{D2C87254-ACD4-4C46-BDC3-DD7721C1B46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A">
    <p:bg>
      <p:bgPr>
        <a:solidFill>
          <a:schemeClr val="bg1"/>
        </a:solidFill>
        <a:effectLst/>
      </p:bgPr>
    </p:bg>
    <p:spTree>
      <p:nvGrpSpPr>
        <p:cNvPr id="1" name=""/>
        <p:cNvGrpSpPr/>
        <p:nvPr/>
      </p:nvGrpSpPr>
      <p:grpSpPr>
        <a:xfrm>
          <a:off x="0" y="0"/>
          <a:ext cx="0" cy="0"/>
          <a:chOff x="0" y="0"/>
          <a:chExt cx="0" cy="0"/>
        </a:xfrm>
      </p:grpSpPr>
      <p:pic>
        <p:nvPicPr>
          <p:cNvPr id="4" name="Picture 4" descr="background_R8-1_content_k.png"/>
          <p:cNvPicPr>
            <a:picLocks noChangeAspect="1"/>
          </p:cNvPicPr>
          <p:nvPr userDrawn="1"/>
        </p:nvPicPr>
        <p:blipFill>
          <a:blip r:embed="rId2" cstate="print"/>
          <a:srcRect/>
          <a:stretch>
            <a:fillRect/>
          </a:stretch>
        </p:blipFill>
        <p:spPr bwMode="auto">
          <a:xfrm>
            <a:off x="0" y="6518275"/>
            <a:ext cx="9144000" cy="339725"/>
          </a:xfrm>
          <a:prstGeom prst="rect">
            <a:avLst/>
          </a:prstGeom>
          <a:noFill/>
          <a:ln w="9525">
            <a:noFill/>
            <a:miter lim="800000"/>
            <a:headEnd/>
            <a:tailEnd/>
          </a:ln>
        </p:spPr>
      </p:pic>
      <p:pic>
        <p:nvPicPr>
          <p:cNvPr id="5" name="Picture 6" descr="background_R7-1orangebar.jpg"/>
          <p:cNvPicPr>
            <a:picLocks noChangeAspect="1"/>
          </p:cNvPicPr>
          <p:nvPr userDrawn="1"/>
        </p:nvPicPr>
        <p:blipFill>
          <a:blip r:embed="rId3" cstate="print"/>
          <a:srcRect/>
          <a:stretch>
            <a:fillRect/>
          </a:stretch>
        </p:blipFill>
        <p:spPr bwMode="auto">
          <a:xfrm>
            <a:off x="0" y="0"/>
            <a:ext cx="9144000" cy="1074738"/>
          </a:xfrm>
          <a:prstGeom prst="rect">
            <a:avLst/>
          </a:prstGeom>
          <a:noFill/>
          <a:ln w="9525">
            <a:noFill/>
            <a:miter lim="800000"/>
            <a:headEnd/>
            <a:tailEnd/>
          </a:ln>
        </p:spPr>
      </p:pic>
      <p:pic>
        <p:nvPicPr>
          <p:cNvPr id="7" name="Picture 7" descr="CPWRlogo3D_p_rgb_sm.png"/>
          <p:cNvPicPr>
            <a:picLocks noChangeAspect="1"/>
          </p:cNvPicPr>
          <p:nvPr userDrawn="1"/>
        </p:nvPicPr>
        <p:blipFill>
          <a:blip r:embed="rId4" cstate="print"/>
          <a:srcRect/>
          <a:stretch>
            <a:fillRect/>
          </a:stretch>
        </p:blipFill>
        <p:spPr bwMode="auto">
          <a:xfrm>
            <a:off x="7974013" y="6243638"/>
            <a:ext cx="1081087" cy="571500"/>
          </a:xfrm>
          <a:prstGeom prst="rect">
            <a:avLst/>
          </a:prstGeom>
          <a:noFill/>
          <a:ln w="9525">
            <a:noFill/>
            <a:miter lim="800000"/>
            <a:headEnd/>
            <a:tailEnd/>
          </a:ln>
        </p:spPr>
      </p:pic>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6" name="Content Placeholder 5"/>
          <p:cNvSpPr>
            <a:spLocks noGrp="1"/>
          </p:cNvSpPr>
          <p:nvPr>
            <p:ph sz="quarter" idx="11"/>
          </p:nvPr>
        </p:nvSpPr>
        <p:spPr>
          <a:xfrm>
            <a:off x="477838" y="1169988"/>
            <a:ext cx="8245475" cy="5135562"/>
          </a:xfrm>
        </p:spPr>
        <p:txBody>
          <a:bodyPr/>
          <a:lstStyle>
            <a:lvl1pPr>
              <a:defRPr spc="0"/>
            </a:lvl1pPr>
            <a:lvl2pPr>
              <a:defRPr spc="0"/>
            </a:lvl2pPr>
            <a:lvl3pPr>
              <a:defRPr spc="0"/>
            </a:lvl3pPr>
            <a:lvl4pPr>
              <a:defRPr spc="0"/>
            </a:lvl4pPr>
            <a:lvl5pPr>
              <a:defRPr sz="1600" spc="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2"/>
          <p:cNvSpPr>
            <a:spLocks noGrp="1"/>
          </p:cNvSpPr>
          <p:nvPr>
            <p:ph type="sldNum" sz="quarter" idx="12"/>
          </p:nvPr>
        </p:nvSpPr>
        <p:spPr/>
        <p:txBody>
          <a:bodyPr/>
          <a:lstStyle>
            <a:lvl1pPr>
              <a:defRPr/>
            </a:lvl1pPr>
          </a:lstStyle>
          <a:p>
            <a:pPr>
              <a:defRPr/>
            </a:pPr>
            <a:fld id="{508A5739-4389-4586-A887-2362D61579C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3B">
    <p:bg>
      <p:bgPr>
        <a:solidFill>
          <a:schemeClr val="bg1"/>
        </a:solidFill>
        <a:effectLst/>
      </p:bgPr>
    </p:bg>
    <p:spTree>
      <p:nvGrpSpPr>
        <p:cNvPr id="1" name=""/>
        <p:cNvGrpSpPr/>
        <p:nvPr/>
      </p:nvGrpSpPr>
      <p:grpSpPr>
        <a:xfrm>
          <a:off x="0" y="0"/>
          <a:ext cx="0" cy="0"/>
          <a:chOff x="0" y="0"/>
          <a:chExt cx="0" cy="0"/>
        </a:xfrm>
      </p:grpSpPr>
      <p:pic>
        <p:nvPicPr>
          <p:cNvPr id="5" name="Picture 4" descr="background_R8-1_content_k.png"/>
          <p:cNvPicPr>
            <a:picLocks noChangeAspect="1"/>
          </p:cNvPicPr>
          <p:nvPr userDrawn="1"/>
        </p:nvPicPr>
        <p:blipFill>
          <a:blip r:embed="rId2" cstate="print"/>
          <a:srcRect/>
          <a:stretch>
            <a:fillRect/>
          </a:stretch>
        </p:blipFill>
        <p:spPr bwMode="auto">
          <a:xfrm>
            <a:off x="0" y="6518275"/>
            <a:ext cx="9144000" cy="339725"/>
          </a:xfrm>
          <a:prstGeom prst="rect">
            <a:avLst/>
          </a:prstGeom>
          <a:noFill/>
          <a:ln w="9525">
            <a:noFill/>
            <a:miter lim="800000"/>
            <a:headEnd/>
            <a:tailEnd/>
          </a:ln>
        </p:spPr>
      </p:pic>
      <p:pic>
        <p:nvPicPr>
          <p:cNvPr id="7" name="Picture 6" descr="background_R7-1orangebar.jpg"/>
          <p:cNvPicPr>
            <a:picLocks noChangeAspect="1"/>
          </p:cNvPicPr>
          <p:nvPr userDrawn="1"/>
        </p:nvPicPr>
        <p:blipFill>
          <a:blip r:embed="rId3" cstate="print"/>
          <a:srcRect/>
          <a:stretch>
            <a:fillRect/>
          </a:stretch>
        </p:blipFill>
        <p:spPr bwMode="auto">
          <a:xfrm>
            <a:off x="0" y="0"/>
            <a:ext cx="9144000" cy="746125"/>
          </a:xfrm>
          <a:prstGeom prst="rect">
            <a:avLst/>
          </a:prstGeom>
          <a:noFill/>
          <a:ln w="9525">
            <a:noFill/>
            <a:miter lim="800000"/>
            <a:headEnd/>
            <a:tailEnd/>
          </a:ln>
        </p:spPr>
      </p:pic>
      <p:pic>
        <p:nvPicPr>
          <p:cNvPr id="8" name="Picture 7" descr="CPWRlogo3D_p_rgb_sm.png"/>
          <p:cNvPicPr>
            <a:picLocks noChangeAspect="1"/>
          </p:cNvPicPr>
          <p:nvPr userDrawn="1"/>
        </p:nvPicPr>
        <p:blipFill>
          <a:blip r:embed="rId4" cstate="print"/>
          <a:srcRect/>
          <a:stretch>
            <a:fillRect/>
          </a:stretch>
        </p:blipFill>
        <p:spPr bwMode="auto">
          <a:xfrm>
            <a:off x="7974013" y="6243638"/>
            <a:ext cx="1081087" cy="571500"/>
          </a:xfrm>
          <a:prstGeom prst="rect">
            <a:avLst/>
          </a:prstGeom>
          <a:noFill/>
          <a:ln w="9525">
            <a:noFill/>
            <a:miter lim="800000"/>
            <a:headEnd/>
            <a:tailEnd/>
          </a:ln>
        </p:spPr>
      </p:pic>
      <p:sp>
        <p:nvSpPr>
          <p:cNvPr id="2" name="Title 1"/>
          <p:cNvSpPr>
            <a:spLocks noGrp="1"/>
          </p:cNvSpPr>
          <p:nvPr>
            <p:ph type="title"/>
          </p:nvPr>
        </p:nvSpPr>
        <p:spPr>
          <a:xfrm>
            <a:off x="477838" y="293688"/>
            <a:ext cx="8245475" cy="438912"/>
          </a:xfrm>
        </p:spPr>
        <p:txBody>
          <a:bodyPr/>
          <a:lstStyle>
            <a:lvl1pPr>
              <a:defRPr>
                <a:solidFill>
                  <a:schemeClr val="tx1"/>
                </a:solidFill>
              </a:defRPr>
            </a:lvl1pPr>
          </a:lstStyle>
          <a:p>
            <a:r>
              <a:rPr lang="en-US" smtClean="0"/>
              <a:t>Click to edit Master title style</a:t>
            </a:r>
            <a:endParaRPr lang="en-US" dirty="0"/>
          </a:p>
        </p:txBody>
      </p:sp>
      <p:sp>
        <p:nvSpPr>
          <p:cNvPr id="6" name="Content Placeholder 5"/>
          <p:cNvSpPr>
            <a:spLocks noGrp="1"/>
          </p:cNvSpPr>
          <p:nvPr>
            <p:ph sz="quarter" idx="11"/>
          </p:nvPr>
        </p:nvSpPr>
        <p:spPr>
          <a:xfrm>
            <a:off x="477838" y="1169988"/>
            <a:ext cx="8245475" cy="5135562"/>
          </a:xfrm>
        </p:spPr>
        <p:txBody>
          <a:bodyPr/>
          <a:lstStyle>
            <a:lvl1pPr>
              <a:defRPr spc="0"/>
            </a:lvl1pPr>
            <a:lvl2pPr>
              <a:defRPr spc="0"/>
            </a:lvl2pPr>
            <a:lvl3pPr>
              <a:defRPr spc="0"/>
            </a:lvl3pPr>
            <a:lvl4pPr>
              <a:defRPr spc="0"/>
            </a:lvl4pPr>
            <a:lvl5pPr>
              <a:defRPr sz="1600" spc="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ubtitle 2"/>
          <p:cNvSpPr>
            <a:spLocks noGrp="1"/>
          </p:cNvSpPr>
          <p:nvPr>
            <p:ph type="subTitle" idx="12"/>
          </p:nvPr>
        </p:nvSpPr>
        <p:spPr>
          <a:xfrm>
            <a:off x="477842" y="84411"/>
            <a:ext cx="8243887" cy="137160"/>
          </a:xfrm>
        </p:spPr>
        <p:txBody>
          <a:bodyPr tIns="0" bIns="0" anchor="ctr">
            <a:noAutofit/>
          </a:bodyPr>
          <a:lstStyle>
            <a:lvl1pPr marL="0" indent="0" algn="l">
              <a:buNone/>
              <a:defRPr sz="1500" b="0" spc="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Slide Number Placeholder 2"/>
          <p:cNvSpPr>
            <a:spLocks noGrp="1"/>
          </p:cNvSpPr>
          <p:nvPr>
            <p:ph type="sldNum" sz="quarter" idx="13"/>
          </p:nvPr>
        </p:nvSpPr>
        <p:spPr/>
        <p:txBody>
          <a:bodyPr/>
          <a:lstStyle>
            <a:lvl1pPr>
              <a:defRPr/>
            </a:lvl1pPr>
          </a:lstStyle>
          <a:p>
            <a:pPr>
              <a:defRPr/>
            </a:pPr>
            <a:fld id="{10237F3C-4C28-451C-AE9B-76F21E225D9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1">
    <p:spTree>
      <p:nvGrpSpPr>
        <p:cNvPr id="1" name=""/>
        <p:cNvGrpSpPr/>
        <p:nvPr/>
      </p:nvGrpSpPr>
      <p:grpSpPr>
        <a:xfrm>
          <a:off x="0" y="0"/>
          <a:ext cx="0" cy="0"/>
          <a:chOff x="0" y="0"/>
          <a:chExt cx="0" cy="0"/>
        </a:xfrm>
      </p:grpSpPr>
      <p:pic>
        <p:nvPicPr>
          <p:cNvPr id="5" name="Picture 4" descr="background_R8-1_content_k.png"/>
          <p:cNvPicPr>
            <a:picLocks noChangeAspect="1"/>
          </p:cNvPicPr>
          <p:nvPr userDrawn="1"/>
        </p:nvPicPr>
        <p:blipFill>
          <a:blip r:embed="rId2" cstate="print"/>
          <a:srcRect/>
          <a:stretch>
            <a:fillRect/>
          </a:stretch>
        </p:blipFill>
        <p:spPr bwMode="auto">
          <a:xfrm>
            <a:off x="0" y="6518275"/>
            <a:ext cx="9144000" cy="339725"/>
          </a:xfrm>
          <a:prstGeom prst="rect">
            <a:avLst/>
          </a:prstGeom>
          <a:noFill/>
          <a:ln w="9525">
            <a:noFill/>
            <a:miter lim="800000"/>
            <a:headEnd/>
            <a:tailEnd/>
          </a:ln>
        </p:spPr>
      </p:pic>
      <p:pic>
        <p:nvPicPr>
          <p:cNvPr id="6" name="Picture 6" descr="CPWRlogo3D_p_rgb_sm.png"/>
          <p:cNvPicPr>
            <a:picLocks noChangeAspect="1"/>
          </p:cNvPicPr>
          <p:nvPr userDrawn="1"/>
        </p:nvPicPr>
        <p:blipFill>
          <a:blip r:embed="rId3" cstate="print"/>
          <a:srcRect/>
          <a:stretch>
            <a:fillRect/>
          </a:stretch>
        </p:blipFill>
        <p:spPr bwMode="auto">
          <a:xfrm>
            <a:off x="7974013" y="6243638"/>
            <a:ext cx="1081087" cy="571500"/>
          </a:xfrm>
          <a:prstGeom prst="rect">
            <a:avLst/>
          </a:prstGeom>
          <a:noFill/>
          <a:ln w="9525">
            <a:noFill/>
            <a:miter lim="800000"/>
            <a:headEnd/>
            <a:tailEnd/>
          </a:ln>
        </p:spPr>
      </p:pic>
      <p:sp>
        <p:nvSpPr>
          <p:cNvPr id="4" name="Content Placeholder 3"/>
          <p:cNvSpPr>
            <a:spLocks noGrp="1"/>
          </p:cNvSpPr>
          <p:nvPr>
            <p:ph sz="half" idx="2"/>
          </p:nvPr>
        </p:nvSpPr>
        <p:spPr>
          <a:xfrm>
            <a:off x="4668837" y="1169988"/>
            <a:ext cx="4054475" cy="5135562"/>
          </a:xfrm>
        </p:spPr>
        <p:txBody>
          <a:bodyPr>
            <a:normAutofit/>
          </a:bodyPr>
          <a:lstStyle>
            <a:lvl1pPr>
              <a:defRPr sz="2400"/>
            </a:lvl1pPr>
            <a:lvl2pPr>
              <a:defRPr sz="22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Content Placeholder 2"/>
          <p:cNvSpPr>
            <a:spLocks noGrp="1"/>
          </p:cNvSpPr>
          <p:nvPr>
            <p:ph sz="half" idx="1"/>
          </p:nvPr>
        </p:nvSpPr>
        <p:spPr>
          <a:xfrm>
            <a:off x="477837" y="1169988"/>
            <a:ext cx="4054475" cy="5135562"/>
          </a:xfrm>
        </p:spPr>
        <p:txBody>
          <a:bodyPr>
            <a:normAutofit/>
          </a:bodyPr>
          <a:lstStyle>
            <a:lvl1pPr>
              <a:defRPr sz="2400"/>
            </a:lvl1pPr>
            <a:lvl2pPr>
              <a:defRPr sz="2200"/>
            </a:lvl2pPr>
            <a:lvl3pPr>
              <a:defRPr sz="1800"/>
            </a:lvl3pPr>
            <a:lvl4pPr>
              <a:defRPr sz="16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9" name="Title Placeholder 1"/>
          <p:cNvSpPr>
            <a:spLocks noGrp="1"/>
          </p:cNvSpPr>
          <p:nvPr>
            <p:ph type="title"/>
          </p:nvPr>
        </p:nvSpPr>
        <p:spPr>
          <a:xfrm>
            <a:off x="477838" y="293688"/>
            <a:ext cx="8243887" cy="781050"/>
          </a:xfrm>
          <a:prstGeom prst="rect">
            <a:avLst/>
          </a:prstGeom>
        </p:spPr>
        <p:txBody>
          <a:bodyPr rtlCol="0">
            <a:noAutofit/>
          </a:bodyPr>
          <a:lstStyle/>
          <a:p>
            <a:r>
              <a:rPr lang="en-US" smtClean="0"/>
              <a:t>Click to edit Master title style</a:t>
            </a:r>
            <a:endParaRPr lang="en-US" dirty="0"/>
          </a:p>
        </p:txBody>
      </p:sp>
      <p:sp>
        <p:nvSpPr>
          <p:cNvPr id="7" name="Slide Number Placeholder 6"/>
          <p:cNvSpPr>
            <a:spLocks noGrp="1"/>
          </p:cNvSpPr>
          <p:nvPr>
            <p:ph type="sldNum" sz="quarter" idx="10"/>
          </p:nvPr>
        </p:nvSpPr>
        <p:spPr/>
        <p:txBody>
          <a:bodyPr/>
          <a:lstStyle>
            <a:lvl1pPr>
              <a:defRPr/>
            </a:lvl1pPr>
          </a:lstStyle>
          <a:p>
            <a:pPr>
              <a:defRPr/>
            </a:pPr>
            <a:fld id="{77CCB761-3632-4F76-BF4B-2ABE202876A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pic>
        <p:nvPicPr>
          <p:cNvPr id="7" name="Picture 4" descr="background_R8-1_content_k.png"/>
          <p:cNvPicPr>
            <a:picLocks noChangeAspect="1"/>
          </p:cNvPicPr>
          <p:nvPr userDrawn="1"/>
        </p:nvPicPr>
        <p:blipFill>
          <a:blip r:embed="rId2" cstate="print"/>
          <a:srcRect/>
          <a:stretch>
            <a:fillRect/>
          </a:stretch>
        </p:blipFill>
        <p:spPr bwMode="auto">
          <a:xfrm>
            <a:off x="0" y="6518275"/>
            <a:ext cx="9144000" cy="339725"/>
          </a:xfrm>
          <a:prstGeom prst="rect">
            <a:avLst/>
          </a:prstGeom>
          <a:noFill/>
          <a:ln w="9525">
            <a:noFill/>
            <a:miter lim="800000"/>
            <a:headEnd/>
            <a:tailEnd/>
          </a:ln>
        </p:spPr>
      </p:pic>
      <p:pic>
        <p:nvPicPr>
          <p:cNvPr id="8" name="Picture 6" descr="CPWRlogo3D_p_rgb_sm.png"/>
          <p:cNvPicPr>
            <a:picLocks noChangeAspect="1"/>
          </p:cNvPicPr>
          <p:nvPr userDrawn="1"/>
        </p:nvPicPr>
        <p:blipFill>
          <a:blip r:embed="rId3" cstate="print"/>
          <a:srcRect/>
          <a:stretch>
            <a:fillRect/>
          </a:stretch>
        </p:blipFill>
        <p:spPr bwMode="auto">
          <a:xfrm>
            <a:off x="7974013" y="6243638"/>
            <a:ext cx="1081087" cy="571500"/>
          </a:xfrm>
          <a:prstGeom prst="rect">
            <a:avLst/>
          </a:prstGeom>
          <a:noFill/>
          <a:ln w="9525">
            <a:noFill/>
            <a:miter lim="800000"/>
            <a:headEnd/>
            <a:tailEnd/>
          </a:ln>
        </p:spPr>
      </p:pic>
      <p:sp>
        <p:nvSpPr>
          <p:cNvPr id="6" name="Content Placeholder 5"/>
          <p:cNvSpPr>
            <a:spLocks noGrp="1"/>
          </p:cNvSpPr>
          <p:nvPr>
            <p:ph sz="quarter" idx="4"/>
          </p:nvPr>
        </p:nvSpPr>
        <p:spPr>
          <a:xfrm>
            <a:off x="4665664" y="1809750"/>
            <a:ext cx="4057649" cy="4495800"/>
          </a:xfrm>
        </p:spPr>
        <p:txBody>
          <a:bodyPr/>
          <a:lstStyle>
            <a:lvl1pPr>
              <a:defRPr sz="2200" spc="0"/>
            </a:lvl1pPr>
            <a:lvl2pPr>
              <a:defRPr sz="1800" spc="0"/>
            </a:lvl2pPr>
            <a:lvl3pPr>
              <a:defRPr sz="1600" spc="0"/>
            </a:lvl3pPr>
            <a:lvl4pPr>
              <a:defRPr sz="1600" spc="0"/>
            </a:lvl4pPr>
            <a:lvl5pPr>
              <a:defRPr sz="1600" spc="-15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3" name="Text Placeholder 2"/>
          <p:cNvSpPr>
            <a:spLocks noGrp="1"/>
          </p:cNvSpPr>
          <p:nvPr>
            <p:ph type="body" idx="1"/>
          </p:nvPr>
        </p:nvSpPr>
        <p:spPr>
          <a:xfrm>
            <a:off x="477838" y="1169988"/>
            <a:ext cx="4056056" cy="639762"/>
          </a:xfrm>
        </p:spPr>
        <p:txBody>
          <a:bodyPr anchor="b">
            <a:normAutofit/>
          </a:bodyPr>
          <a:lstStyle>
            <a:lvl1pPr marL="0" indent="0">
              <a:buNone/>
              <a:defRPr sz="2400" b="1" spc="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77838" y="1809750"/>
            <a:ext cx="4056056" cy="4495800"/>
          </a:xfrm>
        </p:spPr>
        <p:txBody>
          <a:bodyPr/>
          <a:lstStyle>
            <a:lvl1pPr>
              <a:defRPr sz="2200" spc="0"/>
            </a:lvl1pPr>
            <a:lvl2pPr>
              <a:defRPr sz="1800" spc="0"/>
            </a:lvl2pPr>
            <a:lvl3pPr>
              <a:defRPr sz="1600" spc="0"/>
            </a:lvl3pPr>
            <a:lvl4pPr>
              <a:defRPr sz="1600" spc="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65664" y="1169988"/>
            <a:ext cx="4057649" cy="639762"/>
          </a:xfrm>
        </p:spPr>
        <p:txBody>
          <a:bodyPr anchor="b">
            <a:normAutofit/>
          </a:bodyPr>
          <a:lstStyle>
            <a:lvl1pPr marL="0" indent="0">
              <a:buNone/>
              <a:defRPr sz="2400" b="1" spc="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itle Placeholder 1"/>
          <p:cNvSpPr>
            <a:spLocks noGrp="1"/>
          </p:cNvSpPr>
          <p:nvPr>
            <p:ph type="title"/>
          </p:nvPr>
        </p:nvSpPr>
        <p:spPr>
          <a:xfrm>
            <a:off x="477838" y="293688"/>
            <a:ext cx="8243887" cy="781050"/>
          </a:xfrm>
          <a:prstGeom prst="rect">
            <a:avLst/>
          </a:prstGeom>
        </p:spPr>
        <p:txBody>
          <a:bodyPr rtlCol="0">
            <a:noAutofit/>
          </a:bodyPr>
          <a:lstStyle>
            <a:lvl1pPr>
              <a:defRPr spc="0"/>
            </a:lvl1pPr>
          </a:lstStyle>
          <a:p>
            <a:r>
              <a:rPr lang="en-US" smtClean="0"/>
              <a:t>Click to edit Master title style</a:t>
            </a:r>
            <a:endParaRPr lang="en-US" dirty="0"/>
          </a:p>
        </p:txBody>
      </p:sp>
      <p:sp>
        <p:nvSpPr>
          <p:cNvPr id="9" name="Slide Number Placeholder 8"/>
          <p:cNvSpPr>
            <a:spLocks noGrp="1"/>
          </p:cNvSpPr>
          <p:nvPr>
            <p:ph type="sldNum" sz="quarter" idx="10"/>
          </p:nvPr>
        </p:nvSpPr>
        <p:spPr/>
        <p:txBody>
          <a:bodyPr/>
          <a:lstStyle>
            <a:lvl1pPr>
              <a:defRPr/>
            </a:lvl1pPr>
          </a:lstStyle>
          <a:p>
            <a:pPr>
              <a:defRPr/>
            </a:pPr>
            <a:fld id="{38E979E7-E6DF-49ED-99F4-4A72AA16080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cstate="print"/>
          <a:srcRect/>
          <a:stretch>
            <a:fillRect/>
          </a:stretch>
        </a:blip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77838" y="1169988"/>
            <a:ext cx="8243887" cy="5135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7" name="Title Placeholder 1"/>
          <p:cNvSpPr>
            <a:spLocks noGrp="1"/>
          </p:cNvSpPr>
          <p:nvPr>
            <p:ph type="title"/>
          </p:nvPr>
        </p:nvSpPr>
        <p:spPr bwMode="auto">
          <a:xfrm>
            <a:off x="477838" y="293688"/>
            <a:ext cx="8245475" cy="781050"/>
          </a:xfrm>
          <a:prstGeom prst="rect">
            <a:avLst/>
          </a:prstGeom>
          <a:noFill/>
          <a:ln w="9525">
            <a:noFill/>
            <a:miter lim="800000"/>
            <a:headEnd/>
            <a:tailEnd/>
          </a:ln>
        </p:spPr>
        <p:txBody>
          <a:bodyPr vert="horz" wrap="square" lIns="91440" tIns="45720" rIns="91440" bIns="0" numCol="1" anchor="t" anchorCtr="0" compatLnSpc="1">
            <a:prstTxWarp prst="textNoShape">
              <a:avLst/>
            </a:prstTxWarp>
          </a:bodyPr>
          <a:lstStyle/>
          <a:p>
            <a:pPr lvl="0"/>
            <a:r>
              <a:rPr lang="en-US" smtClean="0"/>
              <a:t>Click to edit Master title style</a:t>
            </a:r>
          </a:p>
        </p:txBody>
      </p:sp>
      <p:sp>
        <p:nvSpPr>
          <p:cNvPr id="6" name="Slide Number Placeholder 5"/>
          <p:cNvSpPr>
            <a:spLocks noGrp="1"/>
          </p:cNvSpPr>
          <p:nvPr>
            <p:ph type="sldNum" sz="quarter" idx="4"/>
          </p:nvPr>
        </p:nvSpPr>
        <p:spPr>
          <a:xfrm>
            <a:off x="477838" y="6356350"/>
            <a:ext cx="774700" cy="365125"/>
          </a:xfrm>
          <a:prstGeom prst="rect">
            <a:avLst/>
          </a:prstGeom>
        </p:spPr>
        <p:txBody>
          <a:bodyPr vert="horz" lIns="0" tIns="45720" rIns="0" bIns="45720" rtlCol="0" anchor="ctr"/>
          <a:lstStyle>
            <a:lvl1pPr algn="l" fontAlgn="auto">
              <a:spcBef>
                <a:spcPts val="0"/>
              </a:spcBef>
              <a:spcAft>
                <a:spcPts val="0"/>
              </a:spcAft>
              <a:defRPr sz="900">
                <a:solidFill>
                  <a:schemeClr val="tx1"/>
                </a:solidFill>
                <a:latin typeface="+mn-lt"/>
                <a:cs typeface="Lucida Sans Unicode" pitchFamily="34" charset="0"/>
              </a:defRPr>
            </a:lvl1pPr>
          </a:lstStyle>
          <a:p>
            <a:pPr>
              <a:defRPr/>
            </a:pPr>
            <a:fld id="{FBAC3E52-9173-4C90-B3D4-28041CAEF1A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72" r:id="rId12"/>
    <p:sldLayoutId id="2147483784" r:id="rId13"/>
    <p:sldLayoutId id="2147483785" r:id="rId14"/>
    <p:sldLayoutId id="2147483786" r:id="rId15"/>
    <p:sldLayoutId id="2147483787" r:id="rId16"/>
    <p:sldLayoutId id="2147483797" r:id="rId17"/>
    <p:sldLayoutId id="2147483798" r:id="rId18"/>
  </p:sldLayoutIdLst>
  <p:hf hdr="0" ftr="0" dt="0"/>
  <p:txStyles>
    <p:titleStyle>
      <a:lvl1pPr algn="l" rtl="0" eaLnBrk="1" fontAlgn="base" hangingPunct="1">
        <a:lnSpc>
          <a:spcPct val="75000"/>
        </a:lnSpc>
        <a:spcBef>
          <a:spcPct val="0"/>
        </a:spcBef>
        <a:spcAft>
          <a:spcPct val="0"/>
        </a:spcAft>
        <a:defRPr sz="3000" b="1" kern="1200">
          <a:solidFill>
            <a:srgbClr val="F88208"/>
          </a:solidFill>
          <a:latin typeface="+mj-lt"/>
          <a:ea typeface="Lucida Sans Unicode" pitchFamily="34" charset="0"/>
          <a:cs typeface="Lucida Sans Unicode" pitchFamily="34" charset="0"/>
        </a:defRPr>
      </a:lvl1pPr>
      <a:lvl2pPr algn="l" rtl="0" eaLnBrk="1" fontAlgn="base" hangingPunct="1">
        <a:lnSpc>
          <a:spcPct val="75000"/>
        </a:lnSpc>
        <a:spcBef>
          <a:spcPct val="0"/>
        </a:spcBef>
        <a:spcAft>
          <a:spcPct val="0"/>
        </a:spcAft>
        <a:defRPr sz="3000" b="1">
          <a:solidFill>
            <a:srgbClr val="F88208"/>
          </a:solidFill>
          <a:latin typeface="Calibri" pitchFamily="34" charset="0"/>
          <a:ea typeface="Lucida Sans Unicode" pitchFamily="34" charset="0"/>
          <a:cs typeface="Lucida Sans Unicode" pitchFamily="34" charset="0"/>
        </a:defRPr>
      </a:lvl2pPr>
      <a:lvl3pPr algn="l" rtl="0" eaLnBrk="1" fontAlgn="base" hangingPunct="1">
        <a:lnSpc>
          <a:spcPct val="75000"/>
        </a:lnSpc>
        <a:spcBef>
          <a:spcPct val="0"/>
        </a:spcBef>
        <a:spcAft>
          <a:spcPct val="0"/>
        </a:spcAft>
        <a:defRPr sz="3000" b="1">
          <a:solidFill>
            <a:srgbClr val="F88208"/>
          </a:solidFill>
          <a:latin typeface="Calibri" pitchFamily="34" charset="0"/>
          <a:ea typeface="Lucida Sans Unicode" pitchFamily="34" charset="0"/>
          <a:cs typeface="Lucida Sans Unicode" pitchFamily="34" charset="0"/>
        </a:defRPr>
      </a:lvl3pPr>
      <a:lvl4pPr algn="l" rtl="0" eaLnBrk="1" fontAlgn="base" hangingPunct="1">
        <a:lnSpc>
          <a:spcPct val="75000"/>
        </a:lnSpc>
        <a:spcBef>
          <a:spcPct val="0"/>
        </a:spcBef>
        <a:spcAft>
          <a:spcPct val="0"/>
        </a:spcAft>
        <a:defRPr sz="3000" b="1">
          <a:solidFill>
            <a:srgbClr val="F88208"/>
          </a:solidFill>
          <a:latin typeface="Calibri" pitchFamily="34" charset="0"/>
          <a:ea typeface="Lucida Sans Unicode" pitchFamily="34" charset="0"/>
          <a:cs typeface="Lucida Sans Unicode" pitchFamily="34" charset="0"/>
        </a:defRPr>
      </a:lvl4pPr>
      <a:lvl5pPr algn="l" rtl="0" eaLnBrk="1" fontAlgn="base" hangingPunct="1">
        <a:lnSpc>
          <a:spcPct val="75000"/>
        </a:lnSpc>
        <a:spcBef>
          <a:spcPct val="0"/>
        </a:spcBef>
        <a:spcAft>
          <a:spcPct val="0"/>
        </a:spcAft>
        <a:defRPr sz="3000" b="1">
          <a:solidFill>
            <a:srgbClr val="F88208"/>
          </a:solidFill>
          <a:latin typeface="Calibri" pitchFamily="34" charset="0"/>
          <a:ea typeface="Lucida Sans Unicode" pitchFamily="34" charset="0"/>
          <a:cs typeface="Lucida Sans Unicode" pitchFamily="34" charset="0"/>
        </a:defRPr>
      </a:lvl5pPr>
      <a:lvl6pPr marL="457200" algn="l" rtl="0" eaLnBrk="1" fontAlgn="base" hangingPunct="1">
        <a:lnSpc>
          <a:spcPct val="75000"/>
        </a:lnSpc>
        <a:spcBef>
          <a:spcPct val="0"/>
        </a:spcBef>
        <a:spcAft>
          <a:spcPct val="0"/>
        </a:spcAft>
        <a:defRPr sz="3000" b="1">
          <a:solidFill>
            <a:srgbClr val="F88208"/>
          </a:solidFill>
          <a:latin typeface="Calibri" pitchFamily="34" charset="0"/>
          <a:ea typeface="Lucida Sans Unicode" pitchFamily="34" charset="0"/>
          <a:cs typeface="Lucida Sans Unicode" pitchFamily="34" charset="0"/>
        </a:defRPr>
      </a:lvl6pPr>
      <a:lvl7pPr marL="914400" algn="l" rtl="0" eaLnBrk="1" fontAlgn="base" hangingPunct="1">
        <a:lnSpc>
          <a:spcPct val="75000"/>
        </a:lnSpc>
        <a:spcBef>
          <a:spcPct val="0"/>
        </a:spcBef>
        <a:spcAft>
          <a:spcPct val="0"/>
        </a:spcAft>
        <a:defRPr sz="3000" b="1">
          <a:solidFill>
            <a:srgbClr val="F88208"/>
          </a:solidFill>
          <a:latin typeface="Calibri" pitchFamily="34" charset="0"/>
          <a:ea typeface="Lucida Sans Unicode" pitchFamily="34" charset="0"/>
          <a:cs typeface="Lucida Sans Unicode" pitchFamily="34" charset="0"/>
        </a:defRPr>
      </a:lvl7pPr>
      <a:lvl8pPr marL="1371600" algn="l" rtl="0" eaLnBrk="1" fontAlgn="base" hangingPunct="1">
        <a:lnSpc>
          <a:spcPct val="75000"/>
        </a:lnSpc>
        <a:spcBef>
          <a:spcPct val="0"/>
        </a:spcBef>
        <a:spcAft>
          <a:spcPct val="0"/>
        </a:spcAft>
        <a:defRPr sz="3000" b="1">
          <a:solidFill>
            <a:srgbClr val="F88208"/>
          </a:solidFill>
          <a:latin typeface="Calibri" pitchFamily="34" charset="0"/>
          <a:ea typeface="Lucida Sans Unicode" pitchFamily="34" charset="0"/>
          <a:cs typeface="Lucida Sans Unicode" pitchFamily="34" charset="0"/>
        </a:defRPr>
      </a:lvl8pPr>
      <a:lvl9pPr marL="1828800" algn="l" rtl="0" eaLnBrk="1" fontAlgn="base" hangingPunct="1">
        <a:lnSpc>
          <a:spcPct val="75000"/>
        </a:lnSpc>
        <a:spcBef>
          <a:spcPct val="0"/>
        </a:spcBef>
        <a:spcAft>
          <a:spcPct val="0"/>
        </a:spcAft>
        <a:defRPr sz="3000" b="1">
          <a:solidFill>
            <a:srgbClr val="F88208"/>
          </a:solidFill>
          <a:latin typeface="Calibri" pitchFamily="34" charset="0"/>
          <a:ea typeface="Lucida Sans Unicode" pitchFamily="34" charset="0"/>
          <a:cs typeface="Lucida Sans Unicode" pitchFamily="34" charset="0"/>
        </a:defRPr>
      </a:lvl9pPr>
    </p:titleStyle>
    <p:bodyStyle>
      <a:lvl1pPr marL="342900" indent="-342900" algn="l" rtl="0" eaLnBrk="1" fontAlgn="base" hangingPunct="1">
        <a:lnSpc>
          <a:spcPct val="90000"/>
        </a:lnSpc>
        <a:spcBef>
          <a:spcPts val="600"/>
        </a:spcBef>
        <a:spcAft>
          <a:spcPts val="600"/>
        </a:spcAft>
        <a:buFont typeface="Arial" charset="0"/>
        <a:buChar char="•"/>
        <a:defRPr sz="2400" kern="1200">
          <a:solidFill>
            <a:schemeClr val="tx1"/>
          </a:solidFill>
          <a:latin typeface="+mn-lt"/>
          <a:ea typeface="Lucida Sans Unicode" pitchFamily="34" charset="0"/>
          <a:cs typeface="Lucida Sans Unicode" pitchFamily="34" charset="0"/>
        </a:defRPr>
      </a:lvl1pPr>
      <a:lvl2pPr marL="742950" indent="-285750" algn="l" rtl="0" eaLnBrk="1" fontAlgn="base" hangingPunct="1">
        <a:lnSpc>
          <a:spcPct val="90000"/>
        </a:lnSpc>
        <a:spcBef>
          <a:spcPts val="600"/>
        </a:spcBef>
        <a:spcAft>
          <a:spcPts val="600"/>
        </a:spcAft>
        <a:buFont typeface="Arial" charset="0"/>
        <a:buChar char="–"/>
        <a:defRPr sz="2200" kern="1200">
          <a:solidFill>
            <a:schemeClr val="tx1"/>
          </a:solidFill>
          <a:latin typeface="+mn-lt"/>
          <a:ea typeface="Lucida Sans Unicode" pitchFamily="34" charset="0"/>
          <a:cs typeface="Lucida Sans Unicode" pitchFamily="34" charset="0"/>
        </a:defRPr>
      </a:lvl2pPr>
      <a:lvl3pPr marL="1143000" indent="-228600" algn="l" rtl="0" eaLnBrk="1" fontAlgn="base" hangingPunct="1">
        <a:lnSpc>
          <a:spcPct val="90000"/>
        </a:lnSpc>
        <a:spcBef>
          <a:spcPts val="600"/>
        </a:spcBef>
        <a:spcAft>
          <a:spcPts val="600"/>
        </a:spcAft>
        <a:buFont typeface="Arial" charset="0"/>
        <a:buChar char="•"/>
        <a:defRPr kern="1200">
          <a:solidFill>
            <a:schemeClr val="tx1"/>
          </a:solidFill>
          <a:latin typeface="+mn-lt"/>
          <a:ea typeface="Lucida Sans Unicode" pitchFamily="34" charset="0"/>
          <a:cs typeface="Lucida Sans Unicode" pitchFamily="34" charset="0"/>
        </a:defRPr>
      </a:lvl3pPr>
      <a:lvl4pPr marL="1600200" indent="-228600" algn="l" rtl="0" eaLnBrk="1" fontAlgn="base" hangingPunct="1">
        <a:lnSpc>
          <a:spcPct val="90000"/>
        </a:lnSpc>
        <a:spcBef>
          <a:spcPts val="600"/>
        </a:spcBef>
        <a:spcAft>
          <a:spcPts val="600"/>
        </a:spcAft>
        <a:buFont typeface="Arial" charset="0"/>
        <a:buChar char="–"/>
        <a:defRPr sz="1600" kern="1200">
          <a:solidFill>
            <a:schemeClr val="tx1"/>
          </a:solidFill>
          <a:latin typeface="+mn-lt"/>
          <a:ea typeface="Lucida Sans Unicode" pitchFamily="34" charset="0"/>
          <a:cs typeface="Lucida Sans Unicode"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Lucida Sans Unicode" pitchFamily="34" charset="0"/>
          <a:ea typeface="Lucida Sans Unicode" pitchFamily="34" charset="0"/>
          <a:cs typeface="Lucida Sans Unicode"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hyperlink" Target="http://developer.android.com/guide/developing/tools/emulator.html" TargetMode="External"/><Relationship Id="rId2" Type="http://schemas.openxmlformats.org/officeDocument/2006/relationships/hyperlink" Target="http://www.addictivetips.com/windows-tips/download-google-android-emulato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hyperlink" Target="http://www.genuitec.com/mobil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testiphone.com/" TargetMode="External"/><Relationship Id="rId2" Type="http://schemas.openxmlformats.org/officeDocument/2006/relationships/hyperlink" Target="http://www.testiphone.com/" TargetMode="External"/><Relationship Id="rId1" Type="http://schemas.openxmlformats.org/officeDocument/2006/relationships/slideLayout" Target="../slideLayouts/slideLayout2.xml"/><Relationship Id="rId4" Type="http://schemas.openxmlformats.org/officeDocument/2006/relationships/hyperlink" Target="http://www.marketcircle.com/iphoney/"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developer.palm.com/index.php?option=com_content&amp;view=article&amp;id=1788&amp;Itemid=55" TargetMode="External"/><Relationship Id="rId2" Type="http://schemas.openxmlformats.org/officeDocument/2006/relationships/hyperlink" Target="http://developer.palm.com/index.php?option=com_content&amp;view=article&amp;id=1744&amp;Itemid=21"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forum.nokia.com/devices/matrix_s60_1.html" TargetMode="External"/><Relationship Id="rId2" Type="http://schemas.openxmlformats.org/officeDocument/2006/relationships/hyperlink" Target="http://www.forum.nokia.com/Tools_Docs_and_Code/Tools/Platforms/S60_Platform_SDKs/" TargetMode="External"/><Relationship Id="rId1" Type="http://schemas.openxmlformats.org/officeDocument/2006/relationships/slideLayout" Target="../slideLayouts/slideLayout2.xml"/><Relationship Id="rId4" Type="http://schemas.openxmlformats.org/officeDocument/2006/relationships/hyperlink" Target="http://www.forum.nokia.com/info/sw.nokia.com/id/db2c69a2-4066-46ff-81c4-caac8872a7c5/NMB40_install.zip.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labs.blackbaud.com/ibbdemo/ibbdemo.html" TargetMode="External"/><Relationship Id="rId2" Type="http://schemas.openxmlformats.org/officeDocument/2006/relationships/hyperlink" Target="http://labs.blackbaud.com/NetCommunity/article?artid=662" TargetMode="External"/><Relationship Id="rId1" Type="http://schemas.openxmlformats.org/officeDocument/2006/relationships/slideLayout" Target="../slideLayouts/slideLayout2.xml"/><Relationship Id="rId5" Type="http://schemas.openxmlformats.org/officeDocument/2006/relationships/hyperlink" Target="https://www.blackberry.com/Downloads/entry.do?code=060AD92489947D410D897474079C1477" TargetMode="External"/><Relationship Id="rId4" Type="http://schemas.openxmlformats.org/officeDocument/2006/relationships/hyperlink" Target="http://www.blackberry.com/developers/downloads/simulators/index.s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http://ad.doubleclick.net/click;h=v8/3c57/3/0/*/w;226901522;0-0;2;51221984;4307-300/250;37598644/37616522/1;;~sscs=?http:/www.techtarget.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http://ad.doubleclick.net/click;h=v8/3c57/3/0/*/w;226901522;0-0;2;51221984;4307-300/250;37598644/37616522/1;;~sscs=?http:/www.techtarget.com"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http://ad.doubleclick.net/click;h=v8/3c57/3/0/*/w;226901522;0-0;2;51221984;4307-300/250;37598644/37616522/1;;~sscs=?http:/www.techtarget.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http://ad.doubleclick.net/click;h=v8/3c57/3/0/*/w;226901522;0-0;2;51221984;4307-300/250;37598644/37616522/1;;~sscs=?http:/www.techtarget.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http://ad.doubleclick.net/click;h=v8/3c57/3/0/*/w;226901522;0-0;2;51221984;4307-300/250;37598644/37616522/1;;~sscs=?http:/www.techtarget.com" TargetMode="External"/><Relationship Id="rId1" Type="http://schemas.openxmlformats.org/officeDocument/2006/relationships/slideLayout" Target="../slideLayouts/slideLayout2.xml"/><Relationship Id="rId4" Type="http://schemas.openxmlformats.org/officeDocument/2006/relationships/hyperlink" Target="http://itknowledgeexchange.techtarget.com/software-quality/gorilla-logic-announces-automated-testing-tool-for-android/"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http://ad.doubleclick.net/click;h=v8/3c57/3/0/*/w;226901522;0-0;2;51221984;4307-300/250;37598644/37616522/1;;~sscs=?http:/www.techtarget.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http://ad.doubleclick.net/click;h=v8/3c57/3/0/*/w;226901522;0-0;2;51221984;4307-300/250;37598644/37616522/1;;~sscs=?http:/www.techtarget.com" TargetMode="External"/><Relationship Id="rId1" Type="http://schemas.openxmlformats.org/officeDocument/2006/relationships/slideLayout" Target="../slideLayouts/slideLayout2.xml"/><Relationship Id="rId4" Type="http://schemas.openxmlformats.org/officeDocument/2006/relationships/hyperlink" Target="http://searchsoftwarequality.techtarget.com/news/2240101746/Real-time-performance-monitoring-for-mobile-app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http://ad.doubleclick.net/click;h=v8/3c57/3/0/*/w;226901522;0-0;2;51221984;4307-300/250;37598644/37616522/1;;~sscs=?http:/www.techtarget.co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hyperlink" Target="http://ad.doubleclick.net/click;h=v8/3c57/3/0/*/w;226901522;0-0;2;51221984;4307-300/250;37598644/37616522/1;;~sscs=?http:/www.techtarget.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1320800" y="3409950"/>
            <a:ext cx="6486525" cy="1204913"/>
          </a:xfrm>
        </p:spPr>
        <p:txBody>
          <a:bodyPr/>
          <a:lstStyle/>
          <a:p>
            <a:pPr eaLnBrk="1" hangingPunct="1"/>
            <a:r>
              <a:rPr lang="en-US" dirty="0" smtClean="0"/>
              <a:t>Mobile Device Quality Management</a:t>
            </a:r>
          </a:p>
        </p:txBody>
      </p:sp>
      <p:sp>
        <p:nvSpPr>
          <p:cNvPr id="18435" name="Subtitle 2"/>
          <p:cNvSpPr>
            <a:spLocks noGrp="1"/>
          </p:cNvSpPr>
          <p:nvPr>
            <p:ph type="subTitle" idx="1"/>
          </p:nvPr>
        </p:nvSpPr>
        <p:spPr>
          <a:xfrm>
            <a:off x="1320800" y="4843463"/>
            <a:ext cx="6486525" cy="952500"/>
          </a:xfrm>
        </p:spPr>
        <p:txBody>
          <a:bodyPr/>
          <a:lstStyle/>
          <a:p>
            <a:pPr eaLnBrk="1" hangingPunct="1"/>
            <a:r>
              <a:rPr lang="en-US" dirty="0" smtClean="0"/>
              <a:t>Barb Martens -  QA Practice Director</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Between Groups Are More Than Their Intended Audience</a:t>
            </a:r>
            <a:endParaRPr lang="en-US" dirty="0"/>
          </a:p>
        </p:txBody>
      </p:sp>
      <p:sp>
        <p:nvSpPr>
          <p:cNvPr id="3" name="Content Placeholder 2"/>
          <p:cNvSpPr>
            <a:spLocks noGrp="1"/>
          </p:cNvSpPr>
          <p:nvPr>
            <p:ph sz="quarter" idx="11"/>
          </p:nvPr>
        </p:nvSpPr>
        <p:spPr/>
        <p:txBody>
          <a:bodyPr/>
          <a:lstStyle/>
          <a:p>
            <a:r>
              <a:rPr lang="en-US" dirty="0" smtClean="0"/>
              <a:t>Group 1 </a:t>
            </a:r>
          </a:p>
          <a:p>
            <a:pPr lvl="1"/>
            <a:r>
              <a:rPr lang="en-US" dirty="0" smtClean="0"/>
              <a:t>Focused on delivering data up and down the chain from the mobile device to a main computer and business applications</a:t>
            </a:r>
          </a:p>
          <a:p>
            <a:pPr lvl="1"/>
            <a:r>
              <a:rPr lang="en-US" dirty="0" smtClean="0"/>
              <a:t>Usually can control the devices it interacts with thru firewall and MDM strategies.</a:t>
            </a:r>
          </a:p>
          <a:p>
            <a:pPr lvl="5"/>
            <a:r>
              <a:rPr lang="en-US" dirty="0" smtClean="0"/>
              <a:t>Can ensure devices have controls, virus scanning and login credentials</a:t>
            </a:r>
          </a:p>
          <a:p>
            <a:pPr lvl="5"/>
            <a:r>
              <a:rPr lang="en-US" dirty="0" smtClean="0"/>
              <a:t>Can ensure their apps have completed basic editing and validation</a:t>
            </a:r>
          </a:p>
          <a:p>
            <a:pPr lvl="5"/>
            <a:r>
              <a:rPr lang="en-US" dirty="0" smtClean="0"/>
              <a:t>Can provide their own  “app store” to ensure data has been processed in a specific way, i.e. use of MS Excel rather than a third party freeware program</a:t>
            </a:r>
          </a:p>
          <a:p>
            <a:pPr lvl="5"/>
            <a:r>
              <a:rPr lang="en-US" dirty="0" smtClean="0"/>
              <a:t>IS responsible for pushing new versions of software to the devices</a:t>
            </a:r>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10</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7696" y="3548417"/>
            <a:ext cx="1946706" cy="2361064"/>
          </a:xfrm>
          <a:prstGeom prst="rect">
            <a:avLst/>
          </a:prstGeom>
        </p:spPr>
      </p:pic>
    </p:spTree>
    <p:extLst>
      <p:ext uri="{BB962C8B-B14F-4D97-AF65-F5344CB8AC3E}">
        <p14:creationId xmlns:p14="http://schemas.microsoft.com/office/powerpoint/2010/main" xmlns="" val="149824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Differences Between Groups Are More Than Their Intended Audience</a:t>
            </a:r>
          </a:p>
        </p:txBody>
      </p:sp>
      <p:sp>
        <p:nvSpPr>
          <p:cNvPr id="3" name="Content Placeholder 2"/>
          <p:cNvSpPr>
            <a:spLocks noGrp="1"/>
          </p:cNvSpPr>
          <p:nvPr>
            <p:ph sz="quarter" idx="11"/>
          </p:nvPr>
        </p:nvSpPr>
        <p:spPr/>
        <p:txBody>
          <a:bodyPr/>
          <a:lstStyle/>
          <a:p>
            <a:pPr lvl="1"/>
            <a:r>
              <a:rPr lang="en-US" dirty="0" smtClean="0"/>
              <a:t>Is responsible for the security and protection of the network and its resources</a:t>
            </a:r>
          </a:p>
          <a:p>
            <a:pPr lvl="5"/>
            <a:r>
              <a:rPr lang="en-US" dirty="0" smtClean="0"/>
              <a:t>Must control access to the networks and  applications</a:t>
            </a:r>
          </a:p>
          <a:p>
            <a:pPr lvl="5"/>
            <a:r>
              <a:rPr lang="en-US" dirty="0"/>
              <a:t>Must provide support to the end user on the application, the device, the network  and </a:t>
            </a:r>
            <a:r>
              <a:rPr lang="en-US" dirty="0" smtClean="0"/>
              <a:t>communications 24 x 7</a:t>
            </a:r>
            <a:endParaRPr lang="en-US" dirty="0"/>
          </a:p>
          <a:p>
            <a:pPr lvl="5"/>
            <a:r>
              <a:rPr lang="en-US" dirty="0" smtClean="0"/>
              <a:t>Can </a:t>
            </a:r>
            <a:r>
              <a:rPr lang="en-US" dirty="0"/>
              <a:t>remove “unapproved” software and apps and disable features and functions of the </a:t>
            </a:r>
            <a:r>
              <a:rPr lang="en-US" dirty="0" smtClean="0"/>
              <a:t>hardware if there is a conflict</a:t>
            </a:r>
            <a:endParaRPr lang="en-US" dirty="0"/>
          </a:p>
          <a:p>
            <a:pPr lvl="5"/>
            <a:r>
              <a:rPr lang="en-US" dirty="0"/>
              <a:t>Has the ability to scan devices and “wipe” data if device is lost, has not logged in with in a specific time period, or repeated login attempts failed.</a:t>
            </a:r>
          </a:p>
          <a:p>
            <a:pPr lvl="1"/>
            <a:r>
              <a:rPr lang="en-US" dirty="0"/>
              <a:t>Is an extension of the Corporate IT Function </a:t>
            </a:r>
          </a:p>
          <a:p>
            <a:endParaRPr lang="en-US" dirty="0"/>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11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5204" y="2306472"/>
            <a:ext cx="2149521" cy="2149521"/>
          </a:xfrm>
          <a:prstGeom prst="rect">
            <a:avLst/>
          </a:prstGeom>
        </p:spPr>
      </p:pic>
    </p:spTree>
    <p:extLst>
      <p:ext uri="{BB962C8B-B14F-4D97-AF65-F5344CB8AC3E}">
        <p14:creationId xmlns:p14="http://schemas.microsoft.com/office/powerpoint/2010/main" xmlns="" val="3089263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Between Groups Are More Than Their Intended Audience</a:t>
            </a:r>
            <a:endParaRPr lang="en-US" dirty="0"/>
          </a:p>
        </p:txBody>
      </p:sp>
      <p:sp>
        <p:nvSpPr>
          <p:cNvPr id="3" name="Content Placeholder 2"/>
          <p:cNvSpPr>
            <a:spLocks noGrp="1"/>
          </p:cNvSpPr>
          <p:nvPr>
            <p:ph sz="quarter" idx="11"/>
          </p:nvPr>
        </p:nvSpPr>
        <p:spPr/>
        <p:txBody>
          <a:bodyPr/>
          <a:lstStyle/>
          <a:p>
            <a:r>
              <a:rPr lang="en-US" dirty="0" smtClean="0"/>
              <a:t>Group 2 </a:t>
            </a:r>
          </a:p>
          <a:p>
            <a:pPr lvl="1"/>
            <a:r>
              <a:rPr lang="en-US" dirty="0" smtClean="0"/>
              <a:t>Focused on delivering select data up and down the chain from to the mobile device  and to a specific user. Usually requires registration and passwords</a:t>
            </a:r>
          </a:p>
          <a:p>
            <a:pPr lvl="1"/>
            <a:r>
              <a:rPr lang="en-US" dirty="0" smtClean="0"/>
              <a:t>Can suggest types of devices and set recommended software/hardware requirements.</a:t>
            </a:r>
          </a:p>
          <a:p>
            <a:pPr lvl="5"/>
            <a:r>
              <a:rPr lang="en-US" dirty="0" smtClean="0"/>
              <a:t>Can NOT ensure devices have controls, virus scanning and login credentials</a:t>
            </a:r>
          </a:p>
          <a:p>
            <a:pPr lvl="5"/>
            <a:r>
              <a:rPr lang="en-US" dirty="0" smtClean="0"/>
              <a:t>Can NOT ensure other apps have completed basic editing and validation</a:t>
            </a:r>
          </a:p>
          <a:p>
            <a:pPr lvl="5"/>
            <a:r>
              <a:rPr lang="en-US" dirty="0" smtClean="0"/>
              <a:t>Can provide their own  “app store” but can not control the use of other add-ons</a:t>
            </a:r>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12</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9079" y="3559435"/>
            <a:ext cx="1893178" cy="2359556"/>
          </a:xfrm>
          <a:prstGeom prst="rect">
            <a:avLst/>
          </a:prstGeom>
        </p:spPr>
      </p:pic>
    </p:spTree>
    <p:extLst>
      <p:ext uri="{BB962C8B-B14F-4D97-AF65-F5344CB8AC3E}">
        <p14:creationId xmlns:p14="http://schemas.microsoft.com/office/powerpoint/2010/main" xmlns="" val="3389300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Between Groups Are More Than Their Intended Audience</a:t>
            </a:r>
            <a:endParaRPr lang="en-US" dirty="0"/>
          </a:p>
        </p:txBody>
      </p:sp>
      <p:sp>
        <p:nvSpPr>
          <p:cNvPr id="3" name="Content Placeholder 2"/>
          <p:cNvSpPr>
            <a:spLocks noGrp="1"/>
          </p:cNvSpPr>
          <p:nvPr>
            <p:ph sz="quarter" idx="11"/>
          </p:nvPr>
        </p:nvSpPr>
        <p:spPr/>
        <p:txBody>
          <a:bodyPr/>
          <a:lstStyle/>
          <a:p>
            <a:r>
              <a:rPr lang="en-US" dirty="0" smtClean="0"/>
              <a:t>Group 2 </a:t>
            </a:r>
          </a:p>
          <a:p>
            <a:pPr lvl="1"/>
            <a:r>
              <a:rPr lang="en-US" dirty="0" smtClean="0"/>
              <a:t>Does Not have control of the device</a:t>
            </a:r>
          </a:p>
          <a:p>
            <a:pPr lvl="2"/>
            <a:r>
              <a:rPr lang="en-US" dirty="0" smtClean="0"/>
              <a:t>Can NOT  remove “unapproved” software and apps NOR  disable features and functions of the hardware.</a:t>
            </a:r>
          </a:p>
          <a:p>
            <a:pPr lvl="2"/>
            <a:r>
              <a:rPr lang="en-US" dirty="0" smtClean="0"/>
              <a:t>DOES NOT have the ability to scan devices and “wipe” data if device is lost, has not logged in with in a specific time period, or repeated login attempts failed.</a:t>
            </a:r>
          </a:p>
          <a:p>
            <a:pPr lvl="1"/>
            <a:r>
              <a:rPr lang="en-US" dirty="0" smtClean="0"/>
              <a:t>Cannot control what devices, versions of software or browsers are used to communicate  </a:t>
            </a:r>
          </a:p>
          <a:p>
            <a:pPr lvl="1"/>
            <a:r>
              <a:rPr lang="en-US" dirty="0" smtClean="0"/>
              <a:t>Can not control communication networks (mobile carriers)</a:t>
            </a:r>
          </a:p>
          <a:p>
            <a:pPr lvl="1"/>
            <a:r>
              <a:rPr lang="en-US" dirty="0" smtClean="0"/>
              <a:t>Is  NOT an extension of the Corporate IT Function </a:t>
            </a:r>
            <a:endParaRPr lang="en-US" dirty="0"/>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13</a:t>
            </a:fld>
            <a:endParaRPr lang="en-US" dirty="0"/>
          </a:p>
        </p:txBody>
      </p:sp>
    </p:spTree>
    <p:extLst>
      <p:ext uri="{BB962C8B-B14F-4D97-AF65-F5344CB8AC3E}">
        <p14:creationId xmlns:p14="http://schemas.microsoft.com/office/powerpoint/2010/main" xmlns="" val="1157252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Between Groups Are More Than Their Intended Audience</a:t>
            </a:r>
            <a:endParaRPr lang="en-US" dirty="0"/>
          </a:p>
        </p:txBody>
      </p:sp>
      <p:sp>
        <p:nvSpPr>
          <p:cNvPr id="3" name="Content Placeholder 2"/>
          <p:cNvSpPr>
            <a:spLocks noGrp="1"/>
          </p:cNvSpPr>
          <p:nvPr>
            <p:ph sz="quarter" idx="11"/>
          </p:nvPr>
        </p:nvSpPr>
        <p:spPr/>
        <p:txBody>
          <a:bodyPr/>
          <a:lstStyle/>
          <a:p>
            <a:r>
              <a:rPr lang="en-US" dirty="0" smtClean="0"/>
              <a:t>Group 3</a:t>
            </a:r>
          </a:p>
          <a:p>
            <a:pPr lvl="1"/>
            <a:r>
              <a:rPr lang="en-US" dirty="0" smtClean="0"/>
              <a:t>Focused on delivering an application and or data for use on the device</a:t>
            </a:r>
          </a:p>
          <a:p>
            <a:pPr lvl="1"/>
            <a:r>
              <a:rPr lang="en-US" dirty="0" smtClean="0"/>
              <a:t>Can suggest types of devices and set recommended software/hardware requirements.</a:t>
            </a:r>
          </a:p>
          <a:p>
            <a:pPr lvl="5"/>
            <a:r>
              <a:rPr lang="en-US" dirty="0" smtClean="0"/>
              <a:t>Can provide their own  “app store” but can not control the use of other applications with conflicting add-ons</a:t>
            </a:r>
          </a:p>
          <a:p>
            <a:pPr lvl="5"/>
            <a:r>
              <a:rPr lang="en-US" dirty="0" smtClean="0"/>
              <a:t>Needs to keep current as new versions of browsers, devices and protocols come on line </a:t>
            </a:r>
          </a:p>
          <a:p>
            <a:pPr lvl="5"/>
            <a:r>
              <a:rPr lang="en-US" dirty="0" smtClean="0"/>
              <a:t>Needs to provide support and fixes as needed</a:t>
            </a:r>
          </a:p>
          <a:p>
            <a:pPr lvl="5"/>
            <a:r>
              <a:rPr lang="en-US" dirty="0" smtClean="0"/>
              <a:t>Needs to define the space they will support</a:t>
            </a:r>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14</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87356" y="3261814"/>
            <a:ext cx="2163572" cy="2101755"/>
          </a:xfrm>
          <a:prstGeom prst="rect">
            <a:avLst/>
          </a:prstGeom>
        </p:spPr>
      </p:pic>
    </p:spTree>
    <p:extLst>
      <p:ext uri="{BB962C8B-B14F-4D97-AF65-F5344CB8AC3E}">
        <p14:creationId xmlns:p14="http://schemas.microsoft.com/office/powerpoint/2010/main" xmlns="" val="3696114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Between Groups Are More Than Their Intended Audience</a:t>
            </a:r>
            <a:endParaRPr lang="en-US" dirty="0"/>
          </a:p>
        </p:txBody>
      </p:sp>
      <p:sp>
        <p:nvSpPr>
          <p:cNvPr id="3" name="Content Placeholder 2"/>
          <p:cNvSpPr>
            <a:spLocks noGrp="1"/>
          </p:cNvSpPr>
          <p:nvPr>
            <p:ph sz="quarter" idx="11"/>
          </p:nvPr>
        </p:nvSpPr>
        <p:spPr/>
        <p:txBody>
          <a:bodyPr/>
          <a:lstStyle/>
          <a:p>
            <a:r>
              <a:rPr lang="en-US" dirty="0" smtClean="0"/>
              <a:t>Group 3 </a:t>
            </a:r>
          </a:p>
          <a:p>
            <a:pPr lvl="1"/>
            <a:r>
              <a:rPr lang="en-US" dirty="0" smtClean="0"/>
              <a:t>Does NOT have control of the device</a:t>
            </a:r>
          </a:p>
          <a:p>
            <a:pPr lvl="2"/>
            <a:r>
              <a:rPr lang="en-US" dirty="0" smtClean="0"/>
              <a:t>Can NOT  remove “unapproved” software and apps NOR  disable features and functions of the hardware.</a:t>
            </a:r>
          </a:p>
          <a:p>
            <a:pPr lvl="1"/>
            <a:r>
              <a:rPr lang="en-US" dirty="0" smtClean="0"/>
              <a:t>Cannot Control what devices, versions of software or browsers are used</a:t>
            </a:r>
          </a:p>
          <a:p>
            <a:pPr lvl="1"/>
            <a:r>
              <a:rPr lang="en-US" dirty="0" smtClean="0"/>
              <a:t>Can not control communication networks (mobile carriers) if an interactive game </a:t>
            </a:r>
          </a:p>
          <a:p>
            <a:pPr lvl="1"/>
            <a:r>
              <a:rPr lang="en-US" dirty="0" smtClean="0"/>
              <a:t>Is  NOT an extension of the Corporate IT Function </a:t>
            </a:r>
          </a:p>
          <a:p>
            <a:pPr lvl="1"/>
            <a:r>
              <a:rPr lang="en-US" dirty="0" smtClean="0"/>
              <a:t>Does not provide device support</a:t>
            </a:r>
            <a:endParaRPr lang="en-US" dirty="0"/>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15</a:t>
            </a:fld>
            <a:endParaRPr lang="en-US" dirty="0"/>
          </a:p>
        </p:txBody>
      </p:sp>
    </p:spTree>
    <p:extLst>
      <p:ext uri="{BB962C8B-B14F-4D97-AF65-F5344CB8AC3E}">
        <p14:creationId xmlns:p14="http://schemas.microsoft.com/office/powerpoint/2010/main" xmlns="" val="642323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77840" y="6356353"/>
            <a:ext cx="774187" cy="365125"/>
          </a:xfrm>
          <a:prstGeom prst="rect">
            <a:avLst/>
          </a:prstGeom>
        </p:spPr>
        <p:txBody>
          <a:bodyPr/>
          <a:lstStyle/>
          <a:p>
            <a:fld id="{26BDC8D8-E660-4226-8804-187229CA1CB3}" type="slidenum">
              <a:rPr lang="en-US" smtClean="0"/>
              <a:pPr/>
              <a:t>16</a:t>
            </a:fld>
            <a:endParaRPr lang="en-US" dirty="0"/>
          </a:p>
        </p:txBody>
      </p:sp>
      <p:sp>
        <p:nvSpPr>
          <p:cNvPr id="2" name="Title 1"/>
          <p:cNvSpPr>
            <a:spLocks noGrp="1"/>
          </p:cNvSpPr>
          <p:nvPr>
            <p:ph type="title"/>
          </p:nvPr>
        </p:nvSpPr>
        <p:spPr/>
        <p:txBody>
          <a:bodyPr/>
          <a:lstStyle/>
          <a:p>
            <a:r>
              <a:rPr lang="en-US" dirty="0" smtClean="0"/>
              <a:t>Goals Today:</a:t>
            </a:r>
            <a:endParaRPr lang="en-US" dirty="0"/>
          </a:p>
        </p:txBody>
      </p:sp>
      <p:sp>
        <p:nvSpPr>
          <p:cNvPr id="5" name="Rounded Rectangle 4"/>
          <p:cNvSpPr/>
          <p:nvPr/>
        </p:nvSpPr>
        <p:spPr bwMode="auto">
          <a:xfrm>
            <a:off x="1600200" y="963879"/>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0" name="TextBox 9"/>
          <p:cNvSpPr txBox="1"/>
          <p:nvPr/>
        </p:nvSpPr>
        <p:spPr>
          <a:xfrm>
            <a:off x="2514600" y="1144281"/>
            <a:ext cx="5334000" cy="781752"/>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Recognize the three  main  Focus Groups</a:t>
            </a:r>
          </a:p>
        </p:txBody>
      </p:sp>
      <p:sp>
        <p:nvSpPr>
          <p:cNvPr id="23" name="TextBox 22"/>
          <p:cNvSpPr txBox="1"/>
          <p:nvPr/>
        </p:nvSpPr>
        <p:spPr>
          <a:xfrm>
            <a:off x="1709457" y="897115"/>
            <a:ext cx="652743"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1</a:t>
            </a:r>
          </a:p>
        </p:txBody>
      </p:sp>
      <p:sp>
        <p:nvSpPr>
          <p:cNvPr id="13" name="Rounded Rectangle 12"/>
          <p:cNvSpPr/>
          <p:nvPr/>
        </p:nvSpPr>
        <p:spPr bwMode="auto">
          <a:xfrm>
            <a:off x="1600200" y="2291530"/>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4" name="TextBox 13"/>
          <p:cNvSpPr txBox="1"/>
          <p:nvPr/>
        </p:nvSpPr>
        <p:spPr>
          <a:xfrm>
            <a:off x="2514600" y="2471932"/>
            <a:ext cx="5105400" cy="858697"/>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Adapt to Focus Group </a:t>
            </a:r>
          </a:p>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Goals   </a:t>
            </a:r>
          </a:p>
        </p:txBody>
      </p:sp>
      <p:sp>
        <p:nvSpPr>
          <p:cNvPr id="24" name="TextBox 23"/>
          <p:cNvSpPr txBox="1"/>
          <p:nvPr/>
        </p:nvSpPr>
        <p:spPr>
          <a:xfrm>
            <a:off x="1709457" y="2224766"/>
            <a:ext cx="697627"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2</a:t>
            </a:r>
          </a:p>
        </p:txBody>
      </p:sp>
      <p:sp>
        <p:nvSpPr>
          <p:cNvPr id="16" name="Rounded Rectangle 15"/>
          <p:cNvSpPr/>
          <p:nvPr/>
        </p:nvSpPr>
        <p:spPr bwMode="auto">
          <a:xfrm>
            <a:off x="1600200" y="3603382"/>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7" name="TextBox 16"/>
          <p:cNvSpPr txBox="1"/>
          <p:nvPr/>
        </p:nvSpPr>
        <p:spPr>
          <a:xfrm>
            <a:off x="2514600" y="3776513"/>
            <a:ext cx="5181600" cy="858697"/>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Set Perimeters and Support </a:t>
            </a:r>
          </a:p>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Boundaries</a:t>
            </a:r>
          </a:p>
        </p:txBody>
      </p:sp>
      <p:sp>
        <p:nvSpPr>
          <p:cNvPr id="25" name="TextBox 24"/>
          <p:cNvSpPr txBox="1"/>
          <p:nvPr/>
        </p:nvSpPr>
        <p:spPr>
          <a:xfrm>
            <a:off x="1709457" y="3536618"/>
            <a:ext cx="652743"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3</a:t>
            </a:r>
          </a:p>
        </p:txBody>
      </p:sp>
      <p:sp>
        <p:nvSpPr>
          <p:cNvPr id="18" name="Rounded Rectangle 17"/>
          <p:cNvSpPr/>
          <p:nvPr/>
        </p:nvSpPr>
        <p:spPr bwMode="auto">
          <a:xfrm>
            <a:off x="1600200" y="4929780"/>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22" name="TextBox 21"/>
          <p:cNvSpPr txBox="1"/>
          <p:nvPr/>
        </p:nvSpPr>
        <p:spPr>
          <a:xfrm>
            <a:off x="2514600" y="5072304"/>
            <a:ext cx="5181600" cy="781752"/>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Select Tools that Fit Your Organization</a:t>
            </a:r>
          </a:p>
        </p:txBody>
      </p:sp>
      <p:sp>
        <p:nvSpPr>
          <p:cNvPr id="26" name="TextBox 25"/>
          <p:cNvSpPr txBox="1"/>
          <p:nvPr/>
        </p:nvSpPr>
        <p:spPr>
          <a:xfrm>
            <a:off x="1709457" y="4863015"/>
            <a:ext cx="697627"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xmlns="" val="24741816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 Impacts Scope and Breadth of Testing</a:t>
            </a:r>
            <a:endParaRPr lang="en-US" dirty="0"/>
          </a:p>
        </p:txBody>
      </p:sp>
      <p:sp>
        <p:nvSpPr>
          <p:cNvPr id="3" name="Content Placeholder 2"/>
          <p:cNvSpPr>
            <a:spLocks noGrp="1"/>
          </p:cNvSpPr>
          <p:nvPr>
            <p:ph sz="quarter" idx="11"/>
          </p:nvPr>
        </p:nvSpPr>
        <p:spPr>
          <a:xfrm>
            <a:off x="477838" y="1169987"/>
            <a:ext cx="8245475" cy="5299051"/>
          </a:xfrm>
        </p:spPr>
        <p:txBody>
          <a:bodyPr/>
          <a:lstStyle/>
          <a:p>
            <a:r>
              <a:rPr lang="en-US" dirty="0" smtClean="0"/>
              <a:t>Functional testing will need to be done for all groups</a:t>
            </a:r>
          </a:p>
          <a:p>
            <a:r>
              <a:rPr lang="en-US" dirty="0" smtClean="0"/>
              <a:t>Repetition of the functional test will occur to monitor and document response and performance characteristics on a selection of devices, browsers and communication venues that comply with the corporate standard</a:t>
            </a:r>
          </a:p>
          <a:p>
            <a:endParaRPr lang="en-US" dirty="0"/>
          </a:p>
          <a:p>
            <a:endParaRPr lang="en-US" dirty="0" smtClean="0"/>
          </a:p>
          <a:p>
            <a:endParaRPr lang="en-US" dirty="0" smtClean="0"/>
          </a:p>
          <a:p>
            <a:r>
              <a:rPr lang="en-US" dirty="0" smtClean="0"/>
              <a:t>Group One can de-scope non-corporate approved and supported devices but will need to extend the test to include the “mainframe” and upward communication and  performance</a:t>
            </a:r>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17</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75713" y="3001370"/>
            <a:ext cx="2306472" cy="1537648"/>
          </a:xfrm>
          <a:prstGeom prst="rect">
            <a:avLst/>
          </a:prstGeom>
        </p:spPr>
      </p:pic>
    </p:spTree>
    <p:extLst>
      <p:ext uri="{BB962C8B-B14F-4D97-AF65-F5344CB8AC3E}">
        <p14:creationId xmlns:p14="http://schemas.microsoft.com/office/powerpoint/2010/main" xmlns="" val="77193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1"/>
          <p:cNvSpPr>
            <a:spLocks/>
          </p:cNvSpPr>
          <p:nvPr/>
        </p:nvSpPr>
        <p:spPr bwMode="auto">
          <a:xfrm>
            <a:off x="4266158" y="1980158"/>
            <a:ext cx="610568" cy="838275"/>
          </a:xfrm>
          <a:prstGeom prst="rightArrow">
            <a:avLst>
              <a:gd name="adj1" fmla="val 50000"/>
              <a:gd name="adj2" fmla="val 35157"/>
            </a:avLst>
          </a:prstGeom>
          <a:solidFill>
            <a:srgbClr val="134767">
              <a:alpha val="54117"/>
            </a:srgbClr>
          </a:solidFill>
          <a:ln w="12700">
            <a:noFill/>
            <a:miter lim="0"/>
            <a:headEnd/>
            <a:tailEnd/>
          </a:ln>
        </p:spPr>
        <p:txBody>
          <a:bodyPr lIns="50798" tIns="50798" rIns="50798" bIns="50798" anchor="ctr"/>
          <a:lstStyle/>
          <a:p>
            <a:endParaRPr lang="en-US"/>
          </a:p>
        </p:txBody>
      </p:sp>
      <p:sp>
        <p:nvSpPr>
          <p:cNvPr id="2051" name="AutoShape 2"/>
          <p:cNvSpPr>
            <a:spLocks/>
          </p:cNvSpPr>
          <p:nvPr/>
        </p:nvSpPr>
        <p:spPr bwMode="auto">
          <a:xfrm>
            <a:off x="6324451" y="2437805"/>
            <a:ext cx="1218902" cy="1143000"/>
          </a:xfrm>
          <a:prstGeom prst="roundRect">
            <a:avLst>
              <a:gd name="adj" fmla="val 5468"/>
            </a:avLst>
          </a:prstGeom>
          <a:solidFill>
            <a:srgbClr val="FFFFFF"/>
          </a:solidFill>
          <a:ln w="13546">
            <a:solidFill>
              <a:srgbClr val="666262"/>
            </a:solidFill>
            <a:miter lim="0"/>
            <a:headEnd/>
            <a:tailEnd/>
          </a:ln>
        </p:spPr>
        <p:txBody>
          <a:bodyPr lIns="50798" tIns="50798" rIns="50798" bIns="50798" anchor="ctr"/>
          <a:lstStyle/>
          <a:p>
            <a:endParaRPr lang="en-US"/>
          </a:p>
        </p:txBody>
      </p:sp>
      <p:sp>
        <p:nvSpPr>
          <p:cNvPr id="2052" name="AutoShape 3"/>
          <p:cNvSpPr>
            <a:spLocks/>
          </p:cNvSpPr>
          <p:nvPr/>
        </p:nvSpPr>
        <p:spPr bwMode="auto">
          <a:xfrm>
            <a:off x="4952628" y="2437805"/>
            <a:ext cx="1218902" cy="1143000"/>
          </a:xfrm>
          <a:prstGeom prst="roundRect">
            <a:avLst>
              <a:gd name="adj" fmla="val 5468"/>
            </a:avLst>
          </a:prstGeom>
          <a:solidFill>
            <a:srgbClr val="FFFFFF"/>
          </a:solidFill>
          <a:ln w="13546">
            <a:solidFill>
              <a:srgbClr val="666262"/>
            </a:solidFill>
            <a:miter lim="0"/>
            <a:headEnd/>
            <a:tailEnd/>
          </a:ln>
        </p:spPr>
        <p:txBody>
          <a:bodyPr lIns="0" tIns="0" rIns="0" bIns="0" anchor="ctr"/>
          <a:lstStyle/>
          <a:p>
            <a:endParaRPr lang="en-US"/>
          </a:p>
        </p:txBody>
      </p:sp>
      <p:sp>
        <p:nvSpPr>
          <p:cNvPr id="2053" name="AutoShape 4"/>
          <p:cNvSpPr>
            <a:spLocks/>
          </p:cNvSpPr>
          <p:nvPr/>
        </p:nvSpPr>
        <p:spPr bwMode="auto">
          <a:xfrm>
            <a:off x="151805" y="1141884"/>
            <a:ext cx="4114354" cy="2438921"/>
          </a:xfrm>
          <a:prstGeom prst="roundRect">
            <a:avLst>
              <a:gd name="adj" fmla="val 3296"/>
            </a:avLst>
          </a:prstGeom>
          <a:solidFill>
            <a:srgbClr val="D2E9F7">
              <a:alpha val="34117"/>
            </a:srgbClr>
          </a:solidFill>
          <a:ln w="13546">
            <a:solidFill>
              <a:srgbClr val="134767"/>
            </a:solidFill>
            <a:miter lim="0"/>
            <a:headEnd/>
            <a:tailEnd/>
          </a:ln>
        </p:spPr>
        <p:txBody>
          <a:bodyPr lIns="50798" tIns="50798" rIns="50798" bIns="50798" anchor="ctr"/>
          <a:lstStyle/>
          <a:p>
            <a:endParaRPr lang="en-US"/>
          </a:p>
        </p:txBody>
      </p:sp>
      <p:sp>
        <p:nvSpPr>
          <p:cNvPr id="2054" name="Rectangle 5"/>
          <p:cNvSpPr>
            <a:spLocks noGrp="1" noChangeArrowheads="1"/>
          </p:cNvSpPr>
          <p:nvPr>
            <p:ph type="title"/>
          </p:nvPr>
        </p:nvSpPr>
        <p:spPr>
          <a:xfrm>
            <a:off x="477739" y="293564"/>
            <a:ext cx="8665146" cy="780231"/>
          </a:xfrm>
        </p:spPr>
        <p:txBody>
          <a:bodyPr lIns="88896" tIns="50798" rIns="88896" bIns="0" anchor="t"/>
          <a:lstStyle/>
          <a:p>
            <a:pPr defTabSz="914145"/>
            <a:r>
              <a:rPr lang="en-US" sz="3200" dirty="0" smtClean="0">
                <a:latin typeface="Helvetica" charset="0"/>
                <a:ea typeface="Helvetica" charset="0"/>
                <a:cs typeface="Helvetica" charset="0"/>
                <a:sym typeface="Helvetica" charset="0"/>
              </a:rPr>
              <a:t>Which platform should we support?</a:t>
            </a:r>
            <a:endParaRPr lang="en-US" dirty="0" smtClean="0"/>
          </a:p>
        </p:txBody>
      </p:sp>
      <p:sp>
        <p:nvSpPr>
          <p:cNvPr id="2055" name="Rectangle 6"/>
          <p:cNvSpPr>
            <a:spLocks/>
          </p:cNvSpPr>
          <p:nvPr/>
        </p:nvSpPr>
        <p:spPr bwMode="auto">
          <a:xfrm>
            <a:off x="75902" y="6491883"/>
            <a:ext cx="697632" cy="366117"/>
          </a:xfrm>
          <a:prstGeom prst="rect">
            <a:avLst/>
          </a:prstGeom>
          <a:noFill/>
          <a:ln w="12700">
            <a:noFill/>
            <a:miter lim="0"/>
            <a:headEnd/>
            <a:tailEnd/>
          </a:ln>
        </p:spPr>
        <p:txBody>
          <a:bodyPr lIns="0" tIns="50798" rIns="0" bIns="50798" anchor="ctr"/>
          <a:lstStyle/>
          <a:p>
            <a:pPr defTabSz="914145"/>
            <a:r>
              <a:rPr lang="en-US" sz="800" dirty="0">
                <a:solidFill>
                  <a:srgbClr val="312F31"/>
                </a:solidFill>
                <a:latin typeface="Helvetica" charset="0"/>
                <a:ea typeface="Helvetica" charset="0"/>
                <a:cs typeface="Helvetica" charset="0"/>
                <a:sym typeface="Helvetica" charset="0"/>
              </a:rPr>
              <a:t>39</a:t>
            </a:r>
            <a:endParaRPr lang="en-US" dirty="0"/>
          </a:p>
        </p:txBody>
      </p:sp>
      <p:pic>
        <p:nvPicPr>
          <p:cNvPr id="2056" name="Picture 7" descr="image116.png"/>
          <p:cNvPicPr>
            <a:picLocks noChangeAspect="1"/>
          </p:cNvPicPr>
          <p:nvPr/>
        </p:nvPicPr>
        <p:blipFill>
          <a:blip r:embed="rId2" cstate="print"/>
          <a:srcRect t="9258"/>
          <a:stretch>
            <a:fillRect/>
          </a:stretch>
        </p:blipFill>
        <p:spPr bwMode="auto">
          <a:xfrm>
            <a:off x="227707" y="1340570"/>
            <a:ext cx="3965898" cy="2240235"/>
          </a:xfrm>
          <a:prstGeom prst="rect">
            <a:avLst/>
          </a:prstGeom>
          <a:noFill/>
          <a:ln w="12700">
            <a:noFill/>
            <a:miter lim="0"/>
            <a:headEnd/>
            <a:tailEnd/>
          </a:ln>
        </p:spPr>
      </p:pic>
      <p:grpSp>
        <p:nvGrpSpPr>
          <p:cNvPr id="2" name="Group 8"/>
          <p:cNvGrpSpPr>
            <a:grpSpLocks/>
          </p:cNvGrpSpPr>
          <p:nvPr/>
        </p:nvGrpSpPr>
        <p:grpSpPr bwMode="auto">
          <a:xfrm>
            <a:off x="4952628" y="1143000"/>
            <a:ext cx="1218902" cy="1143000"/>
            <a:chOff x="0" y="0"/>
            <a:chExt cx="137" cy="128"/>
          </a:xfrm>
        </p:grpSpPr>
        <p:sp>
          <p:nvSpPr>
            <p:cNvPr id="2084" name="AutoShape 9"/>
            <p:cNvSpPr>
              <a:spLocks/>
            </p:cNvSpPr>
            <p:nvPr/>
          </p:nvSpPr>
          <p:spPr bwMode="auto">
            <a:xfrm>
              <a:off x="0" y="0"/>
              <a:ext cx="137" cy="128"/>
            </a:xfrm>
            <a:prstGeom prst="roundRect">
              <a:avLst>
                <a:gd name="adj" fmla="val 5468"/>
              </a:avLst>
            </a:prstGeom>
            <a:solidFill>
              <a:srgbClr val="FFFFFF"/>
            </a:solidFill>
            <a:ln w="13546">
              <a:solidFill>
                <a:srgbClr val="666262"/>
              </a:solidFill>
              <a:miter lim="0"/>
              <a:headEnd/>
              <a:tailEnd/>
            </a:ln>
          </p:spPr>
          <p:txBody>
            <a:bodyPr lIns="0" tIns="0" rIns="0" bIns="0" anchor="ctr"/>
            <a:lstStyle/>
            <a:p>
              <a:endParaRPr lang="en-US"/>
            </a:p>
          </p:txBody>
        </p:sp>
        <p:pic>
          <p:nvPicPr>
            <p:cNvPr id="2085" name="Picture 10" descr="image117.png"/>
            <p:cNvPicPr>
              <a:picLocks noChangeAspect="1"/>
            </p:cNvPicPr>
            <p:nvPr/>
          </p:nvPicPr>
          <p:blipFill>
            <a:blip r:embed="rId3" cstate="print"/>
            <a:srcRect/>
            <a:stretch>
              <a:fillRect/>
            </a:stretch>
          </p:blipFill>
          <p:spPr bwMode="auto">
            <a:xfrm>
              <a:off x="8" y="2"/>
              <a:ext cx="124" cy="124"/>
            </a:xfrm>
            <a:prstGeom prst="rect">
              <a:avLst/>
            </a:prstGeom>
            <a:noFill/>
            <a:ln w="12700">
              <a:noFill/>
              <a:miter lim="0"/>
              <a:headEnd/>
              <a:tailEnd/>
            </a:ln>
          </p:spPr>
        </p:pic>
      </p:grpSp>
      <p:sp>
        <p:nvSpPr>
          <p:cNvPr id="2058" name="AutoShape 11"/>
          <p:cNvSpPr>
            <a:spLocks/>
          </p:cNvSpPr>
          <p:nvPr/>
        </p:nvSpPr>
        <p:spPr bwMode="auto">
          <a:xfrm>
            <a:off x="6324451" y="1143000"/>
            <a:ext cx="1218902" cy="1143000"/>
          </a:xfrm>
          <a:prstGeom prst="roundRect">
            <a:avLst>
              <a:gd name="adj" fmla="val 5468"/>
            </a:avLst>
          </a:prstGeom>
          <a:solidFill>
            <a:srgbClr val="FFFFFF"/>
          </a:solidFill>
          <a:ln w="13546">
            <a:solidFill>
              <a:srgbClr val="666262"/>
            </a:solidFill>
            <a:miter lim="0"/>
            <a:headEnd/>
            <a:tailEnd/>
          </a:ln>
        </p:spPr>
        <p:txBody>
          <a:bodyPr lIns="0" tIns="0" rIns="0" bIns="0" anchor="ctr"/>
          <a:lstStyle/>
          <a:p>
            <a:endParaRPr lang="en-US"/>
          </a:p>
        </p:txBody>
      </p:sp>
      <p:pic>
        <p:nvPicPr>
          <p:cNvPr id="2059" name="Picture 12" descr="image118.png"/>
          <p:cNvPicPr>
            <a:picLocks noChangeAspect="1"/>
          </p:cNvPicPr>
          <p:nvPr/>
        </p:nvPicPr>
        <p:blipFill>
          <a:blip r:embed="rId4" cstate="print"/>
          <a:srcRect/>
          <a:stretch>
            <a:fillRect/>
          </a:stretch>
        </p:blipFill>
        <p:spPr bwMode="auto">
          <a:xfrm>
            <a:off x="6476256" y="1294805"/>
            <a:ext cx="837158" cy="914177"/>
          </a:xfrm>
          <a:prstGeom prst="rect">
            <a:avLst/>
          </a:prstGeom>
          <a:noFill/>
          <a:ln w="12700">
            <a:noFill/>
            <a:miter lim="0"/>
            <a:headEnd/>
            <a:tailEnd/>
          </a:ln>
        </p:spPr>
      </p:pic>
      <p:pic>
        <p:nvPicPr>
          <p:cNvPr id="2060" name="Picture 13" descr="image119.png"/>
          <p:cNvPicPr>
            <a:picLocks noChangeAspect="1"/>
          </p:cNvPicPr>
          <p:nvPr/>
        </p:nvPicPr>
        <p:blipFill>
          <a:blip r:embed="rId5" cstate="print"/>
          <a:srcRect/>
          <a:stretch>
            <a:fillRect/>
          </a:stretch>
        </p:blipFill>
        <p:spPr bwMode="auto">
          <a:xfrm>
            <a:off x="5017369" y="2463478"/>
            <a:ext cx="1097235" cy="1097235"/>
          </a:xfrm>
          <a:prstGeom prst="rect">
            <a:avLst/>
          </a:prstGeom>
          <a:noFill/>
          <a:ln w="12700">
            <a:noFill/>
            <a:miter lim="0"/>
            <a:headEnd/>
            <a:tailEnd/>
          </a:ln>
        </p:spPr>
      </p:pic>
      <p:pic>
        <p:nvPicPr>
          <p:cNvPr id="2061" name="Picture 14" descr="image120.png"/>
          <p:cNvPicPr>
            <a:picLocks noChangeAspect="1"/>
          </p:cNvPicPr>
          <p:nvPr/>
        </p:nvPicPr>
        <p:blipFill>
          <a:blip r:embed="rId6" cstate="print"/>
          <a:srcRect l="10768" t="16913" r="12308" b="18990"/>
          <a:stretch>
            <a:fillRect/>
          </a:stretch>
        </p:blipFill>
        <p:spPr bwMode="auto">
          <a:xfrm>
            <a:off x="6375797" y="2666628"/>
            <a:ext cx="1134070" cy="776883"/>
          </a:xfrm>
          <a:prstGeom prst="rect">
            <a:avLst/>
          </a:prstGeom>
          <a:noFill/>
          <a:ln w="12700">
            <a:noFill/>
            <a:miter lim="0"/>
            <a:headEnd/>
            <a:tailEnd/>
          </a:ln>
        </p:spPr>
      </p:pic>
      <p:sp>
        <p:nvSpPr>
          <p:cNvPr id="2062" name="Rectangle 15"/>
          <p:cNvSpPr>
            <a:spLocks/>
          </p:cNvSpPr>
          <p:nvPr/>
        </p:nvSpPr>
        <p:spPr bwMode="auto">
          <a:xfrm>
            <a:off x="7567911" y="1370707"/>
            <a:ext cx="1574974" cy="726654"/>
          </a:xfrm>
          <a:prstGeom prst="rect">
            <a:avLst/>
          </a:prstGeom>
          <a:noFill/>
          <a:ln w="12700">
            <a:noFill/>
            <a:miter lim="0"/>
            <a:headEnd/>
            <a:tailEnd/>
          </a:ln>
        </p:spPr>
        <p:txBody>
          <a:bodyPr lIns="88896" tIns="50798" rIns="88896" bIns="50798"/>
          <a:lstStyle/>
          <a:p>
            <a:pPr defTabSz="914145"/>
            <a:r>
              <a:rPr lang="en-US" sz="2000" b="1" dirty="0">
                <a:solidFill>
                  <a:srgbClr val="134767"/>
                </a:solidFill>
                <a:latin typeface="Helvetica" charset="0"/>
                <a:ea typeface="Helvetica" charset="0"/>
                <a:cs typeface="Helvetica" charset="0"/>
                <a:sym typeface="Helvetica" charset="0"/>
              </a:rPr>
              <a:t>'Must Do' Platforms</a:t>
            </a:r>
            <a:endParaRPr lang="en-US" dirty="0"/>
          </a:p>
        </p:txBody>
      </p:sp>
      <p:sp>
        <p:nvSpPr>
          <p:cNvPr id="2063" name="Rectangle 16"/>
          <p:cNvSpPr>
            <a:spLocks/>
          </p:cNvSpPr>
          <p:nvPr/>
        </p:nvSpPr>
        <p:spPr bwMode="auto">
          <a:xfrm>
            <a:off x="7543353" y="2644304"/>
            <a:ext cx="1544836" cy="1039192"/>
          </a:xfrm>
          <a:prstGeom prst="rect">
            <a:avLst/>
          </a:prstGeom>
          <a:noFill/>
          <a:ln w="12700">
            <a:noFill/>
            <a:miter lim="0"/>
            <a:headEnd/>
            <a:tailEnd/>
          </a:ln>
        </p:spPr>
        <p:txBody>
          <a:bodyPr lIns="88896" tIns="50798" rIns="88896" bIns="50798"/>
          <a:lstStyle/>
          <a:p>
            <a:pPr defTabSz="914145"/>
            <a:r>
              <a:rPr lang="en-US" sz="2000" b="1" dirty="0">
                <a:solidFill>
                  <a:srgbClr val="134767"/>
                </a:solidFill>
                <a:latin typeface="Helvetica" charset="0"/>
                <a:ea typeface="Helvetica" charset="0"/>
                <a:cs typeface="Helvetica" charset="0"/>
                <a:sym typeface="Helvetica" charset="0"/>
              </a:rPr>
              <a:t>'Market Led'</a:t>
            </a:r>
            <a:endParaRPr lang="en-US" dirty="0">
              <a:solidFill>
                <a:srgbClr val="312F31"/>
              </a:solidFill>
              <a:latin typeface="Helvetica" charset="0"/>
              <a:ea typeface="Helvetica" charset="0"/>
              <a:cs typeface="Helvetica" charset="0"/>
              <a:sym typeface="Helvetica" charset="0"/>
            </a:endParaRPr>
          </a:p>
          <a:p>
            <a:pPr defTabSz="914145"/>
            <a:r>
              <a:rPr lang="en-US" sz="2000" b="1" dirty="0">
                <a:solidFill>
                  <a:srgbClr val="134767"/>
                </a:solidFill>
                <a:latin typeface="Helvetica" charset="0"/>
                <a:ea typeface="Helvetica" charset="0"/>
                <a:cs typeface="Helvetica" charset="0"/>
                <a:sym typeface="Helvetica" charset="0"/>
              </a:rPr>
              <a:t>Platforms</a:t>
            </a:r>
            <a:endParaRPr lang="en-US" dirty="0"/>
          </a:p>
        </p:txBody>
      </p:sp>
      <p:sp>
        <p:nvSpPr>
          <p:cNvPr id="2064" name="Rectangle 17"/>
          <p:cNvSpPr>
            <a:spLocks/>
          </p:cNvSpPr>
          <p:nvPr/>
        </p:nvSpPr>
        <p:spPr bwMode="auto">
          <a:xfrm>
            <a:off x="151805" y="1137419"/>
            <a:ext cx="4114354" cy="424160"/>
          </a:xfrm>
          <a:prstGeom prst="rect">
            <a:avLst/>
          </a:prstGeom>
          <a:noFill/>
          <a:ln w="12700">
            <a:noFill/>
            <a:miter lim="0"/>
            <a:headEnd/>
            <a:tailEnd/>
          </a:ln>
        </p:spPr>
        <p:txBody>
          <a:bodyPr lIns="88896" tIns="50798" rIns="88896" bIns="50798"/>
          <a:lstStyle/>
          <a:p>
            <a:pPr defTabSz="914145">
              <a:spcBef>
                <a:spcPts val="422"/>
              </a:spcBef>
            </a:pPr>
            <a:r>
              <a:rPr lang="en-US" sz="2000" b="1" dirty="0" err="1">
                <a:solidFill>
                  <a:srgbClr val="E17506"/>
                </a:solidFill>
                <a:latin typeface="Helvetica" charset="0"/>
                <a:ea typeface="Helvetica" charset="0"/>
                <a:cs typeface="Helvetica" charset="0"/>
                <a:sym typeface="Helvetica" charset="0"/>
              </a:rPr>
              <a:t>Smartphones</a:t>
            </a:r>
            <a:endParaRPr lang="en-US" dirty="0"/>
          </a:p>
        </p:txBody>
      </p:sp>
      <p:grpSp>
        <p:nvGrpSpPr>
          <p:cNvPr id="3" name="Group 18"/>
          <p:cNvGrpSpPr>
            <a:grpSpLocks/>
          </p:cNvGrpSpPr>
          <p:nvPr/>
        </p:nvGrpSpPr>
        <p:grpSpPr bwMode="auto">
          <a:xfrm>
            <a:off x="151805" y="4109889"/>
            <a:ext cx="8915177" cy="2598539"/>
            <a:chOff x="0" y="0"/>
            <a:chExt cx="999" cy="292"/>
          </a:xfrm>
        </p:grpSpPr>
        <p:sp>
          <p:nvSpPr>
            <p:cNvPr id="2072" name="AutoShape 19"/>
            <p:cNvSpPr>
              <a:spLocks/>
            </p:cNvSpPr>
            <p:nvPr/>
          </p:nvSpPr>
          <p:spPr bwMode="auto">
            <a:xfrm>
              <a:off x="0" y="0"/>
              <a:ext cx="461" cy="274"/>
            </a:xfrm>
            <a:prstGeom prst="roundRect">
              <a:avLst>
                <a:gd name="adj" fmla="val 3296"/>
              </a:avLst>
            </a:prstGeom>
            <a:solidFill>
              <a:srgbClr val="D2E9F7">
                <a:alpha val="34117"/>
              </a:srgbClr>
            </a:solidFill>
            <a:ln w="13546">
              <a:solidFill>
                <a:srgbClr val="134767"/>
              </a:solidFill>
              <a:miter lim="0"/>
              <a:headEnd/>
              <a:tailEnd/>
            </a:ln>
          </p:spPr>
          <p:txBody>
            <a:bodyPr lIns="0" tIns="0" rIns="0" bIns="0" anchor="ctr"/>
            <a:lstStyle/>
            <a:p>
              <a:endParaRPr lang="en-US"/>
            </a:p>
          </p:txBody>
        </p:sp>
        <p:grpSp>
          <p:nvGrpSpPr>
            <p:cNvPr id="4" name="Group 20"/>
            <p:cNvGrpSpPr>
              <a:grpSpLocks/>
            </p:cNvGrpSpPr>
            <p:nvPr/>
          </p:nvGrpSpPr>
          <p:grpSpPr bwMode="auto">
            <a:xfrm>
              <a:off x="0" y="0"/>
              <a:ext cx="999" cy="292"/>
              <a:chOff x="0" y="0"/>
              <a:chExt cx="999" cy="292"/>
            </a:xfrm>
          </p:grpSpPr>
          <p:sp>
            <p:nvSpPr>
              <p:cNvPr id="2074" name="AutoShape 21"/>
              <p:cNvSpPr>
                <a:spLocks/>
              </p:cNvSpPr>
              <p:nvPr/>
            </p:nvSpPr>
            <p:spPr bwMode="auto">
              <a:xfrm>
                <a:off x="460" y="94"/>
                <a:ext cx="70" cy="95"/>
              </a:xfrm>
              <a:prstGeom prst="rightArrow">
                <a:avLst>
                  <a:gd name="adj1" fmla="val 50000"/>
                  <a:gd name="adj2" fmla="val 35157"/>
                </a:avLst>
              </a:prstGeom>
              <a:solidFill>
                <a:srgbClr val="134767">
                  <a:alpha val="54117"/>
                </a:srgbClr>
              </a:solidFill>
              <a:ln w="12700">
                <a:noFill/>
                <a:miter lim="0"/>
                <a:headEnd/>
                <a:tailEnd/>
              </a:ln>
            </p:spPr>
            <p:txBody>
              <a:bodyPr lIns="72248" tIns="72248" rIns="72248" bIns="72248" anchor="ctr"/>
              <a:lstStyle/>
              <a:p>
                <a:endParaRPr lang="en-US"/>
              </a:p>
            </p:txBody>
          </p:sp>
          <p:sp>
            <p:nvSpPr>
              <p:cNvPr id="2075" name="Rectangle 22"/>
              <p:cNvSpPr>
                <a:spLocks/>
              </p:cNvSpPr>
              <p:nvPr/>
            </p:nvSpPr>
            <p:spPr bwMode="auto">
              <a:xfrm>
                <a:off x="0" y="0"/>
                <a:ext cx="461" cy="46"/>
              </a:xfrm>
              <a:prstGeom prst="rect">
                <a:avLst/>
              </a:prstGeom>
              <a:noFill/>
              <a:ln w="12700">
                <a:noFill/>
                <a:miter lim="0"/>
                <a:headEnd/>
                <a:tailEnd/>
              </a:ln>
            </p:spPr>
            <p:txBody>
              <a:bodyPr lIns="126435" tIns="72248" rIns="126435" bIns="72248"/>
              <a:lstStyle/>
              <a:p>
                <a:pPr defTabSz="914145">
                  <a:spcBef>
                    <a:spcPts val="422"/>
                  </a:spcBef>
                </a:pPr>
                <a:r>
                  <a:rPr lang="en-US" sz="2000" b="1" dirty="0">
                    <a:solidFill>
                      <a:srgbClr val="E17506"/>
                    </a:solidFill>
                    <a:latin typeface="Helvetica" charset="0"/>
                    <a:ea typeface="Helvetica" charset="0"/>
                    <a:cs typeface="Helvetica" charset="0"/>
                    <a:sym typeface="Helvetica" charset="0"/>
                  </a:rPr>
                  <a:t>Tablets</a:t>
                </a:r>
                <a:endParaRPr lang="en-US" dirty="0"/>
              </a:p>
            </p:txBody>
          </p:sp>
          <p:pic>
            <p:nvPicPr>
              <p:cNvPr id="2076" name="Picture 23" descr="image121.png"/>
              <p:cNvPicPr>
                <a:picLocks noChangeAspect="1"/>
              </p:cNvPicPr>
              <p:nvPr/>
            </p:nvPicPr>
            <p:blipFill>
              <a:blip r:embed="rId7" cstate="print"/>
              <a:srcRect l="8961" t="11615" b="15152"/>
              <a:stretch>
                <a:fillRect/>
              </a:stretch>
            </p:blipFill>
            <p:spPr bwMode="auto">
              <a:xfrm>
                <a:off x="18" y="26"/>
                <a:ext cx="435" cy="248"/>
              </a:xfrm>
              <a:prstGeom prst="rect">
                <a:avLst/>
              </a:prstGeom>
              <a:noFill/>
              <a:ln w="12700">
                <a:noFill/>
                <a:miter lim="0"/>
                <a:headEnd/>
                <a:tailEnd/>
              </a:ln>
            </p:spPr>
          </p:pic>
          <p:sp>
            <p:nvSpPr>
              <p:cNvPr id="2077" name="AutoShape 24"/>
              <p:cNvSpPr>
                <a:spLocks/>
              </p:cNvSpPr>
              <p:nvPr/>
            </p:nvSpPr>
            <p:spPr bwMode="auto">
              <a:xfrm>
                <a:off x="537" y="0"/>
                <a:ext cx="138" cy="129"/>
              </a:xfrm>
              <a:prstGeom prst="roundRect">
                <a:avLst>
                  <a:gd name="adj" fmla="val 5468"/>
                </a:avLst>
              </a:prstGeom>
              <a:solidFill>
                <a:srgbClr val="FFFFFF"/>
              </a:solidFill>
              <a:ln w="13546">
                <a:solidFill>
                  <a:srgbClr val="666262"/>
                </a:solidFill>
                <a:miter lim="0"/>
                <a:headEnd/>
                <a:tailEnd/>
              </a:ln>
            </p:spPr>
            <p:txBody>
              <a:bodyPr lIns="0" tIns="0" rIns="0" bIns="0" anchor="ctr"/>
              <a:lstStyle/>
              <a:p>
                <a:endParaRPr lang="en-US"/>
              </a:p>
            </p:txBody>
          </p:sp>
          <p:pic>
            <p:nvPicPr>
              <p:cNvPr id="2078" name="Picture 25" descr="image118.png"/>
              <p:cNvPicPr>
                <a:picLocks noChangeAspect="1"/>
              </p:cNvPicPr>
              <p:nvPr/>
            </p:nvPicPr>
            <p:blipFill>
              <a:blip r:embed="rId4" cstate="print"/>
              <a:srcRect/>
              <a:stretch>
                <a:fillRect/>
              </a:stretch>
            </p:blipFill>
            <p:spPr bwMode="auto">
              <a:xfrm>
                <a:off x="554" y="17"/>
                <a:ext cx="95" cy="103"/>
              </a:xfrm>
              <a:prstGeom prst="rect">
                <a:avLst/>
              </a:prstGeom>
              <a:noFill/>
              <a:ln w="12700">
                <a:noFill/>
                <a:miter lim="0"/>
                <a:headEnd/>
                <a:tailEnd/>
              </a:ln>
            </p:spPr>
          </p:pic>
          <p:sp>
            <p:nvSpPr>
              <p:cNvPr id="2079" name="Rectangle 26"/>
              <p:cNvSpPr>
                <a:spLocks/>
              </p:cNvSpPr>
              <p:nvPr/>
            </p:nvSpPr>
            <p:spPr bwMode="auto">
              <a:xfrm>
                <a:off x="816" y="26"/>
                <a:ext cx="178" cy="80"/>
              </a:xfrm>
              <a:prstGeom prst="rect">
                <a:avLst/>
              </a:prstGeom>
              <a:noFill/>
              <a:ln w="12700">
                <a:noFill/>
                <a:miter lim="0"/>
                <a:headEnd/>
                <a:tailEnd/>
              </a:ln>
            </p:spPr>
            <p:txBody>
              <a:bodyPr lIns="126435" tIns="72248" rIns="126435" bIns="72248"/>
              <a:lstStyle/>
              <a:p>
                <a:pPr defTabSz="914145"/>
                <a:r>
                  <a:rPr lang="en-US" sz="2000" b="1" dirty="0">
                    <a:solidFill>
                      <a:srgbClr val="134767"/>
                    </a:solidFill>
                    <a:latin typeface="Helvetica" charset="0"/>
                    <a:ea typeface="Helvetica" charset="0"/>
                    <a:cs typeface="Helvetica" charset="0"/>
                    <a:sym typeface="Helvetica" charset="0"/>
                  </a:rPr>
                  <a:t>'Must Do' Platform</a:t>
                </a:r>
                <a:endParaRPr lang="en-US" dirty="0"/>
              </a:p>
            </p:txBody>
          </p:sp>
          <p:grpSp>
            <p:nvGrpSpPr>
              <p:cNvPr id="5" name="Group 27"/>
              <p:cNvGrpSpPr>
                <a:grpSpLocks/>
              </p:cNvGrpSpPr>
              <p:nvPr/>
            </p:nvGrpSpPr>
            <p:grpSpPr bwMode="auto">
              <a:xfrm>
                <a:off x="540" y="145"/>
                <a:ext cx="137" cy="129"/>
                <a:chOff x="0" y="0"/>
                <a:chExt cx="137" cy="128"/>
              </a:xfrm>
            </p:grpSpPr>
            <p:sp>
              <p:nvSpPr>
                <p:cNvPr id="2082" name="AutoShape 28"/>
                <p:cNvSpPr>
                  <a:spLocks/>
                </p:cNvSpPr>
                <p:nvPr/>
              </p:nvSpPr>
              <p:spPr bwMode="auto">
                <a:xfrm>
                  <a:off x="0" y="0"/>
                  <a:ext cx="137" cy="128"/>
                </a:xfrm>
                <a:prstGeom prst="roundRect">
                  <a:avLst>
                    <a:gd name="adj" fmla="val 5468"/>
                  </a:avLst>
                </a:prstGeom>
                <a:solidFill>
                  <a:srgbClr val="FFFFFF"/>
                </a:solidFill>
                <a:ln w="13546">
                  <a:solidFill>
                    <a:srgbClr val="666262"/>
                  </a:solidFill>
                  <a:miter lim="0"/>
                  <a:headEnd/>
                  <a:tailEnd/>
                </a:ln>
              </p:spPr>
              <p:txBody>
                <a:bodyPr lIns="0" tIns="0" rIns="0" bIns="0" anchor="ctr"/>
                <a:lstStyle/>
                <a:p>
                  <a:endParaRPr lang="en-US"/>
                </a:p>
              </p:txBody>
            </p:sp>
            <p:pic>
              <p:nvPicPr>
                <p:cNvPr id="2083" name="Picture 29" descr="image117.png"/>
                <p:cNvPicPr>
                  <a:picLocks noChangeAspect="1"/>
                </p:cNvPicPr>
                <p:nvPr/>
              </p:nvPicPr>
              <p:blipFill>
                <a:blip r:embed="rId3" cstate="print"/>
                <a:srcRect/>
                <a:stretch>
                  <a:fillRect/>
                </a:stretch>
              </p:blipFill>
              <p:spPr bwMode="auto">
                <a:xfrm>
                  <a:off x="8" y="2"/>
                  <a:ext cx="124" cy="124"/>
                </a:xfrm>
                <a:prstGeom prst="rect">
                  <a:avLst/>
                </a:prstGeom>
                <a:noFill/>
                <a:ln w="12700">
                  <a:noFill/>
                  <a:miter lim="0"/>
                  <a:headEnd/>
                  <a:tailEnd/>
                </a:ln>
              </p:spPr>
            </p:pic>
          </p:grpSp>
          <p:sp>
            <p:nvSpPr>
              <p:cNvPr id="2081" name="Rectangle 30"/>
              <p:cNvSpPr>
                <a:spLocks/>
              </p:cNvSpPr>
              <p:nvPr/>
            </p:nvSpPr>
            <p:spPr bwMode="auto">
              <a:xfrm>
                <a:off x="825" y="177"/>
                <a:ext cx="174" cy="115"/>
              </a:xfrm>
              <a:prstGeom prst="rect">
                <a:avLst/>
              </a:prstGeom>
              <a:noFill/>
              <a:ln w="12700">
                <a:noFill/>
                <a:miter lim="0"/>
                <a:headEnd/>
                <a:tailEnd/>
              </a:ln>
            </p:spPr>
            <p:txBody>
              <a:bodyPr lIns="126435" tIns="72248" rIns="126435" bIns="72248"/>
              <a:lstStyle/>
              <a:p>
                <a:pPr defTabSz="914145"/>
                <a:r>
                  <a:rPr lang="en-US" sz="2000" b="1" dirty="0">
                    <a:solidFill>
                      <a:srgbClr val="134767"/>
                    </a:solidFill>
                    <a:latin typeface="Helvetica" charset="0"/>
                    <a:ea typeface="Helvetica" charset="0"/>
                    <a:cs typeface="Helvetica" charset="0"/>
                    <a:sym typeface="Helvetica" charset="0"/>
                  </a:rPr>
                  <a:t>'Market Led'</a:t>
                </a:r>
                <a:endParaRPr lang="en-US" dirty="0">
                  <a:solidFill>
                    <a:srgbClr val="312F31"/>
                  </a:solidFill>
                  <a:latin typeface="Helvetica" charset="0"/>
                  <a:ea typeface="Helvetica" charset="0"/>
                  <a:cs typeface="Helvetica" charset="0"/>
                  <a:sym typeface="Helvetica" charset="0"/>
                </a:endParaRPr>
              </a:p>
              <a:p>
                <a:pPr defTabSz="914145"/>
                <a:r>
                  <a:rPr lang="en-US" sz="2000" b="1" dirty="0">
                    <a:solidFill>
                      <a:srgbClr val="134767"/>
                    </a:solidFill>
                    <a:latin typeface="Helvetica" charset="0"/>
                    <a:ea typeface="Helvetica" charset="0"/>
                    <a:cs typeface="Helvetica" charset="0"/>
                    <a:sym typeface="Helvetica" charset="0"/>
                  </a:rPr>
                  <a:t>Platform</a:t>
                </a:r>
                <a:endParaRPr lang="en-US" dirty="0"/>
              </a:p>
            </p:txBody>
          </p:sp>
        </p:grpSp>
      </p:grpSp>
      <p:sp>
        <p:nvSpPr>
          <p:cNvPr id="62495" name="Line 31"/>
          <p:cNvSpPr>
            <a:spLocks noChangeShapeType="1"/>
          </p:cNvSpPr>
          <p:nvPr/>
        </p:nvSpPr>
        <p:spPr bwMode="auto">
          <a:xfrm>
            <a:off x="0" y="3885531"/>
            <a:ext cx="9144000" cy="0"/>
          </a:xfrm>
          <a:prstGeom prst="line">
            <a:avLst/>
          </a:prstGeom>
          <a:noFill/>
          <a:ln w="27093">
            <a:solidFill>
              <a:srgbClr val="CCCACA"/>
            </a:solidFill>
            <a:round/>
            <a:headEnd/>
            <a:tailEnd/>
          </a:ln>
        </p:spPr>
        <p:txBody>
          <a:bodyPr lIns="64291" tIns="32146" rIns="64291" bIns="32146"/>
          <a:lstStyle/>
          <a:p>
            <a:endParaRPr lang="en-US"/>
          </a:p>
        </p:txBody>
      </p:sp>
      <p:sp>
        <p:nvSpPr>
          <p:cNvPr id="62496" name="Line 32"/>
          <p:cNvSpPr>
            <a:spLocks noChangeShapeType="1"/>
          </p:cNvSpPr>
          <p:nvPr/>
        </p:nvSpPr>
        <p:spPr bwMode="auto">
          <a:xfrm>
            <a:off x="4952628" y="2370832"/>
            <a:ext cx="4191372" cy="0"/>
          </a:xfrm>
          <a:prstGeom prst="line">
            <a:avLst/>
          </a:prstGeom>
          <a:noFill/>
          <a:ln w="27093">
            <a:solidFill>
              <a:srgbClr val="CCCACA"/>
            </a:solidFill>
            <a:round/>
            <a:headEnd/>
            <a:tailEnd/>
          </a:ln>
        </p:spPr>
        <p:txBody>
          <a:bodyPr lIns="64291" tIns="32146" rIns="64291" bIns="32146"/>
          <a:lstStyle/>
          <a:p>
            <a:endParaRPr lang="en-US"/>
          </a:p>
        </p:txBody>
      </p:sp>
      <p:sp>
        <p:nvSpPr>
          <p:cNvPr id="62497" name="Line 33"/>
          <p:cNvSpPr>
            <a:spLocks noChangeShapeType="1"/>
          </p:cNvSpPr>
          <p:nvPr/>
        </p:nvSpPr>
        <p:spPr bwMode="auto">
          <a:xfrm>
            <a:off x="4952628" y="5342186"/>
            <a:ext cx="4191372" cy="0"/>
          </a:xfrm>
          <a:prstGeom prst="line">
            <a:avLst/>
          </a:prstGeom>
          <a:noFill/>
          <a:ln w="27093">
            <a:solidFill>
              <a:srgbClr val="CCCACA"/>
            </a:solidFill>
            <a:round/>
            <a:headEnd/>
            <a:tailEnd/>
          </a:ln>
        </p:spPr>
        <p:txBody>
          <a:bodyPr lIns="64291" tIns="32146" rIns="64291" bIns="32146"/>
          <a:lstStyle/>
          <a:p>
            <a:endParaRPr lang="en-US"/>
          </a:p>
        </p:txBody>
      </p:sp>
      <p:sp>
        <p:nvSpPr>
          <p:cNvPr id="2069" name="Rectangle 34"/>
          <p:cNvSpPr>
            <a:spLocks/>
          </p:cNvSpPr>
          <p:nvPr/>
        </p:nvSpPr>
        <p:spPr bwMode="auto">
          <a:xfrm>
            <a:off x="151805" y="3547319"/>
            <a:ext cx="1180951" cy="271240"/>
          </a:xfrm>
          <a:prstGeom prst="rect">
            <a:avLst/>
          </a:prstGeom>
          <a:noFill/>
          <a:ln w="12700">
            <a:noFill/>
            <a:miter lim="0"/>
            <a:headEnd/>
            <a:tailEnd/>
          </a:ln>
        </p:spPr>
        <p:txBody>
          <a:bodyPr lIns="88896" tIns="50798" rIns="88896" bIns="50798"/>
          <a:lstStyle/>
          <a:p>
            <a:pPr defTabSz="914145">
              <a:spcBef>
                <a:spcPts val="422"/>
              </a:spcBef>
            </a:pPr>
            <a:r>
              <a:rPr lang="en-US" sz="1100" dirty="0">
                <a:solidFill>
                  <a:srgbClr val="9A9595"/>
                </a:solidFill>
                <a:latin typeface="Helvetica" charset="0"/>
                <a:ea typeface="Helvetica" charset="0"/>
                <a:cs typeface="Helvetica" charset="0"/>
                <a:sym typeface="Helvetica" charset="0"/>
              </a:rPr>
              <a:t>Source: Gartner</a:t>
            </a:r>
            <a:endParaRPr lang="en-US" dirty="0"/>
          </a:p>
        </p:txBody>
      </p:sp>
      <p:sp>
        <p:nvSpPr>
          <p:cNvPr id="2070" name="Rectangle 35"/>
          <p:cNvSpPr>
            <a:spLocks/>
          </p:cNvSpPr>
          <p:nvPr/>
        </p:nvSpPr>
        <p:spPr bwMode="auto">
          <a:xfrm>
            <a:off x="151805" y="6519788"/>
            <a:ext cx="1180951" cy="271239"/>
          </a:xfrm>
          <a:prstGeom prst="rect">
            <a:avLst/>
          </a:prstGeom>
          <a:noFill/>
          <a:ln w="12700">
            <a:noFill/>
            <a:miter lim="0"/>
            <a:headEnd/>
            <a:tailEnd/>
          </a:ln>
        </p:spPr>
        <p:txBody>
          <a:bodyPr lIns="88896" tIns="50798" rIns="88896" bIns="50798"/>
          <a:lstStyle/>
          <a:p>
            <a:pPr defTabSz="914145">
              <a:spcBef>
                <a:spcPts val="422"/>
              </a:spcBef>
            </a:pPr>
            <a:r>
              <a:rPr lang="en-US" sz="1100" dirty="0">
                <a:solidFill>
                  <a:srgbClr val="9A9595"/>
                </a:solidFill>
                <a:latin typeface="Helvetica" charset="0"/>
                <a:ea typeface="Helvetica" charset="0"/>
                <a:cs typeface="Helvetica" charset="0"/>
                <a:sym typeface="Helvetica" charset="0"/>
              </a:rPr>
              <a:t>Source: Gartner</a:t>
            </a:r>
            <a:endParaRPr lang="en-US" dirty="0"/>
          </a:p>
        </p:txBody>
      </p:sp>
      <p:sp>
        <p:nvSpPr>
          <p:cNvPr id="2071" name="Rectangle 36"/>
          <p:cNvSpPr>
            <a:spLocks/>
          </p:cNvSpPr>
          <p:nvPr/>
        </p:nvSpPr>
        <p:spPr bwMode="auto">
          <a:xfrm>
            <a:off x="4436939" y="6509742"/>
            <a:ext cx="260077" cy="250031"/>
          </a:xfrm>
          <a:prstGeom prst="rect">
            <a:avLst/>
          </a:prstGeom>
          <a:noFill/>
          <a:ln w="12700">
            <a:noFill/>
            <a:miter lim="0"/>
            <a:headEnd/>
            <a:tailEnd/>
          </a:ln>
        </p:spPr>
        <p:txBody>
          <a:bodyPr lIns="0" tIns="0" rIns="0" bIns="0"/>
          <a:lstStyle/>
          <a:p>
            <a:fld id="{FCA365A1-B905-421C-953D-9300571DFB83}" type="slidenum">
              <a:rPr lang="en-US" sz="1300"/>
              <a:pPr/>
              <a:t>18</a:t>
            </a:fld>
            <a:endParaRPr lang="en-US"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0521344" presetClass="entr" presetSubtype="11272968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10521344" presetClass="entr" presetSubtype="113127592" fill="hold" grpId="0" nodeType="afterEffect">
                                  <p:stCondLst>
                                    <p:cond delay="0"/>
                                  </p:stCondLst>
                                  <p:childTnLst>
                                    <p:set>
                                      <p:cBhvr>
                                        <p:cTn id="9" dur="1" fill="hold">
                                          <p:stCondLst>
                                            <p:cond delay="499"/>
                                          </p:stCondLst>
                                        </p:cTn>
                                        <p:tgtEl>
                                          <p:spTgt spid="62495"/>
                                        </p:tgtEl>
                                        <p:attrNameLst>
                                          <p:attrName>style.visibility</p:attrName>
                                        </p:attrNameLst>
                                      </p:cBhvr>
                                      <p:to>
                                        <p:strVal val="visible"/>
                                      </p:to>
                                    </p:set>
                                  </p:childTnLst>
                                </p:cTn>
                              </p:par>
                            </p:childTnLst>
                          </p:cTn>
                        </p:par>
                        <p:par>
                          <p:cTn id="10" fill="hold">
                            <p:stCondLst>
                              <p:cond delay="1000"/>
                            </p:stCondLst>
                            <p:childTnLst>
                              <p:par>
                                <p:cTn id="11" presetID="110521344" presetClass="entr" presetSubtype="113127552" fill="hold" grpId="0" nodeType="afterEffect">
                                  <p:stCondLst>
                                    <p:cond delay="0"/>
                                  </p:stCondLst>
                                  <p:childTnLst>
                                    <p:set>
                                      <p:cBhvr>
                                        <p:cTn id="12" dur="1" fill="hold">
                                          <p:stCondLst>
                                            <p:cond delay="499"/>
                                          </p:stCondLst>
                                        </p:cTn>
                                        <p:tgtEl>
                                          <p:spTgt spid="62496"/>
                                        </p:tgtEl>
                                        <p:attrNameLst>
                                          <p:attrName>style.visibility</p:attrName>
                                        </p:attrNameLst>
                                      </p:cBhvr>
                                      <p:to>
                                        <p:strVal val="visible"/>
                                      </p:to>
                                    </p:set>
                                  </p:childTnLst>
                                </p:cTn>
                              </p:par>
                            </p:childTnLst>
                          </p:cTn>
                        </p:par>
                        <p:par>
                          <p:cTn id="13" fill="hold">
                            <p:stCondLst>
                              <p:cond delay="1500"/>
                            </p:stCondLst>
                            <p:childTnLst>
                              <p:par>
                                <p:cTn id="14" presetID="110521344" presetClass="entr" presetSubtype="113127504" fill="hold" grpId="0" nodeType="afterEffect">
                                  <p:stCondLst>
                                    <p:cond delay="0"/>
                                  </p:stCondLst>
                                  <p:childTnLst>
                                    <p:set>
                                      <p:cBhvr>
                                        <p:cTn id="15" dur="1" fill="hold">
                                          <p:stCondLst>
                                            <p:cond delay="499"/>
                                          </p:stCondLst>
                                        </p:cTn>
                                        <p:tgtEl>
                                          <p:spTgt spid="62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95" grpId="0" animBg="1"/>
      <p:bldP spid="62496" grpId="0" animBg="1"/>
      <p:bldP spid="6249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46912" y="1608161"/>
            <a:ext cx="7338027" cy="45742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effectLst>
            <a:softEdge rad="63500"/>
          </a:effectLst>
        </p:spPr>
      </p:pic>
      <p:sp>
        <p:nvSpPr>
          <p:cNvPr id="2" name="Title 1"/>
          <p:cNvSpPr>
            <a:spLocks noGrp="1"/>
          </p:cNvSpPr>
          <p:nvPr>
            <p:ph type="title"/>
          </p:nvPr>
        </p:nvSpPr>
        <p:spPr/>
        <p:txBody>
          <a:bodyPr/>
          <a:lstStyle/>
          <a:p>
            <a:r>
              <a:rPr lang="en-US" dirty="0" smtClean="0"/>
              <a:t>Focus Group Impacts Scope and Breadth of Testing</a:t>
            </a:r>
            <a:endParaRPr lang="en-US" dirty="0"/>
          </a:p>
        </p:txBody>
      </p:sp>
      <p:sp>
        <p:nvSpPr>
          <p:cNvPr id="3" name="Content Placeholder 2"/>
          <p:cNvSpPr>
            <a:spLocks noGrp="1"/>
          </p:cNvSpPr>
          <p:nvPr>
            <p:ph sz="quarter" idx="11"/>
          </p:nvPr>
        </p:nvSpPr>
        <p:spPr>
          <a:xfrm>
            <a:off x="395952" y="760555"/>
            <a:ext cx="8092956" cy="4835028"/>
          </a:xfrm>
          <a:effectLst>
            <a:softEdge rad="317500"/>
          </a:effectLst>
        </p:spPr>
        <p:txBody>
          <a:bodyPr/>
          <a:lstStyle/>
          <a:p>
            <a:r>
              <a:rPr lang="en-US" b="1" dirty="0" smtClean="0"/>
              <a:t>Group Two can focus on the supported or recommended devices and protocols, with the understanding you maybe eliminating a section of the customer base.</a:t>
            </a:r>
          </a:p>
          <a:p>
            <a:pPr lvl="1"/>
            <a:r>
              <a:rPr lang="en-US" b="1" dirty="0" smtClean="0"/>
              <a:t>Eliminating older browsers or devices may eliminate existing customers</a:t>
            </a:r>
          </a:p>
          <a:p>
            <a:pPr lvl="1"/>
            <a:r>
              <a:rPr lang="en-US" b="1" dirty="0" smtClean="0"/>
              <a:t>Will need to use some type of analytics to identify the devices and browser variations that are currently accessing your app and identify when you can de-scope.</a:t>
            </a:r>
          </a:p>
          <a:p>
            <a:pPr lvl="1">
              <a:lnSpc>
                <a:spcPct val="75000"/>
              </a:lnSpc>
              <a:spcBef>
                <a:spcPts val="0"/>
              </a:spcBef>
              <a:spcAft>
                <a:spcPts val="0"/>
              </a:spcAft>
            </a:pPr>
            <a:r>
              <a:rPr lang="en-US" b="1" dirty="0" smtClean="0"/>
              <a:t>If apps are downloaded to the device </a:t>
            </a:r>
          </a:p>
          <a:p>
            <a:pPr marL="457200" lvl="1" indent="0">
              <a:lnSpc>
                <a:spcPct val="75000"/>
              </a:lnSpc>
              <a:spcBef>
                <a:spcPts val="0"/>
              </a:spcBef>
              <a:spcAft>
                <a:spcPts val="0"/>
              </a:spcAft>
              <a:buNone/>
            </a:pPr>
            <a:r>
              <a:rPr lang="en-US" b="1" dirty="0" smtClean="0"/>
              <a:t>    directly and not thru and app store that </a:t>
            </a:r>
          </a:p>
          <a:p>
            <a:pPr marL="457200" lvl="1" indent="0">
              <a:lnSpc>
                <a:spcPct val="75000"/>
              </a:lnSpc>
              <a:spcBef>
                <a:spcPts val="0"/>
              </a:spcBef>
              <a:spcAft>
                <a:spcPts val="0"/>
              </a:spcAft>
              <a:buNone/>
            </a:pPr>
            <a:r>
              <a:rPr lang="en-US" b="1" dirty="0"/>
              <a:t> </a:t>
            </a:r>
            <a:r>
              <a:rPr lang="en-US" b="1" dirty="0" smtClean="0"/>
              <a:t>   tracks and notifies users when to upgrade </a:t>
            </a:r>
          </a:p>
          <a:p>
            <a:pPr marL="457200" lvl="1" indent="0">
              <a:lnSpc>
                <a:spcPct val="75000"/>
              </a:lnSpc>
              <a:spcBef>
                <a:spcPts val="0"/>
              </a:spcBef>
              <a:spcAft>
                <a:spcPts val="0"/>
              </a:spcAft>
              <a:buNone/>
            </a:pPr>
            <a:r>
              <a:rPr lang="en-US" b="1" dirty="0"/>
              <a:t> </a:t>
            </a:r>
            <a:r>
              <a:rPr lang="en-US" b="1" dirty="0" smtClean="0"/>
              <a:t>   you will need to create and test that feature</a:t>
            </a:r>
          </a:p>
          <a:p>
            <a:pPr marL="457200" lvl="1" indent="0">
              <a:lnSpc>
                <a:spcPct val="75000"/>
              </a:lnSpc>
              <a:spcBef>
                <a:spcPts val="0"/>
              </a:spcBef>
              <a:spcAft>
                <a:spcPts val="0"/>
              </a:spcAft>
              <a:buNone/>
            </a:pPr>
            <a:endParaRPr lang="en-US" b="1" dirty="0" smtClean="0"/>
          </a:p>
          <a:p>
            <a:pPr lvl="1">
              <a:spcBef>
                <a:spcPts val="0"/>
              </a:spcBef>
              <a:spcAft>
                <a:spcPts val="0"/>
              </a:spcAft>
            </a:pPr>
            <a:r>
              <a:rPr lang="en-US" b="1" dirty="0" smtClean="0"/>
              <a:t>You may also need to support older versions</a:t>
            </a:r>
          </a:p>
          <a:p>
            <a:pPr marL="457200" lvl="1" indent="0">
              <a:spcBef>
                <a:spcPts val="0"/>
              </a:spcBef>
              <a:spcAft>
                <a:spcPts val="0"/>
              </a:spcAft>
              <a:buNone/>
            </a:pPr>
            <a:r>
              <a:rPr lang="en-US" b="1" dirty="0" smtClean="0"/>
              <a:t>     of you application</a:t>
            </a:r>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19</a:t>
            </a:fld>
            <a:endParaRPr lang="en-US" dirty="0"/>
          </a:p>
        </p:txBody>
      </p:sp>
    </p:spTree>
    <p:extLst>
      <p:ext uri="{BB962C8B-B14F-4D97-AF65-F5344CB8AC3E}">
        <p14:creationId xmlns:p14="http://schemas.microsoft.com/office/powerpoint/2010/main" xmlns="" val="3315813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77840" y="6356353"/>
            <a:ext cx="774187" cy="365125"/>
          </a:xfrm>
          <a:prstGeom prst="rect">
            <a:avLst/>
          </a:prstGeom>
        </p:spPr>
        <p:txBody>
          <a:bodyPr/>
          <a:lstStyle/>
          <a:p>
            <a:fld id="{26BDC8D8-E660-4226-8804-187229CA1CB3}" type="slidenum">
              <a:rPr lang="en-US" smtClean="0"/>
              <a:pPr/>
              <a:t>2</a:t>
            </a:fld>
            <a:endParaRPr lang="en-US" dirty="0"/>
          </a:p>
        </p:txBody>
      </p:sp>
      <p:sp>
        <p:nvSpPr>
          <p:cNvPr id="2" name="Title 1"/>
          <p:cNvSpPr>
            <a:spLocks noGrp="1"/>
          </p:cNvSpPr>
          <p:nvPr>
            <p:ph type="title"/>
          </p:nvPr>
        </p:nvSpPr>
        <p:spPr/>
        <p:txBody>
          <a:bodyPr/>
          <a:lstStyle/>
          <a:p>
            <a:r>
              <a:rPr lang="en-US" dirty="0" smtClean="0"/>
              <a:t>Goals Today:</a:t>
            </a:r>
            <a:endParaRPr lang="en-US" dirty="0"/>
          </a:p>
        </p:txBody>
      </p:sp>
      <p:sp>
        <p:nvSpPr>
          <p:cNvPr id="5" name="Rounded Rectangle 4"/>
          <p:cNvSpPr/>
          <p:nvPr/>
        </p:nvSpPr>
        <p:spPr bwMode="auto">
          <a:xfrm>
            <a:off x="1600200" y="963879"/>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0" name="TextBox 9"/>
          <p:cNvSpPr txBox="1"/>
          <p:nvPr/>
        </p:nvSpPr>
        <p:spPr>
          <a:xfrm>
            <a:off x="2514600" y="1144281"/>
            <a:ext cx="5334000" cy="781752"/>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Recognize The Three  Main  Focus Groups</a:t>
            </a:r>
          </a:p>
        </p:txBody>
      </p:sp>
      <p:sp>
        <p:nvSpPr>
          <p:cNvPr id="23" name="TextBox 22"/>
          <p:cNvSpPr txBox="1"/>
          <p:nvPr/>
        </p:nvSpPr>
        <p:spPr>
          <a:xfrm>
            <a:off x="1709457" y="897115"/>
            <a:ext cx="652743"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1</a:t>
            </a:r>
          </a:p>
        </p:txBody>
      </p:sp>
      <p:sp>
        <p:nvSpPr>
          <p:cNvPr id="13" name="Rounded Rectangle 12"/>
          <p:cNvSpPr/>
          <p:nvPr/>
        </p:nvSpPr>
        <p:spPr bwMode="auto">
          <a:xfrm>
            <a:off x="1600200" y="2291530"/>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4" name="TextBox 13"/>
          <p:cNvSpPr txBox="1"/>
          <p:nvPr/>
        </p:nvSpPr>
        <p:spPr>
          <a:xfrm>
            <a:off x="2514600" y="2471932"/>
            <a:ext cx="5105400" cy="858697"/>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Adapt to Focus Group </a:t>
            </a:r>
          </a:p>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Goals   </a:t>
            </a:r>
          </a:p>
        </p:txBody>
      </p:sp>
      <p:sp>
        <p:nvSpPr>
          <p:cNvPr id="24" name="TextBox 23"/>
          <p:cNvSpPr txBox="1"/>
          <p:nvPr/>
        </p:nvSpPr>
        <p:spPr>
          <a:xfrm>
            <a:off x="1709457" y="2224766"/>
            <a:ext cx="697627"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2</a:t>
            </a:r>
          </a:p>
        </p:txBody>
      </p:sp>
      <p:sp>
        <p:nvSpPr>
          <p:cNvPr id="16" name="Rounded Rectangle 15"/>
          <p:cNvSpPr/>
          <p:nvPr/>
        </p:nvSpPr>
        <p:spPr bwMode="auto">
          <a:xfrm>
            <a:off x="1600200" y="3603382"/>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7" name="TextBox 16"/>
          <p:cNvSpPr txBox="1"/>
          <p:nvPr/>
        </p:nvSpPr>
        <p:spPr>
          <a:xfrm>
            <a:off x="2514600" y="3776513"/>
            <a:ext cx="5181600" cy="858697"/>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Set Perimeters and Support </a:t>
            </a:r>
          </a:p>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Boundaries</a:t>
            </a:r>
          </a:p>
        </p:txBody>
      </p:sp>
      <p:sp>
        <p:nvSpPr>
          <p:cNvPr id="25" name="TextBox 24"/>
          <p:cNvSpPr txBox="1"/>
          <p:nvPr/>
        </p:nvSpPr>
        <p:spPr>
          <a:xfrm>
            <a:off x="1709457" y="3536618"/>
            <a:ext cx="652743"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3</a:t>
            </a:r>
          </a:p>
        </p:txBody>
      </p:sp>
      <p:sp>
        <p:nvSpPr>
          <p:cNvPr id="18" name="Rounded Rectangle 17"/>
          <p:cNvSpPr/>
          <p:nvPr/>
        </p:nvSpPr>
        <p:spPr bwMode="auto">
          <a:xfrm>
            <a:off x="1600200" y="4929780"/>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22" name="TextBox 21"/>
          <p:cNvSpPr txBox="1"/>
          <p:nvPr/>
        </p:nvSpPr>
        <p:spPr>
          <a:xfrm>
            <a:off x="2514600" y="5072304"/>
            <a:ext cx="5181600" cy="781752"/>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Select Tools that Fit Your Organization</a:t>
            </a:r>
          </a:p>
        </p:txBody>
      </p:sp>
      <p:sp>
        <p:nvSpPr>
          <p:cNvPr id="26" name="TextBox 25"/>
          <p:cNvSpPr txBox="1"/>
          <p:nvPr/>
        </p:nvSpPr>
        <p:spPr>
          <a:xfrm>
            <a:off x="1709457" y="4863015"/>
            <a:ext cx="697627"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4</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image14.png"/>
          <p:cNvPicPr>
            <a:picLocks noChangeAspect="1"/>
          </p:cNvPicPr>
          <p:nvPr/>
        </p:nvPicPr>
        <p:blipFill>
          <a:blip r:embed="rId2" cstate="print"/>
          <a:srcRect/>
          <a:stretch>
            <a:fillRect/>
          </a:stretch>
        </p:blipFill>
        <p:spPr bwMode="auto">
          <a:xfrm>
            <a:off x="0" y="5747370"/>
            <a:ext cx="9144000" cy="1116211"/>
          </a:xfrm>
          <a:prstGeom prst="rect">
            <a:avLst/>
          </a:prstGeom>
          <a:noFill/>
          <a:ln w="12700">
            <a:noFill/>
            <a:miter lim="0"/>
            <a:headEnd/>
            <a:tailEnd/>
          </a:ln>
        </p:spPr>
      </p:pic>
      <p:sp>
        <p:nvSpPr>
          <p:cNvPr id="3075" name="Rectangle 2"/>
          <p:cNvSpPr>
            <a:spLocks noGrp="1" noChangeArrowheads="1"/>
          </p:cNvSpPr>
          <p:nvPr>
            <p:ph type="title"/>
          </p:nvPr>
        </p:nvSpPr>
        <p:spPr>
          <a:xfrm>
            <a:off x="477738" y="293564"/>
            <a:ext cx="8245451" cy="780231"/>
          </a:xfrm>
        </p:spPr>
        <p:txBody>
          <a:bodyPr lIns="88896" tIns="50798" rIns="88896" bIns="0" anchor="t"/>
          <a:lstStyle/>
          <a:p>
            <a:pPr defTabSz="914145"/>
            <a:r>
              <a:rPr lang="en-US" dirty="0" smtClean="0">
                <a:latin typeface="Helvetica" charset="0"/>
                <a:ea typeface="Helvetica" charset="0"/>
                <a:cs typeface="Helvetica" charset="0"/>
                <a:sym typeface="Helvetica" charset="0"/>
              </a:rPr>
              <a:t>Android Fragmentation</a:t>
            </a:r>
            <a:endParaRPr lang="en-US" dirty="0" smtClean="0"/>
          </a:p>
        </p:txBody>
      </p:sp>
      <p:pic>
        <p:nvPicPr>
          <p:cNvPr id="3076" name="Picture 3" descr="InsertedImage.png"/>
          <p:cNvPicPr>
            <a:picLocks noChangeAspect="1"/>
          </p:cNvPicPr>
          <p:nvPr/>
        </p:nvPicPr>
        <p:blipFill>
          <a:blip r:embed="rId3" cstate="print"/>
          <a:srcRect/>
          <a:stretch>
            <a:fillRect/>
          </a:stretch>
        </p:blipFill>
        <p:spPr bwMode="auto">
          <a:xfrm>
            <a:off x="425277" y="898550"/>
            <a:ext cx="3680147" cy="4813102"/>
          </a:xfrm>
          <a:prstGeom prst="rect">
            <a:avLst/>
          </a:prstGeom>
          <a:noFill/>
          <a:ln w="12700">
            <a:noFill/>
            <a:miter lim="0"/>
            <a:headEnd/>
            <a:tailEnd/>
          </a:ln>
        </p:spPr>
      </p:pic>
      <p:sp>
        <p:nvSpPr>
          <p:cNvPr id="3077" name="Rectangle 4"/>
          <p:cNvSpPr>
            <a:spLocks/>
          </p:cNvSpPr>
          <p:nvPr/>
        </p:nvSpPr>
        <p:spPr bwMode="auto">
          <a:xfrm>
            <a:off x="4256113" y="978917"/>
            <a:ext cx="4260577" cy="3143250"/>
          </a:xfrm>
          <a:prstGeom prst="rect">
            <a:avLst/>
          </a:prstGeom>
          <a:noFill/>
          <a:ln w="12700">
            <a:noFill/>
            <a:miter lim="0"/>
            <a:headEnd/>
            <a:tailEnd/>
          </a:ln>
        </p:spPr>
        <p:txBody>
          <a:bodyPr lIns="0" tIns="0" rIns="0" bIns="0" anchor="ctr"/>
          <a:lstStyle/>
          <a:p>
            <a:pPr marL="253371" indent="-253371">
              <a:buSzPct val="125000"/>
              <a:buFontTx/>
              <a:buChar char="•"/>
            </a:pPr>
            <a:r>
              <a:rPr lang="en-US" dirty="0"/>
              <a:t>Devices are not able to update to latest versions of android</a:t>
            </a:r>
          </a:p>
          <a:p>
            <a:pPr marL="253371" indent="-253371">
              <a:buSzPct val="125000"/>
              <a:buFontTx/>
              <a:buChar char="•"/>
            </a:pPr>
            <a:r>
              <a:rPr lang="en-US" dirty="0"/>
              <a:t>Testing is complex</a:t>
            </a:r>
          </a:p>
          <a:p>
            <a:pPr marL="253371" indent="-253371">
              <a:buSzPct val="125000"/>
              <a:buFontTx/>
              <a:buChar char="•"/>
            </a:pPr>
            <a:r>
              <a:rPr lang="en-US" dirty="0"/>
              <a:t>Some vendors may fork android</a:t>
            </a:r>
          </a:p>
          <a:p>
            <a:pPr marL="253371" indent="-253371">
              <a:buSzPct val="125000"/>
              <a:buFontTx/>
              <a:buChar char="•"/>
            </a:pPr>
            <a:r>
              <a:rPr lang="en-US" dirty="0"/>
              <a:t>Device manufacturers apply unique "skins"</a:t>
            </a:r>
          </a:p>
        </p:txBody>
      </p:sp>
      <p:sp>
        <p:nvSpPr>
          <p:cNvPr id="3078" name="Rectangle 5"/>
          <p:cNvSpPr>
            <a:spLocks/>
          </p:cNvSpPr>
          <p:nvPr/>
        </p:nvSpPr>
        <p:spPr bwMode="auto">
          <a:xfrm>
            <a:off x="4566420" y="6500812"/>
            <a:ext cx="260077" cy="267891"/>
          </a:xfrm>
          <a:prstGeom prst="rect">
            <a:avLst/>
          </a:prstGeom>
          <a:noFill/>
          <a:ln w="12700">
            <a:noFill/>
            <a:miter lim="0"/>
            <a:headEnd/>
            <a:tailEnd/>
          </a:ln>
        </p:spPr>
        <p:txBody>
          <a:bodyPr lIns="0" tIns="0" rIns="0" bIns="0"/>
          <a:lstStyle/>
          <a:p>
            <a:fld id="{BACF503D-57C8-426C-BA1F-57CE89713671}" type="slidenum">
              <a:rPr lang="en-US" sz="1300"/>
              <a:pPr/>
              <a:t>20</a:t>
            </a:fld>
            <a:endParaRPr lang="en-US" dirty="0"/>
          </a:p>
        </p:txBody>
      </p:sp>
    </p:spTree>
  </p:cSld>
  <p:clrMapOvr>
    <a:masterClrMapping/>
  </p:clrMapOvr>
  <p:transition spd="med">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 Impacts Scope and Breadth of Testing</a:t>
            </a:r>
            <a:endParaRPr lang="en-US" dirty="0"/>
          </a:p>
        </p:txBody>
      </p:sp>
      <p:sp>
        <p:nvSpPr>
          <p:cNvPr id="3" name="Content Placeholder 2"/>
          <p:cNvSpPr>
            <a:spLocks noGrp="1"/>
          </p:cNvSpPr>
          <p:nvPr>
            <p:ph sz="quarter" idx="11"/>
          </p:nvPr>
        </p:nvSpPr>
        <p:spPr>
          <a:xfrm>
            <a:off x="477838" y="1169987"/>
            <a:ext cx="8245475" cy="5299051"/>
          </a:xfrm>
        </p:spPr>
        <p:txBody>
          <a:bodyPr/>
          <a:lstStyle/>
          <a:p>
            <a:r>
              <a:rPr lang="en-US" dirty="0" smtClean="0"/>
              <a:t>Group Three needs to determine their base platform and devices that they will support and focus on those combinations</a:t>
            </a:r>
          </a:p>
          <a:p>
            <a:pPr lvl="1"/>
            <a:r>
              <a:rPr lang="en-US" dirty="0" smtClean="0"/>
              <a:t>Additional browsers and devices widen the market place</a:t>
            </a:r>
          </a:p>
          <a:p>
            <a:pPr lvl="1"/>
            <a:r>
              <a:rPr lang="en-US" dirty="0" smtClean="0"/>
              <a:t>Limiting reduces the possible marketplace but the cost of support may outweigh the loss of sales or contacts</a:t>
            </a:r>
          </a:p>
          <a:p>
            <a:pPr lvl="1"/>
            <a:r>
              <a:rPr lang="en-US" dirty="0" smtClean="0"/>
              <a:t>Need to prepare to emulate devices that are not normally supported as you will get calls because of erratic  behavior </a:t>
            </a:r>
            <a:endParaRPr lang="en-US" dirty="0"/>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21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65780" y="4258101"/>
            <a:ext cx="3671248" cy="1880620"/>
          </a:xfrm>
          <a:prstGeom prst="rect">
            <a:avLst/>
          </a:prstGeom>
        </p:spPr>
      </p:pic>
    </p:spTree>
    <p:extLst>
      <p:ext uri="{BB962C8B-B14F-4D97-AF65-F5344CB8AC3E}">
        <p14:creationId xmlns:p14="http://schemas.microsoft.com/office/powerpoint/2010/main" xmlns="" val="3559104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image14.png"/>
          <p:cNvPicPr>
            <a:picLocks noChangeAspect="1"/>
          </p:cNvPicPr>
          <p:nvPr/>
        </p:nvPicPr>
        <p:blipFill>
          <a:blip r:embed="rId2" cstate="print"/>
          <a:srcRect/>
          <a:stretch>
            <a:fillRect/>
          </a:stretch>
        </p:blipFill>
        <p:spPr bwMode="auto">
          <a:xfrm>
            <a:off x="0" y="5747370"/>
            <a:ext cx="9144000" cy="1116211"/>
          </a:xfrm>
          <a:prstGeom prst="rect">
            <a:avLst/>
          </a:prstGeom>
          <a:noFill/>
          <a:ln w="12700">
            <a:noFill/>
            <a:miter lim="0"/>
            <a:headEnd/>
            <a:tailEnd/>
          </a:ln>
        </p:spPr>
      </p:pic>
      <p:sp>
        <p:nvSpPr>
          <p:cNvPr id="4099" name="Rectangle 2"/>
          <p:cNvSpPr>
            <a:spLocks noGrp="1" noChangeArrowheads="1"/>
          </p:cNvSpPr>
          <p:nvPr>
            <p:ph type="title"/>
          </p:nvPr>
        </p:nvSpPr>
        <p:spPr>
          <a:xfrm>
            <a:off x="477738" y="293564"/>
            <a:ext cx="8245451" cy="780231"/>
          </a:xfrm>
        </p:spPr>
        <p:txBody>
          <a:bodyPr lIns="88896" tIns="50798" rIns="88896" bIns="0" anchor="t"/>
          <a:lstStyle/>
          <a:p>
            <a:pPr defTabSz="914145"/>
            <a:r>
              <a:rPr lang="en-US" sz="2700" dirty="0" smtClean="0">
                <a:latin typeface="Helvetica" charset="0"/>
                <a:ea typeface="Helvetica" charset="0"/>
                <a:cs typeface="Helvetica" charset="0"/>
                <a:sym typeface="Helvetica" charset="0"/>
              </a:rPr>
              <a:t>Overall Market Trend</a:t>
            </a:r>
            <a:br>
              <a:rPr lang="en-US" sz="2700" dirty="0" smtClean="0">
                <a:latin typeface="Helvetica" charset="0"/>
                <a:ea typeface="Helvetica" charset="0"/>
                <a:cs typeface="Helvetica" charset="0"/>
                <a:sym typeface="Helvetica" charset="0"/>
              </a:rPr>
            </a:br>
            <a:r>
              <a:rPr lang="en-US" sz="2300" dirty="0" smtClean="0">
                <a:latin typeface="Helvetica" charset="0"/>
                <a:ea typeface="Helvetica" charset="0"/>
                <a:cs typeface="Helvetica" charset="0"/>
                <a:sym typeface="Helvetica" charset="0"/>
              </a:rPr>
              <a:t>Mobile Web or Mobile App?</a:t>
            </a:r>
            <a:endParaRPr lang="en-US" dirty="0" smtClean="0"/>
          </a:p>
        </p:txBody>
      </p:sp>
      <p:sp>
        <p:nvSpPr>
          <p:cNvPr id="4100" name="Rectangle 3"/>
          <p:cNvSpPr>
            <a:spLocks/>
          </p:cNvSpPr>
          <p:nvPr/>
        </p:nvSpPr>
        <p:spPr bwMode="auto">
          <a:xfrm>
            <a:off x="477738" y="6355705"/>
            <a:ext cx="773535" cy="366117"/>
          </a:xfrm>
          <a:prstGeom prst="rect">
            <a:avLst/>
          </a:prstGeom>
          <a:noFill/>
          <a:ln w="12700">
            <a:noFill/>
            <a:miter lim="0"/>
            <a:headEnd/>
            <a:tailEnd/>
          </a:ln>
        </p:spPr>
        <p:txBody>
          <a:bodyPr lIns="0" tIns="50798" rIns="0" bIns="50798" anchor="ctr"/>
          <a:lstStyle/>
          <a:p>
            <a:pPr defTabSz="914145"/>
            <a:r>
              <a:rPr lang="en-US" sz="800" dirty="0">
                <a:solidFill>
                  <a:srgbClr val="312F31"/>
                </a:solidFill>
                <a:latin typeface="Helvetica" charset="0"/>
                <a:ea typeface="Helvetica" charset="0"/>
                <a:cs typeface="Helvetica" charset="0"/>
                <a:sym typeface="Helvetica" charset="0"/>
              </a:rPr>
              <a:t>40</a:t>
            </a:r>
            <a:endParaRPr lang="en-US" dirty="0"/>
          </a:p>
        </p:txBody>
      </p:sp>
      <p:sp>
        <p:nvSpPr>
          <p:cNvPr id="4101" name="Rectangle 4"/>
          <p:cNvSpPr>
            <a:spLocks noGrp="1" noChangeArrowheads="1"/>
          </p:cNvSpPr>
          <p:nvPr>
            <p:ph type="body" idx="1"/>
          </p:nvPr>
        </p:nvSpPr>
        <p:spPr>
          <a:xfrm>
            <a:off x="477738" y="1169789"/>
            <a:ext cx="8245451" cy="5135687"/>
          </a:xfrm>
        </p:spPr>
        <p:txBody>
          <a:bodyPr lIns="88896" tIns="50798" rIns="88896" bIns="50798" anchor="t"/>
          <a:lstStyle/>
          <a:p>
            <a:pPr marL="324806" indent="-324806" defTabSz="914145">
              <a:spcBef>
                <a:spcPts val="422"/>
              </a:spcBef>
            </a:pPr>
            <a:r>
              <a:rPr lang="en-US" sz="2200" dirty="0" smtClean="0">
                <a:solidFill>
                  <a:srgbClr val="312F31"/>
                </a:solidFill>
                <a:latin typeface="Helvetica" charset="0"/>
                <a:ea typeface="Helvetica" charset="0"/>
                <a:cs typeface="Helvetica" charset="0"/>
                <a:sym typeface="Helvetica" charset="0"/>
              </a:rPr>
              <a:t>Customers will ask whether they should build a mobile web application (uses the device’s browser) or a native mobile app (needs to be downloaded from an App Store)</a:t>
            </a:r>
          </a:p>
          <a:p>
            <a:pPr marL="324806" indent="-324806" defTabSz="914145">
              <a:spcBef>
                <a:spcPts val="422"/>
              </a:spcBef>
            </a:pPr>
            <a:r>
              <a:rPr lang="en-US" sz="2200" dirty="0" smtClean="0">
                <a:solidFill>
                  <a:srgbClr val="312F31"/>
                </a:solidFill>
                <a:latin typeface="Helvetica" charset="0"/>
                <a:ea typeface="Helvetica" charset="0"/>
                <a:cs typeface="Helvetica" charset="0"/>
                <a:sym typeface="Helvetica" charset="0"/>
              </a:rPr>
              <a:t>The next few slides outline the pros and cons of each approach</a:t>
            </a:r>
          </a:p>
          <a:p>
            <a:pPr marL="324806" indent="-324806" defTabSz="914145">
              <a:spcBef>
                <a:spcPts val="422"/>
              </a:spcBef>
            </a:pPr>
            <a:r>
              <a:rPr lang="en-US" sz="2200" dirty="0" smtClean="0">
                <a:solidFill>
                  <a:srgbClr val="312F31"/>
                </a:solidFill>
                <a:latin typeface="Helvetica" charset="0"/>
                <a:ea typeface="Helvetica" charset="0"/>
                <a:cs typeface="Helvetica" charset="0"/>
                <a:sym typeface="Helvetica" charset="0"/>
              </a:rPr>
              <a:t>The key takeaway is that mobile apps become progressively more important as the customer transitions from a simple “Get in the Game” strategy to “Changing the Game”</a:t>
            </a:r>
          </a:p>
          <a:p>
            <a:pPr marL="592687" lvl="1" indent="-271230" defTabSz="914145">
              <a:spcBef>
                <a:spcPts val="422"/>
              </a:spcBef>
              <a:buFontTx/>
              <a:buChar char="–"/>
            </a:pPr>
            <a:r>
              <a:rPr lang="en-US" sz="2000" dirty="0" smtClean="0">
                <a:solidFill>
                  <a:srgbClr val="312F31"/>
                </a:solidFill>
                <a:latin typeface="Helvetica" charset="0"/>
                <a:ea typeface="Helvetica" charset="0"/>
                <a:cs typeface="Helvetica" charset="0"/>
                <a:sym typeface="Helvetica" charset="0"/>
              </a:rPr>
              <a:t>This can be an issue with Android. The lack of standardization on these devices, both at the hardware and operating system level, means that much more extensive testing is required to ensure that apps work on all major Android platforms and OS versions.</a:t>
            </a:r>
          </a:p>
          <a:p>
            <a:pPr marL="592687" lvl="1" indent="-271230" defTabSz="914145">
              <a:spcBef>
                <a:spcPts val="422"/>
              </a:spcBef>
              <a:buFontTx/>
              <a:buChar char="–"/>
            </a:pPr>
            <a:r>
              <a:rPr lang="en-US" sz="2000" dirty="0" smtClean="0">
                <a:solidFill>
                  <a:srgbClr val="312F31"/>
                </a:solidFill>
                <a:latin typeface="Helvetica" charset="0"/>
                <a:ea typeface="Helvetica" charset="0"/>
                <a:cs typeface="Helvetica" charset="0"/>
                <a:sym typeface="Helvetica" charset="0"/>
              </a:rPr>
              <a:t>This adds cost, complexity and risk; even more reason to </a:t>
            </a:r>
            <a:br>
              <a:rPr lang="en-US" sz="2000" dirty="0" smtClean="0">
                <a:solidFill>
                  <a:srgbClr val="312F31"/>
                </a:solidFill>
                <a:latin typeface="Helvetica" charset="0"/>
                <a:ea typeface="Helvetica" charset="0"/>
                <a:cs typeface="Helvetica" charset="0"/>
                <a:sym typeface="Helvetica" charset="0"/>
              </a:rPr>
            </a:br>
            <a:r>
              <a:rPr lang="en-US" sz="2000" dirty="0" smtClean="0">
                <a:solidFill>
                  <a:srgbClr val="312F31"/>
                </a:solidFill>
                <a:latin typeface="Helvetica" charset="0"/>
                <a:ea typeface="Helvetica" charset="0"/>
                <a:cs typeface="Helvetica" charset="0"/>
                <a:sym typeface="Helvetica" charset="0"/>
              </a:rPr>
              <a:t>have a clearly defined, well-articulated mobility strategy </a:t>
            </a:r>
            <a:endParaRPr lang="en-US" dirty="0" smtClean="0"/>
          </a:p>
        </p:txBody>
      </p:sp>
      <p:sp>
        <p:nvSpPr>
          <p:cNvPr id="4102" name="Rectangle 5"/>
          <p:cNvSpPr>
            <a:spLocks/>
          </p:cNvSpPr>
          <p:nvPr/>
        </p:nvSpPr>
        <p:spPr bwMode="auto">
          <a:xfrm>
            <a:off x="4436939" y="6509742"/>
            <a:ext cx="260077" cy="250031"/>
          </a:xfrm>
          <a:prstGeom prst="rect">
            <a:avLst/>
          </a:prstGeom>
          <a:noFill/>
          <a:ln w="12700">
            <a:noFill/>
            <a:miter lim="0"/>
            <a:headEnd/>
            <a:tailEnd/>
          </a:ln>
        </p:spPr>
        <p:txBody>
          <a:bodyPr lIns="0" tIns="0" rIns="0" bIns="0"/>
          <a:lstStyle/>
          <a:p>
            <a:fld id="{927F6F4E-517B-46F2-8073-7EFB72FE9C7A}" type="slidenum">
              <a:rPr lang="en-US" sz="1300"/>
              <a:pPr/>
              <a:t>22</a:t>
            </a:fld>
            <a:endParaRPr lang="en-US" dirty="0"/>
          </a:p>
        </p:txBody>
      </p:sp>
    </p:spTree>
  </p:cSld>
  <p:clrMapOvr>
    <a:masterClrMapping/>
  </p:clrMapOvr>
  <p:transition spd="med">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image14.png"/>
          <p:cNvPicPr>
            <a:picLocks noChangeAspect="1"/>
          </p:cNvPicPr>
          <p:nvPr/>
        </p:nvPicPr>
        <p:blipFill>
          <a:blip r:embed="rId2" cstate="print"/>
          <a:srcRect/>
          <a:stretch>
            <a:fillRect/>
          </a:stretch>
        </p:blipFill>
        <p:spPr bwMode="auto">
          <a:xfrm>
            <a:off x="0" y="5747370"/>
            <a:ext cx="9144000" cy="1116211"/>
          </a:xfrm>
          <a:prstGeom prst="rect">
            <a:avLst/>
          </a:prstGeom>
          <a:noFill/>
          <a:ln w="12700">
            <a:noFill/>
            <a:miter lim="0"/>
            <a:headEnd/>
            <a:tailEnd/>
          </a:ln>
        </p:spPr>
      </p:pic>
      <p:sp>
        <p:nvSpPr>
          <p:cNvPr id="5123" name="Rectangle 2"/>
          <p:cNvSpPr>
            <a:spLocks noGrp="1" noChangeArrowheads="1"/>
          </p:cNvSpPr>
          <p:nvPr>
            <p:ph type="title"/>
          </p:nvPr>
        </p:nvSpPr>
        <p:spPr>
          <a:xfrm>
            <a:off x="477738" y="293564"/>
            <a:ext cx="8245451" cy="780231"/>
          </a:xfrm>
        </p:spPr>
        <p:txBody>
          <a:bodyPr lIns="88896" tIns="50798" rIns="88896" bIns="0" anchor="t"/>
          <a:lstStyle/>
          <a:p>
            <a:pPr defTabSz="914145"/>
            <a:r>
              <a:rPr lang="en-US" sz="2700" dirty="0" smtClean="0">
                <a:latin typeface="Helvetica" charset="0"/>
                <a:ea typeface="Helvetica" charset="0"/>
                <a:cs typeface="Helvetica" charset="0"/>
                <a:sym typeface="Helvetica" charset="0"/>
              </a:rPr>
              <a:t>What Are The Pros &amp; Cons Of A Mobile Website?</a:t>
            </a:r>
            <a:endParaRPr lang="en-US" dirty="0" smtClean="0"/>
          </a:p>
        </p:txBody>
      </p:sp>
      <p:sp>
        <p:nvSpPr>
          <p:cNvPr id="5124" name="Rectangle 3"/>
          <p:cNvSpPr>
            <a:spLocks noGrp="1" noChangeArrowheads="1"/>
          </p:cNvSpPr>
          <p:nvPr>
            <p:ph type="body" idx="1"/>
          </p:nvPr>
        </p:nvSpPr>
        <p:spPr>
          <a:xfrm>
            <a:off x="477738" y="1169789"/>
            <a:ext cx="5429250" cy="5135687"/>
          </a:xfrm>
        </p:spPr>
        <p:txBody>
          <a:bodyPr lIns="88896" tIns="50798" rIns="88896" bIns="50798" anchor="t"/>
          <a:lstStyle/>
          <a:p>
            <a:pPr marL="339316" indent="-339316" defTabSz="914145">
              <a:lnSpc>
                <a:spcPct val="81000"/>
              </a:lnSpc>
              <a:spcBef>
                <a:spcPts val="422"/>
              </a:spcBef>
            </a:pPr>
            <a:r>
              <a:rPr lang="en-US" sz="2300" dirty="0" smtClean="0">
                <a:solidFill>
                  <a:srgbClr val="312F31"/>
                </a:solidFill>
                <a:latin typeface="Helvetica" charset="0"/>
                <a:ea typeface="Helvetica" charset="0"/>
                <a:cs typeface="Helvetica" charset="0"/>
                <a:sym typeface="Helvetica" charset="0"/>
              </a:rPr>
              <a:t>Pros</a:t>
            </a:r>
          </a:p>
          <a:p>
            <a:pPr marL="629521" lvl="1" indent="-308063" defTabSz="914145">
              <a:lnSpc>
                <a:spcPct val="81000"/>
              </a:lnSpc>
              <a:spcBef>
                <a:spcPts val="422"/>
              </a:spcBef>
              <a:buFontTx/>
              <a:buChar char="–"/>
            </a:pPr>
            <a:r>
              <a:rPr lang="en-US" sz="2300" dirty="0" smtClean="0">
                <a:solidFill>
                  <a:srgbClr val="312F31"/>
                </a:solidFill>
                <a:latin typeface="Helvetica" charset="0"/>
                <a:ea typeface="Helvetica" charset="0"/>
                <a:cs typeface="Helvetica" charset="0"/>
                <a:sym typeface="Helvetica" charset="0"/>
              </a:rPr>
              <a:t>Latest browsers increasingly support </a:t>
            </a:r>
            <a:endParaRPr lang="en-US" sz="2100" dirty="0" smtClean="0">
              <a:solidFill>
                <a:srgbClr val="312F31"/>
              </a:solidFill>
              <a:latin typeface="Helvetica" charset="0"/>
              <a:ea typeface="Helvetica" charset="0"/>
              <a:cs typeface="Helvetica" charset="0"/>
              <a:sym typeface="Helvetica" charset="0"/>
            </a:endParaRPr>
          </a:p>
          <a:p>
            <a:pPr marL="918609" lvl="2" indent="-275695" defTabSz="914145">
              <a:lnSpc>
                <a:spcPct val="81000"/>
              </a:lnSpc>
              <a:spcBef>
                <a:spcPts val="422"/>
              </a:spcBef>
            </a:pPr>
            <a:r>
              <a:rPr lang="en-US" sz="2100" dirty="0" smtClean="0">
                <a:solidFill>
                  <a:srgbClr val="312F31"/>
                </a:solidFill>
                <a:latin typeface="Helvetica" charset="0"/>
                <a:ea typeface="Helvetica" charset="0"/>
                <a:cs typeface="Helvetica" charset="0"/>
                <a:sym typeface="Helvetica" charset="0"/>
              </a:rPr>
              <a:t>access to local resources </a:t>
            </a:r>
            <a:endParaRPr lang="en-US" dirty="0" smtClean="0">
              <a:solidFill>
                <a:srgbClr val="312F31"/>
              </a:solidFill>
              <a:latin typeface="Helvetica" charset="0"/>
              <a:ea typeface="Helvetica" charset="0"/>
              <a:cs typeface="Helvetica" charset="0"/>
              <a:sym typeface="Helvetica" charset="0"/>
            </a:endParaRPr>
          </a:p>
          <a:p>
            <a:pPr marL="918609" lvl="2" indent="-275695" defTabSz="914145">
              <a:lnSpc>
                <a:spcPct val="81000"/>
              </a:lnSpc>
              <a:spcBef>
                <a:spcPts val="422"/>
              </a:spcBef>
            </a:pPr>
            <a:r>
              <a:rPr lang="en-US" sz="2100" dirty="0" smtClean="0">
                <a:solidFill>
                  <a:srgbClr val="312F31"/>
                </a:solidFill>
                <a:latin typeface="Helvetica" charset="0"/>
                <a:ea typeface="Helvetica" charset="0"/>
                <a:cs typeface="Helvetica" charset="0"/>
                <a:sym typeface="Helvetica" charset="0"/>
              </a:rPr>
              <a:t>latest performance optimization approaches</a:t>
            </a:r>
            <a:endParaRPr lang="en-US" dirty="0" smtClean="0">
              <a:solidFill>
                <a:srgbClr val="312F31"/>
              </a:solidFill>
              <a:latin typeface="Helvetica" charset="0"/>
              <a:ea typeface="Helvetica" charset="0"/>
              <a:cs typeface="Helvetica" charset="0"/>
              <a:sym typeface="Helvetica" charset="0"/>
            </a:endParaRPr>
          </a:p>
          <a:p>
            <a:pPr marL="629521" lvl="1" indent="-308063" defTabSz="914145">
              <a:lnSpc>
                <a:spcPct val="81000"/>
              </a:lnSpc>
              <a:spcBef>
                <a:spcPts val="422"/>
              </a:spcBef>
              <a:buFontTx/>
              <a:buChar char="–"/>
            </a:pPr>
            <a:r>
              <a:rPr lang="en-US" sz="2300" dirty="0" smtClean="0">
                <a:solidFill>
                  <a:srgbClr val="312F31"/>
                </a:solidFill>
                <a:latin typeface="Helvetica" charset="0"/>
                <a:ea typeface="Helvetica" charset="0"/>
                <a:cs typeface="Helvetica" charset="0"/>
                <a:sym typeface="Helvetica" charset="0"/>
              </a:rPr>
              <a:t>Short time to market</a:t>
            </a:r>
            <a:endParaRPr lang="en-US" sz="2100" dirty="0" smtClean="0">
              <a:solidFill>
                <a:srgbClr val="312F31"/>
              </a:solidFill>
              <a:latin typeface="Helvetica" charset="0"/>
              <a:ea typeface="Helvetica" charset="0"/>
              <a:cs typeface="Helvetica" charset="0"/>
              <a:sym typeface="Helvetica" charset="0"/>
            </a:endParaRPr>
          </a:p>
          <a:p>
            <a:pPr marL="629521" lvl="1" indent="-308063" defTabSz="914145">
              <a:lnSpc>
                <a:spcPct val="81000"/>
              </a:lnSpc>
              <a:spcBef>
                <a:spcPts val="422"/>
              </a:spcBef>
              <a:buFontTx/>
              <a:buChar char="–"/>
            </a:pPr>
            <a:r>
              <a:rPr lang="en-US" sz="2300" dirty="0" smtClean="0">
                <a:solidFill>
                  <a:srgbClr val="312F31"/>
                </a:solidFill>
                <a:latin typeface="Helvetica" charset="0"/>
                <a:ea typeface="Helvetica" charset="0"/>
                <a:cs typeface="Helvetica" charset="0"/>
                <a:sym typeface="Helvetica" charset="0"/>
              </a:rPr>
              <a:t>Higher level of device compatibility</a:t>
            </a:r>
            <a:endParaRPr lang="en-US" sz="2100" dirty="0" smtClean="0">
              <a:solidFill>
                <a:srgbClr val="312F31"/>
              </a:solidFill>
              <a:latin typeface="Helvetica" charset="0"/>
              <a:ea typeface="Helvetica" charset="0"/>
              <a:cs typeface="Helvetica" charset="0"/>
              <a:sym typeface="Helvetica" charset="0"/>
            </a:endParaRPr>
          </a:p>
          <a:p>
            <a:pPr marL="339316" indent="-339316" defTabSz="914145">
              <a:lnSpc>
                <a:spcPct val="81000"/>
              </a:lnSpc>
              <a:spcBef>
                <a:spcPts val="844"/>
              </a:spcBef>
            </a:pPr>
            <a:r>
              <a:rPr lang="en-US" sz="2300" dirty="0" smtClean="0">
                <a:solidFill>
                  <a:srgbClr val="312F31"/>
                </a:solidFill>
                <a:latin typeface="Helvetica" charset="0"/>
                <a:ea typeface="Helvetica" charset="0"/>
                <a:cs typeface="Helvetica" charset="0"/>
                <a:sym typeface="Helvetica" charset="0"/>
              </a:rPr>
              <a:t>Cons</a:t>
            </a:r>
          </a:p>
          <a:p>
            <a:pPr marL="629521" lvl="1" indent="-308063" defTabSz="914145">
              <a:lnSpc>
                <a:spcPct val="81000"/>
              </a:lnSpc>
              <a:spcBef>
                <a:spcPts val="422"/>
              </a:spcBef>
              <a:buFontTx/>
              <a:buChar char="–"/>
            </a:pPr>
            <a:r>
              <a:rPr lang="en-US" sz="2300" dirty="0" smtClean="0">
                <a:solidFill>
                  <a:srgbClr val="312F31"/>
                </a:solidFill>
                <a:latin typeface="Helvetica" charset="0"/>
                <a:ea typeface="Helvetica" charset="0"/>
                <a:cs typeface="Helvetica" charset="0"/>
                <a:sym typeface="Helvetica" charset="0"/>
              </a:rPr>
              <a:t>No access to certain native resources – e.g. camera</a:t>
            </a:r>
            <a:endParaRPr lang="en-US" sz="2100" dirty="0" smtClean="0">
              <a:solidFill>
                <a:srgbClr val="312F31"/>
              </a:solidFill>
              <a:latin typeface="Helvetica" charset="0"/>
              <a:ea typeface="Helvetica" charset="0"/>
              <a:cs typeface="Helvetica" charset="0"/>
              <a:sym typeface="Helvetica" charset="0"/>
            </a:endParaRPr>
          </a:p>
          <a:p>
            <a:pPr marL="629521" lvl="1" indent="-308063" defTabSz="914145">
              <a:lnSpc>
                <a:spcPct val="81000"/>
              </a:lnSpc>
              <a:spcBef>
                <a:spcPts val="422"/>
              </a:spcBef>
              <a:buFontTx/>
              <a:buChar char="–"/>
            </a:pPr>
            <a:r>
              <a:rPr lang="en-US" sz="2300" dirty="0" smtClean="0">
                <a:solidFill>
                  <a:srgbClr val="312F31"/>
                </a:solidFill>
                <a:latin typeface="Helvetica" charset="0"/>
                <a:ea typeface="Helvetica" charset="0"/>
                <a:cs typeface="Helvetica" charset="0"/>
                <a:sym typeface="Helvetica" charset="0"/>
              </a:rPr>
              <a:t>Sophisticated performance optimization techniques difficult to master</a:t>
            </a:r>
            <a:endParaRPr lang="en-US" sz="2100" dirty="0" smtClean="0">
              <a:solidFill>
                <a:srgbClr val="312F31"/>
              </a:solidFill>
              <a:latin typeface="Helvetica" charset="0"/>
              <a:ea typeface="Helvetica" charset="0"/>
              <a:cs typeface="Helvetica" charset="0"/>
              <a:sym typeface="Helvetica" charset="0"/>
            </a:endParaRPr>
          </a:p>
        </p:txBody>
      </p:sp>
      <p:pic>
        <p:nvPicPr>
          <p:cNvPr id="65540" name="Picture 4" descr="image122.png"/>
          <p:cNvPicPr>
            <a:picLocks noChangeAspect="1"/>
          </p:cNvPicPr>
          <p:nvPr/>
        </p:nvPicPr>
        <p:blipFill>
          <a:blip r:embed="rId3" cstate="print"/>
          <a:srcRect/>
          <a:stretch>
            <a:fillRect/>
          </a:stretch>
        </p:blipFill>
        <p:spPr bwMode="auto">
          <a:xfrm>
            <a:off x="6298778" y="1731244"/>
            <a:ext cx="2469059" cy="3703588"/>
          </a:xfrm>
          <a:prstGeom prst="rect">
            <a:avLst/>
          </a:prstGeom>
          <a:noFill/>
          <a:ln w="12700" cap="flat" cmpd="sng">
            <a:noFill/>
            <a:prstDash val="solid"/>
            <a:miter lim="0"/>
            <a:headEnd type="none" w="med" len="med"/>
            <a:tailEnd type="none" w="med" len="med"/>
          </a:ln>
          <a:effectLst>
            <a:outerShdw dist="38100" dir="2700000" algn="ctr" rotWithShape="0">
              <a:srgbClr val="000000">
                <a:alpha val="39999"/>
              </a:srgbClr>
            </a:outerShdw>
          </a:effectLst>
        </p:spPr>
      </p:pic>
      <p:sp>
        <p:nvSpPr>
          <p:cNvPr id="5126" name="Rectangle 5"/>
          <p:cNvSpPr>
            <a:spLocks/>
          </p:cNvSpPr>
          <p:nvPr/>
        </p:nvSpPr>
        <p:spPr bwMode="auto">
          <a:xfrm>
            <a:off x="4436939" y="6509742"/>
            <a:ext cx="260077" cy="250031"/>
          </a:xfrm>
          <a:prstGeom prst="rect">
            <a:avLst/>
          </a:prstGeom>
          <a:noFill/>
          <a:ln w="12700">
            <a:noFill/>
            <a:miter lim="0"/>
            <a:headEnd/>
            <a:tailEnd/>
          </a:ln>
        </p:spPr>
        <p:txBody>
          <a:bodyPr lIns="0" tIns="0" rIns="0" bIns="0"/>
          <a:lstStyle/>
          <a:p>
            <a:fld id="{B12DB139-2D36-4DE8-A38F-37EE6673FA0B}" type="slidenum">
              <a:rPr lang="en-US" sz="1300"/>
              <a:pPr/>
              <a:t>23</a:t>
            </a:fld>
            <a:endParaRPr lang="en-US" dirty="0"/>
          </a:p>
        </p:txBody>
      </p:sp>
    </p:spTree>
  </p:cSld>
  <p:clrMapOvr>
    <a:masterClrMapping/>
  </p:clrMapOvr>
  <p:transition spd="med">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image14.png"/>
          <p:cNvPicPr>
            <a:picLocks noChangeAspect="1"/>
          </p:cNvPicPr>
          <p:nvPr/>
        </p:nvPicPr>
        <p:blipFill>
          <a:blip r:embed="rId2" cstate="print"/>
          <a:srcRect/>
          <a:stretch>
            <a:fillRect/>
          </a:stretch>
        </p:blipFill>
        <p:spPr bwMode="auto">
          <a:xfrm>
            <a:off x="0" y="5747370"/>
            <a:ext cx="9144000" cy="1116211"/>
          </a:xfrm>
          <a:prstGeom prst="rect">
            <a:avLst/>
          </a:prstGeom>
          <a:noFill/>
          <a:ln w="12700">
            <a:noFill/>
            <a:miter lim="0"/>
            <a:headEnd/>
            <a:tailEnd/>
          </a:ln>
        </p:spPr>
      </p:pic>
      <p:sp>
        <p:nvSpPr>
          <p:cNvPr id="6147" name="Rectangle 2"/>
          <p:cNvSpPr>
            <a:spLocks noGrp="1" noChangeArrowheads="1"/>
          </p:cNvSpPr>
          <p:nvPr>
            <p:ph type="title"/>
          </p:nvPr>
        </p:nvSpPr>
        <p:spPr>
          <a:xfrm>
            <a:off x="477738" y="293564"/>
            <a:ext cx="8245451" cy="780231"/>
          </a:xfrm>
        </p:spPr>
        <p:txBody>
          <a:bodyPr lIns="88896" tIns="50798" rIns="88896" bIns="0" anchor="t"/>
          <a:lstStyle/>
          <a:p>
            <a:pPr defTabSz="914145"/>
            <a:r>
              <a:rPr lang="en-US" sz="2500" dirty="0" smtClean="0">
                <a:latin typeface="Helvetica" charset="0"/>
                <a:ea typeface="Helvetica" charset="0"/>
                <a:cs typeface="Helvetica" charset="0"/>
                <a:sym typeface="Helvetica" charset="0"/>
              </a:rPr>
              <a:t>What Are The Pros And Cons Of A Mobile Application?</a:t>
            </a:r>
            <a:endParaRPr lang="en-US" dirty="0" smtClean="0"/>
          </a:p>
        </p:txBody>
      </p:sp>
      <p:sp>
        <p:nvSpPr>
          <p:cNvPr id="6148" name="Rectangle 3"/>
          <p:cNvSpPr>
            <a:spLocks noGrp="1" noChangeArrowheads="1"/>
          </p:cNvSpPr>
          <p:nvPr>
            <p:ph type="body" idx="1"/>
          </p:nvPr>
        </p:nvSpPr>
        <p:spPr>
          <a:xfrm>
            <a:off x="477739" y="1169789"/>
            <a:ext cx="4963790" cy="5135687"/>
          </a:xfrm>
        </p:spPr>
        <p:txBody>
          <a:bodyPr lIns="88896" tIns="50798" rIns="88896" bIns="50798" anchor="t"/>
          <a:lstStyle/>
          <a:p>
            <a:pPr marL="331503" indent="-331503" defTabSz="914145">
              <a:spcBef>
                <a:spcPts val="422"/>
              </a:spcBef>
            </a:pPr>
            <a:r>
              <a:rPr lang="en-US" sz="2300" dirty="0" smtClean="0">
                <a:solidFill>
                  <a:srgbClr val="312F31"/>
                </a:solidFill>
                <a:latin typeface="Helvetica" charset="0"/>
                <a:ea typeface="Helvetica" charset="0"/>
                <a:cs typeface="Helvetica" charset="0"/>
                <a:sym typeface="Helvetica" charset="0"/>
              </a:rPr>
              <a:t>Pros</a:t>
            </a:r>
          </a:p>
          <a:p>
            <a:pPr marL="622824" lvl="1" indent="-301366" defTabSz="914145">
              <a:spcBef>
                <a:spcPts val="422"/>
              </a:spcBef>
              <a:buFontTx/>
              <a:buChar char="–"/>
            </a:pPr>
            <a:r>
              <a:rPr lang="en-US" sz="2300" dirty="0" smtClean="0">
                <a:solidFill>
                  <a:srgbClr val="312F31"/>
                </a:solidFill>
                <a:latin typeface="Helvetica" charset="0"/>
                <a:ea typeface="Helvetica" charset="0"/>
                <a:cs typeface="Helvetica" charset="0"/>
                <a:sym typeface="Helvetica" charset="0"/>
              </a:rPr>
              <a:t>Device-specific look and feel</a:t>
            </a:r>
            <a:endParaRPr lang="en-US" sz="2100" dirty="0" smtClean="0">
              <a:solidFill>
                <a:srgbClr val="312F31"/>
              </a:solidFill>
              <a:latin typeface="Helvetica" charset="0"/>
              <a:ea typeface="Helvetica" charset="0"/>
              <a:cs typeface="Helvetica" charset="0"/>
              <a:sym typeface="Helvetica" charset="0"/>
            </a:endParaRPr>
          </a:p>
          <a:p>
            <a:pPr marL="622824" lvl="1" indent="-301366" defTabSz="914145">
              <a:spcBef>
                <a:spcPts val="422"/>
              </a:spcBef>
              <a:buFontTx/>
              <a:buChar char="–"/>
            </a:pPr>
            <a:r>
              <a:rPr lang="en-US" sz="2300" dirty="0" smtClean="0">
                <a:solidFill>
                  <a:srgbClr val="312F31"/>
                </a:solidFill>
                <a:latin typeface="Helvetica" charset="0"/>
                <a:ea typeface="Helvetica" charset="0"/>
                <a:cs typeface="Helvetica" charset="0"/>
                <a:sym typeface="Helvetica" charset="0"/>
              </a:rPr>
              <a:t>Access to local/native resources</a:t>
            </a:r>
            <a:endParaRPr lang="en-US" sz="2100" dirty="0" smtClean="0">
              <a:solidFill>
                <a:srgbClr val="312F31"/>
              </a:solidFill>
              <a:latin typeface="Helvetica" charset="0"/>
              <a:ea typeface="Helvetica" charset="0"/>
              <a:cs typeface="Helvetica" charset="0"/>
              <a:sym typeface="Helvetica" charset="0"/>
            </a:endParaRPr>
          </a:p>
          <a:p>
            <a:pPr marL="622824" lvl="1" indent="-301366" defTabSz="914145">
              <a:spcBef>
                <a:spcPts val="422"/>
              </a:spcBef>
              <a:buFontTx/>
              <a:buChar char="–"/>
            </a:pPr>
            <a:r>
              <a:rPr lang="en-US" sz="2300" dirty="0" smtClean="0">
                <a:solidFill>
                  <a:srgbClr val="312F31"/>
                </a:solidFill>
                <a:latin typeface="Helvetica" charset="0"/>
                <a:ea typeface="Helvetica" charset="0"/>
                <a:cs typeface="Helvetica" charset="0"/>
                <a:sym typeface="Helvetica" charset="0"/>
              </a:rPr>
              <a:t>One touch startup</a:t>
            </a:r>
            <a:endParaRPr lang="en-US" sz="2100" dirty="0" smtClean="0">
              <a:solidFill>
                <a:srgbClr val="312F31"/>
              </a:solidFill>
              <a:latin typeface="Helvetica" charset="0"/>
              <a:ea typeface="Helvetica" charset="0"/>
              <a:cs typeface="Helvetica" charset="0"/>
              <a:sym typeface="Helvetica" charset="0"/>
            </a:endParaRPr>
          </a:p>
          <a:p>
            <a:pPr marL="622824" lvl="1" indent="-301366" defTabSz="914145">
              <a:spcBef>
                <a:spcPts val="422"/>
              </a:spcBef>
              <a:buFontTx/>
              <a:buChar char="–"/>
            </a:pPr>
            <a:r>
              <a:rPr lang="en-US" sz="2300" dirty="0" smtClean="0">
                <a:solidFill>
                  <a:srgbClr val="312F31"/>
                </a:solidFill>
                <a:latin typeface="Helvetica" charset="0"/>
                <a:ea typeface="Helvetica" charset="0"/>
                <a:cs typeface="Helvetica" charset="0"/>
                <a:sym typeface="Helvetica" charset="0"/>
              </a:rPr>
              <a:t>Opportunities for improved perceived performance</a:t>
            </a:r>
            <a:endParaRPr lang="en-US" sz="2100" dirty="0" smtClean="0">
              <a:solidFill>
                <a:srgbClr val="312F31"/>
              </a:solidFill>
              <a:latin typeface="Helvetica" charset="0"/>
              <a:ea typeface="Helvetica" charset="0"/>
              <a:cs typeface="Helvetica" charset="0"/>
              <a:sym typeface="Helvetica" charset="0"/>
            </a:endParaRPr>
          </a:p>
          <a:p>
            <a:pPr marL="331503" indent="-331503" defTabSz="914145">
              <a:spcBef>
                <a:spcPts val="844"/>
              </a:spcBef>
            </a:pPr>
            <a:r>
              <a:rPr lang="en-US" sz="2300" dirty="0" smtClean="0">
                <a:solidFill>
                  <a:srgbClr val="312F31"/>
                </a:solidFill>
                <a:latin typeface="Helvetica" charset="0"/>
                <a:ea typeface="Helvetica" charset="0"/>
                <a:cs typeface="Helvetica" charset="0"/>
                <a:sym typeface="Helvetica" charset="0"/>
              </a:rPr>
              <a:t>Cons</a:t>
            </a:r>
          </a:p>
          <a:p>
            <a:pPr marL="622824" lvl="1" indent="-301366" defTabSz="914145">
              <a:spcBef>
                <a:spcPts val="422"/>
              </a:spcBef>
              <a:buFontTx/>
              <a:buChar char="–"/>
            </a:pPr>
            <a:r>
              <a:rPr lang="en-US" sz="2300" dirty="0" smtClean="0">
                <a:solidFill>
                  <a:srgbClr val="312F31"/>
                </a:solidFill>
                <a:latin typeface="Helvetica" charset="0"/>
                <a:ea typeface="Helvetica" charset="0"/>
                <a:cs typeface="Helvetica" charset="0"/>
                <a:sym typeface="Helvetica" charset="0"/>
              </a:rPr>
              <a:t>Friction (App stores)</a:t>
            </a:r>
            <a:endParaRPr lang="en-US" sz="2100" dirty="0" smtClean="0">
              <a:solidFill>
                <a:srgbClr val="312F31"/>
              </a:solidFill>
              <a:latin typeface="Helvetica" charset="0"/>
              <a:ea typeface="Helvetica" charset="0"/>
              <a:cs typeface="Helvetica" charset="0"/>
              <a:sym typeface="Helvetica" charset="0"/>
            </a:endParaRPr>
          </a:p>
          <a:p>
            <a:pPr marL="622824" lvl="1" indent="-301366" defTabSz="914145">
              <a:spcBef>
                <a:spcPts val="422"/>
              </a:spcBef>
              <a:buFontTx/>
              <a:buChar char="–"/>
            </a:pPr>
            <a:r>
              <a:rPr lang="en-US" sz="2300" dirty="0" smtClean="0">
                <a:solidFill>
                  <a:srgbClr val="312F31"/>
                </a:solidFill>
                <a:latin typeface="Helvetica" charset="0"/>
                <a:ea typeface="Helvetica" charset="0"/>
                <a:cs typeface="Helvetica" charset="0"/>
                <a:sym typeface="Helvetica" charset="0"/>
              </a:rPr>
              <a:t>Need to maintain backwards compatibility/fragmentation</a:t>
            </a:r>
            <a:endParaRPr lang="en-US" sz="2100" dirty="0" smtClean="0">
              <a:solidFill>
                <a:srgbClr val="312F31"/>
              </a:solidFill>
              <a:latin typeface="Helvetica" charset="0"/>
              <a:ea typeface="Helvetica" charset="0"/>
              <a:cs typeface="Helvetica" charset="0"/>
              <a:sym typeface="Helvetica" charset="0"/>
            </a:endParaRPr>
          </a:p>
          <a:p>
            <a:pPr marL="622824" lvl="1" indent="-301366" defTabSz="914145">
              <a:spcBef>
                <a:spcPts val="422"/>
              </a:spcBef>
              <a:buFontTx/>
              <a:buChar char="–"/>
            </a:pPr>
            <a:r>
              <a:rPr lang="en-US" sz="2300" dirty="0" smtClean="0">
                <a:solidFill>
                  <a:srgbClr val="312F31"/>
                </a:solidFill>
                <a:latin typeface="Helvetica" charset="0"/>
                <a:ea typeface="Helvetica" charset="0"/>
                <a:cs typeface="Helvetica" charset="0"/>
                <a:sym typeface="Helvetica" charset="0"/>
              </a:rPr>
              <a:t>Long time to launch/approval process</a:t>
            </a:r>
            <a:endParaRPr lang="en-US" sz="2100" dirty="0" smtClean="0">
              <a:solidFill>
                <a:srgbClr val="312F31"/>
              </a:solidFill>
              <a:latin typeface="Helvetica" charset="0"/>
              <a:ea typeface="Helvetica" charset="0"/>
              <a:cs typeface="Helvetica" charset="0"/>
              <a:sym typeface="Helvetica" charset="0"/>
            </a:endParaRPr>
          </a:p>
        </p:txBody>
      </p:sp>
      <p:pic>
        <p:nvPicPr>
          <p:cNvPr id="66564" name="Picture 4" descr="image123.png"/>
          <p:cNvPicPr>
            <a:picLocks noChangeAspect="1"/>
          </p:cNvPicPr>
          <p:nvPr/>
        </p:nvPicPr>
        <p:blipFill>
          <a:blip r:embed="rId3" cstate="print"/>
          <a:srcRect/>
          <a:stretch>
            <a:fillRect/>
          </a:stretch>
        </p:blipFill>
        <p:spPr bwMode="auto">
          <a:xfrm>
            <a:off x="6269757" y="1711152"/>
            <a:ext cx="2467942" cy="3729260"/>
          </a:xfrm>
          <a:prstGeom prst="rect">
            <a:avLst/>
          </a:prstGeom>
          <a:noFill/>
          <a:ln w="12700" cap="flat" cmpd="sng">
            <a:noFill/>
            <a:prstDash val="solid"/>
            <a:miter lim="0"/>
            <a:headEnd type="none" w="med" len="med"/>
            <a:tailEnd type="none" w="med" len="med"/>
          </a:ln>
          <a:effectLst>
            <a:outerShdw dist="38100" dir="2700000" algn="ctr" rotWithShape="0">
              <a:srgbClr val="000000">
                <a:alpha val="39999"/>
              </a:srgbClr>
            </a:outerShdw>
          </a:effectLst>
        </p:spPr>
      </p:pic>
      <p:sp>
        <p:nvSpPr>
          <p:cNvPr id="6150" name="Rectangle 5"/>
          <p:cNvSpPr>
            <a:spLocks/>
          </p:cNvSpPr>
          <p:nvPr/>
        </p:nvSpPr>
        <p:spPr bwMode="auto">
          <a:xfrm>
            <a:off x="4436939" y="6509742"/>
            <a:ext cx="260077" cy="250031"/>
          </a:xfrm>
          <a:prstGeom prst="rect">
            <a:avLst/>
          </a:prstGeom>
          <a:noFill/>
          <a:ln w="12700">
            <a:noFill/>
            <a:miter lim="0"/>
            <a:headEnd/>
            <a:tailEnd/>
          </a:ln>
        </p:spPr>
        <p:txBody>
          <a:bodyPr lIns="0" tIns="0" rIns="0" bIns="0"/>
          <a:lstStyle/>
          <a:p>
            <a:fld id="{8C4A3B57-B458-4066-AD51-23F8860D92E2}" type="slidenum">
              <a:rPr lang="en-US" sz="1300"/>
              <a:pPr/>
              <a:t>24</a:t>
            </a:fld>
            <a:endParaRPr lang="en-US" dirty="0"/>
          </a:p>
        </p:txBody>
      </p:sp>
    </p:spTree>
  </p:cSld>
  <p:clrMapOvr>
    <a:masterClrMapping/>
  </p:clrMapOvr>
  <p:transition spd="med">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Testing and Automation</a:t>
            </a:r>
            <a:endParaRPr lang="en-US" dirty="0"/>
          </a:p>
        </p:txBody>
      </p:sp>
      <p:sp>
        <p:nvSpPr>
          <p:cNvPr id="3" name="Content Placeholder 2"/>
          <p:cNvSpPr>
            <a:spLocks noGrp="1"/>
          </p:cNvSpPr>
          <p:nvPr>
            <p:ph sz="quarter" idx="11"/>
          </p:nvPr>
        </p:nvSpPr>
        <p:spPr/>
        <p:txBody>
          <a:bodyPr/>
          <a:lstStyle/>
          <a:p>
            <a:r>
              <a:rPr lang="en-US" dirty="0" smtClean="0"/>
              <a:t>Without a doubt replaying functioning code on various devices and software combinations is the most time consuming phase of mobile testing for Groups Two and Three</a:t>
            </a:r>
          </a:p>
          <a:p>
            <a:r>
              <a:rPr lang="en-US" dirty="0" smtClean="0"/>
              <a:t>Simulators and Emulators can be used to automate a great portion of this activity</a:t>
            </a:r>
          </a:p>
          <a:p>
            <a:endParaRPr lang="en-US" dirty="0"/>
          </a:p>
          <a:p>
            <a:endParaRPr lang="en-US" dirty="0" smtClean="0"/>
          </a:p>
          <a:p>
            <a:endParaRPr lang="en-US" dirty="0" smtClean="0"/>
          </a:p>
          <a:p>
            <a:r>
              <a:rPr lang="en-US" dirty="0" smtClean="0"/>
              <a:t>What is the difference between an Emulator and a Simulator?</a:t>
            </a:r>
            <a:endParaRPr lang="en-US" dirty="0"/>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25</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11586" y="2776135"/>
            <a:ext cx="1520825" cy="1797050"/>
          </a:xfrm>
          <a:prstGeom prst="rect">
            <a:avLst/>
          </a:prstGeom>
        </p:spPr>
      </p:pic>
    </p:spTree>
    <p:extLst>
      <p:ext uri="{BB962C8B-B14F-4D97-AF65-F5344CB8AC3E}">
        <p14:creationId xmlns:p14="http://schemas.microsoft.com/office/powerpoint/2010/main" xmlns="" val="32196624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Simulator and Emulator </a:t>
            </a:r>
            <a:endParaRPr lang="en-US" dirty="0"/>
          </a:p>
        </p:txBody>
      </p:sp>
      <p:sp>
        <p:nvSpPr>
          <p:cNvPr id="3" name="Content Placeholder 2"/>
          <p:cNvSpPr>
            <a:spLocks noGrp="1"/>
          </p:cNvSpPr>
          <p:nvPr>
            <p:ph sz="quarter" idx="11"/>
          </p:nvPr>
        </p:nvSpPr>
        <p:spPr/>
        <p:txBody>
          <a:bodyPr/>
          <a:lstStyle/>
          <a:p>
            <a:r>
              <a:rPr lang="en-US" u="sng" dirty="0">
                <a:solidFill>
                  <a:schemeClr val="accent3">
                    <a:lumMod val="75000"/>
                  </a:schemeClr>
                </a:solidFill>
              </a:rPr>
              <a:t>A simulator </a:t>
            </a:r>
            <a:r>
              <a:rPr lang="en-US" dirty="0"/>
              <a:t>is a partial implementation of a device/platform, it does just enough for its own purposes. </a:t>
            </a:r>
            <a:endParaRPr lang="en-US" dirty="0" smtClean="0"/>
          </a:p>
          <a:p>
            <a:r>
              <a:rPr lang="en-US" dirty="0"/>
              <a:t>A simulator is a software or hardware system that mimics another complicated system, with a varying level of reality</a:t>
            </a:r>
            <a:br>
              <a:rPr lang="en-US" dirty="0"/>
            </a:br>
            <a:endParaRPr lang="en-US" dirty="0" smtClean="0"/>
          </a:p>
          <a:p>
            <a:r>
              <a:rPr lang="en-US" u="sng" dirty="0" smtClean="0">
                <a:solidFill>
                  <a:schemeClr val="accent3">
                    <a:lumMod val="75000"/>
                  </a:schemeClr>
                </a:solidFill>
              </a:rPr>
              <a:t>An Emulator is </a:t>
            </a:r>
            <a:r>
              <a:rPr lang="en-US" dirty="0" smtClean="0"/>
              <a:t>limited </a:t>
            </a:r>
            <a:r>
              <a:rPr lang="en-US" dirty="0"/>
              <a:t>to imitating computer hardware systems. In short, emulators are computer system simulators. For example, there are emulators for just about every kind of phone that runs on desktop computers. These emulators allow programmers to write software for the emulated system without needing the hardware in hand.</a:t>
            </a:r>
            <a:br>
              <a:rPr lang="en-US" dirty="0"/>
            </a:br>
            <a:endParaRPr lang="en-US" dirty="0"/>
          </a:p>
          <a:p>
            <a:endParaRPr lang="en-US" dirty="0"/>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26</a:t>
            </a:fld>
            <a:endParaRPr lang="en-US" dirty="0"/>
          </a:p>
        </p:txBody>
      </p:sp>
    </p:spTree>
    <p:extLst>
      <p:ext uri="{BB962C8B-B14F-4D97-AF65-F5344CB8AC3E}">
        <p14:creationId xmlns:p14="http://schemas.microsoft.com/office/powerpoint/2010/main" xmlns="" val="252145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Emulator</a:t>
            </a:r>
            <a:endParaRPr lang="en-US" dirty="0"/>
          </a:p>
        </p:txBody>
      </p:sp>
      <p:sp>
        <p:nvSpPr>
          <p:cNvPr id="3" name="Content Placeholder 2"/>
          <p:cNvSpPr>
            <a:spLocks noGrp="1"/>
          </p:cNvSpPr>
          <p:nvPr>
            <p:ph sz="quarter" idx="11"/>
          </p:nvPr>
        </p:nvSpPr>
        <p:spPr/>
        <p:txBody>
          <a:bodyPr/>
          <a:lstStyle/>
          <a:p>
            <a:r>
              <a:rPr lang="en-US" sz="2000" dirty="0"/>
              <a:t>E</a:t>
            </a:r>
            <a:r>
              <a:rPr lang="en-US" sz="2000" dirty="0" smtClean="0"/>
              <a:t>mulated </a:t>
            </a:r>
            <a:r>
              <a:rPr lang="en-US" sz="2000" dirty="0"/>
              <a:t>devices are easier to manage. </a:t>
            </a:r>
            <a:endParaRPr lang="en-US" sz="2000" dirty="0" smtClean="0"/>
          </a:p>
          <a:p>
            <a:r>
              <a:rPr lang="en-US" sz="2000" dirty="0" smtClean="0"/>
              <a:t>You </a:t>
            </a:r>
            <a:r>
              <a:rPr lang="en-US" sz="2000" dirty="0"/>
              <a:t>can switch device types by simply loading a new device </a:t>
            </a:r>
            <a:r>
              <a:rPr lang="en-US" sz="2000" dirty="0" smtClean="0"/>
              <a:t>profile. </a:t>
            </a:r>
          </a:p>
          <a:p>
            <a:r>
              <a:rPr lang="en-US" sz="2000" dirty="0" smtClean="0"/>
              <a:t>Emulators </a:t>
            </a:r>
            <a:r>
              <a:rPr lang="en-US" sz="2000" dirty="0"/>
              <a:t>run on more powerful PCs and servers and were designed with testing in mind, </a:t>
            </a:r>
            <a:endParaRPr lang="en-US" sz="2000" dirty="0" smtClean="0"/>
          </a:p>
          <a:p>
            <a:r>
              <a:rPr lang="en-US" sz="2000" dirty="0" smtClean="0"/>
              <a:t>They </a:t>
            </a:r>
            <a:r>
              <a:rPr lang="en-US" sz="2000" dirty="0"/>
              <a:t>are typically fully instrumented to capture detailed diagnostics about the protocols that go back and forth between client and server at the various levels of the stack. </a:t>
            </a:r>
            <a:endParaRPr lang="en-US" sz="2000" dirty="0" smtClean="0"/>
          </a:p>
          <a:p>
            <a:r>
              <a:rPr lang="en-US" sz="2000" dirty="0" smtClean="0"/>
              <a:t>When </a:t>
            </a:r>
            <a:r>
              <a:rPr lang="en-US" sz="2000" dirty="0"/>
              <a:t>you encounter an application fault, you will have the information to isolate and thus correct the problem. </a:t>
            </a:r>
            <a:endParaRPr lang="en-US" sz="2000" dirty="0" smtClean="0"/>
          </a:p>
          <a:p>
            <a:r>
              <a:rPr lang="en-US" sz="2000" dirty="0" smtClean="0"/>
              <a:t>Emulated </a:t>
            </a:r>
            <a:r>
              <a:rPr lang="en-US" sz="2000" dirty="0"/>
              <a:t>devices are thus cost effective, because a single platform with frequent updates of device profiles can be used to test every device on the market both today and tomorrow. </a:t>
            </a:r>
            <a:endParaRPr lang="en-US" sz="2000" dirty="0" smtClean="0"/>
          </a:p>
          <a:p>
            <a:r>
              <a:rPr lang="en-US" sz="2000" dirty="0" smtClean="0"/>
              <a:t>The </a:t>
            </a:r>
            <a:r>
              <a:rPr lang="en-US" sz="2000" dirty="0"/>
              <a:t>big disadvantage of emulated devices is that they lack the quirks and faults that only the real device can provide.</a:t>
            </a:r>
          </a:p>
          <a:p>
            <a:endParaRPr lang="en-US" dirty="0"/>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27</a:t>
            </a:fld>
            <a:endParaRPr lang="en-US" dirty="0"/>
          </a:p>
        </p:txBody>
      </p:sp>
    </p:spTree>
    <p:extLst>
      <p:ext uri="{BB962C8B-B14F-4D97-AF65-F5344CB8AC3E}">
        <p14:creationId xmlns:p14="http://schemas.microsoft.com/office/powerpoint/2010/main" xmlns="" val="1778942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77840" y="6356353"/>
            <a:ext cx="774187" cy="365125"/>
          </a:xfrm>
          <a:prstGeom prst="rect">
            <a:avLst/>
          </a:prstGeom>
        </p:spPr>
        <p:txBody>
          <a:bodyPr/>
          <a:lstStyle/>
          <a:p>
            <a:fld id="{26BDC8D8-E660-4226-8804-187229CA1CB3}" type="slidenum">
              <a:rPr lang="en-US" smtClean="0"/>
              <a:pPr/>
              <a:t>28</a:t>
            </a:fld>
            <a:endParaRPr lang="en-US" dirty="0"/>
          </a:p>
        </p:txBody>
      </p:sp>
      <p:sp>
        <p:nvSpPr>
          <p:cNvPr id="2" name="Title 1"/>
          <p:cNvSpPr>
            <a:spLocks noGrp="1"/>
          </p:cNvSpPr>
          <p:nvPr>
            <p:ph type="title"/>
          </p:nvPr>
        </p:nvSpPr>
        <p:spPr/>
        <p:txBody>
          <a:bodyPr/>
          <a:lstStyle/>
          <a:p>
            <a:r>
              <a:rPr lang="en-US" dirty="0" smtClean="0"/>
              <a:t>Goals Today:</a:t>
            </a:r>
            <a:endParaRPr lang="en-US" dirty="0"/>
          </a:p>
        </p:txBody>
      </p:sp>
      <p:sp>
        <p:nvSpPr>
          <p:cNvPr id="5" name="Rounded Rectangle 4"/>
          <p:cNvSpPr/>
          <p:nvPr/>
        </p:nvSpPr>
        <p:spPr bwMode="auto">
          <a:xfrm>
            <a:off x="1600200" y="963879"/>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0" name="TextBox 9"/>
          <p:cNvSpPr txBox="1"/>
          <p:nvPr/>
        </p:nvSpPr>
        <p:spPr>
          <a:xfrm>
            <a:off x="2514600" y="1144281"/>
            <a:ext cx="5334000" cy="781752"/>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Recognize the three  main  Focus Groups</a:t>
            </a:r>
          </a:p>
        </p:txBody>
      </p:sp>
      <p:sp>
        <p:nvSpPr>
          <p:cNvPr id="23" name="TextBox 22"/>
          <p:cNvSpPr txBox="1"/>
          <p:nvPr/>
        </p:nvSpPr>
        <p:spPr>
          <a:xfrm>
            <a:off x="1709457" y="897115"/>
            <a:ext cx="652743"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1</a:t>
            </a:r>
          </a:p>
        </p:txBody>
      </p:sp>
      <p:sp>
        <p:nvSpPr>
          <p:cNvPr id="13" name="Rounded Rectangle 12"/>
          <p:cNvSpPr/>
          <p:nvPr/>
        </p:nvSpPr>
        <p:spPr bwMode="auto">
          <a:xfrm>
            <a:off x="1600200" y="2291530"/>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4" name="TextBox 13"/>
          <p:cNvSpPr txBox="1"/>
          <p:nvPr/>
        </p:nvSpPr>
        <p:spPr>
          <a:xfrm>
            <a:off x="2514600" y="2471932"/>
            <a:ext cx="5105400" cy="858697"/>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Adapt to Focus Group </a:t>
            </a:r>
          </a:p>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Goals   </a:t>
            </a:r>
          </a:p>
        </p:txBody>
      </p:sp>
      <p:sp>
        <p:nvSpPr>
          <p:cNvPr id="24" name="TextBox 23"/>
          <p:cNvSpPr txBox="1"/>
          <p:nvPr/>
        </p:nvSpPr>
        <p:spPr>
          <a:xfrm>
            <a:off x="1709457" y="2224766"/>
            <a:ext cx="697627"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2</a:t>
            </a:r>
          </a:p>
        </p:txBody>
      </p:sp>
      <p:sp>
        <p:nvSpPr>
          <p:cNvPr id="16" name="Rounded Rectangle 15"/>
          <p:cNvSpPr/>
          <p:nvPr/>
        </p:nvSpPr>
        <p:spPr bwMode="auto">
          <a:xfrm>
            <a:off x="1600200" y="3603382"/>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7" name="TextBox 16"/>
          <p:cNvSpPr txBox="1"/>
          <p:nvPr/>
        </p:nvSpPr>
        <p:spPr>
          <a:xfrm>
            <a:off x="2514600" y="3776513"/>
            <a:ext cx="5181600" cy="858697"/>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Set Perimeters and Support </a:t>
            </a:r>
          </a:p>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Boundaries</a:t>
            </a:r>
          </a:p>
        </p:txBody>
      </p:sp>
      <p:sp>
        <p:nvSpPr>
          <p:cNvPr id="25" name="TextBox 24"/>
          <p:cNvSpPr txBox="1"/>
          <p:nvPr/>
        </p:nvSpPr>
        <p:spPr>
          <a:xfrm>
            <a:off x="1709457" y="3536618"/>
            <a:ext cx="652743"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3</a:t>
            </a:r>
          </a:p>
        </p:txBody>
      </p:sp>
      <p:sp>
        <p:nvSpPr>
          <p:cNvPr id="18" name="Rounded Rectangle 17"/>
          <p:cNvSpPr/>
          <p:nvPr/>
        </p:nvSpPr>
        <p:spPr bwMode="auto">
          <a:xfrm>
            <a:off x="1600200" y="4929780"/>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22" name="TextBox 21"/>
          <p:cNvSpPr txBox="1"/>
          <p:nvPr/>
        </p:nvSpPr>
        <p:spPr>
          <a:xfrm>
            <a:off x="2514600" y="5072304"/>
            <a:ext cx="5181600" cy="781752"/>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Select Tools that Fit Your Organization</a:t>
            </a:r>
          </a:p>
        </p:txBody>
      </p:sp>
      <p:sp>
        <p:nvSpPr>
          <p:cNvPr id="26" name="TextBox 25"/>
          <p:cNvSpPr txBox="1"/>
          <p:nvPr/>
        </p:nvSpPr>
        <p:spPr>
          <a:xfrm>
            <a:off x="1709457" y="4863015"/>
            <a:ext cx="697627"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xmlns="" val="20445824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Emulator</a:t>
            </a:r>
            <a:endParaRPr lang="en-US" dirty="0"/>
          </a:p>
        </p:txBody>
      </p:sp>
      <p:sp>
        <p:nvSpPr>
          <p:cNvPr id="3" name="Content Placeholder 2"/>
          <p:cNvSpPr>
            <a:spLocks noGrp="1"/>
          </p:cNvSpPr>
          <p:nvPr>
            <p:ph sz="quarter" idx="11"/>
          </p:nvPr>
        </p:nvSpPr>
        <p:spPr/>
        <p:txBody>
          <a:bodyPr/>
          <a:lstStyle/>
          <a:p>
            <a:r>
              <a:rPr lang="en-US" sz="2000" dirty="0"/>
              <a:t>For those of you who want to test drive Android you can use this Android Emulator which is patched to run on a Windows PC as a standalone app without having to download and install the complete and complex Android SDK, and you can even install and test Android compatible apps on it.</a:t>
            </a:r>
            <a:br>
              <a:rPr lang="en-US" sz="2000" dirty="0"/>
            </a:br>
            <a:r>
              <a:rPr lang="en-US" sz="2000" dirty="0">
                <a:hlinkClick r:id="rId2"/>
              </a:rPr>
              <a:t>Google Android Emulator </a:t>
            </a:r>
            <a:endParaRPr lang="en-US" sz="2000" dirty="0" smtClean="0"/>
          </a:p>
          <a:p>
            <a:r>
              <a:rPr lang="en-US" sz="2000" dirty="0" smtClean="0"/>
              <a:t> </a:t>
            </a:r>
            <a:r>
              <a:rPr lang="en-US" sz="2000" dirty="0"/>
              <a:t>http://cloud.addictivetips.com/wp-content/uploads/2009/Android-Emulator.zip</a:t>
            </a:r>
          </a:p>
          <a:p>
            <a:r>
              <a:rPr lang="en-US" sz="2000" b="1" dirty="0">
                <a:hlinkClick r:id="rId3"/>
              </a:rPr>
              <a:t>Official Android SDK Emulator</a:t>
            </a:r>
            <a:endParaRPr lang="en-US" sz="2000" b="1" dirty="0"/>
          </a:p>
          <a:p>
            <a:r>
              <a:rPr lang="en-US" sz="2000" dirty="0"/>
              <a:t>The Android SDK includes a mobile device emulator which mimics all of the hardware and software features of a typical mobile device (although, without the calls). It provides a variety of navigation and control keys, which you can "press" using your mouse or keyboard to generate events for your application. It also provides a screen in which your application is displayed, together with any other Android applications running.</a:t>
            </a:r>
            <a:br>
              <a:rPr lang="en-US" sz="2000" dirty="0"/>
            </a:br>
            <a:endParaRPr lang="en-US" dirty="0"/>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29</a:t>
            </a:fld>
            <a:endParaRPr lang="en-US" dirty="0"/>
          </a:p>
        </p:txBody>
      </p:sp>
    </p:spTree>
    <p:extLst>
      <p:ext uri="{BB962C8B-B14F-4D97-AF65-F5344CB8AC3E}">
        <p14:creationId xmlns:p14="http://schemas.microsoft.com/office/powerpoint/2010/main" xmlns="" val="1945784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471488"/>
            <a:ext cx="8229600" cy="1019175"/>
          </a:xfrm>
        </p:spPr>
        <p:txBody>
          <a:bodyPr/>
          <a:lstStyle/>
          <a:p>
            <a:pPr eaLnBrk="1" hangingPunct="1"/>
            <a:r>
              <a:rPr lang="en-US" dirty="0" smtClean="0"/>
              <a:t>Focus Groups</a:t>
            </a:r>
          </a:p>
        </p:txBody>
      </p:sp>
      <p:sp>
        <p:nvSpPr>
          <p:cNvPr id="37891" name="Subtitle 2"/>
          <p:cNvSpPr>
            <a:spLocks noGrp="1"/>
          </p:cNvSpPr>
          <p:nvPr>
            <p:ph type="subTitle" idx="4294967295"/>
          </p:nvPr>
        </p:nvSpPr>
        <p:spPr>
          <a:xfrm>
            <a:off x="0" y="4843463"/>
            <a:ext cx="7680960" cy="952500"/>
          </a:xfrm>
        </p:spPr>
        <p:txBody>
          <a:bodyPr/>
          <a:lstStyle/>
          <a:p>
            <a:pPr eaLnBrk="1" hangingPunct="1"/>
            <a:r>
              <a:rPr lang="en-US" dirty="0" smtClean="0"/>
              <a:t>Identifying the development focus and business goals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Platform</a:t>
            </a:r>
          </a:p>
        </p:txBody>
      </p:sp>
      <p:sp>
        <p:nvSpPr>
          <p:cNvPr id="3" name="Content Placeholder 2"/>
          <p:cNvSpPr>
            <a:spLocks noGrp="1"/>
          </p:cNvSpPr>
          <p:nvPr>
            <p:ph sz="quarter" idx="11"/>
          </p:nvPr>
        </p:nvSpPr>
        <p:spPr/>
        <p:txBody>
          <a:bodyPr/>
          <a:lstStyle/>
          <a:p>
            <a:r>
              <a:rPr lang="en-US" b="1" dirty="0" smtClean="0">
                <a:hlinkClick r:id="rId2"/>
              </a:rPr>
              <a:t>MobiOne</a:t>
            </a:r>
            <a:endParaRPr lang="en-US" b="1" dirty="0"/>
          </a:p>
          <a:p>
            <a:r>
              <a:rPr lang="en-US" dirty="0"/>
              <a:t>MobiOne Developer is a mobile Web IDE for Windows that helps developers to code, test, debug, package and deploy mobile Web applications to devices such as iPhone, Blackberry, Android, and the Palm Pre.</a:t>
            </a:r>
            <a:br>
              <a:rPr lang="en-US" dirty="0"/>
            </a:br>
            <a:r>
              <a:rPr lang="en-US" dirty="0"/>
              <a:t>Recently updated with its seventh version, it now includes a new drag-n-drop mobile Web visual designer for mockups, mobile HTML code generation, convenient mobile design templates, updated OSS components, screen capture, multi-touch and gesture support.</a:t>
            </a:r>
            <a:br>
              <a:rPr lang="en-US" dirty="0"/>
            </a:br>
            <a:r>
              <a:rPr lang="en-US" dirty="0">
                <a:hlinkClick r:id="rId2"/>
              </a:rPr>
              <a:t>MobiOne Homepage &amp; Downloads </a:t>
            </a:r>
            <a:r>
              <a:rPr lang="en-US" dirty="0" smtClean="0">
                <a:hlinkClick r:id="rId2"/>
              </a:rPr>
              <a:t>»</a:t>
            </a:r>
            <a:r>
              <a:rPr lang="en-US" dirty="0"/>
              <a:t> http://m.genuitec.com/mobione_mobile.html</a:t>
            </a:r>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30</a:t>
            </a:fld>
            <a:endParaRPr lang="en-US" dirty="0"/>
          </a:p>
        </p:txBody>
      </p:sp>
    </p:spTree>
    <p:extLst>
      <p:ext uri="{BB962C8B-B14F-4D97-AF65-F5344CB8AC3E}">
        <p14:creationId xmlns:p14="http://schemas.microsoft.com/office/powerpoint/2010/main" xmlns="" val="26112254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t>
            </a:r>
            <a:r>
              <a:rPr lang="en-US" dirty="0" smtClean="0"/>
              <a:t>Phone </a:t>
            </a:r>
            <a:endParaRPr lang="en-US" dirty="0"/>
          </a:p>
        </p:txBody>
      </p:sp>
      <p:sp>
        <p:nvSpPr>
          <p:cNvPr id="3" name="Content Placeholder 2"/>
          <p:cNvSpPr>
            <a:spLocks noGrp="1"/>
          </p:cNvSpPr>
          <p:nvPr>
            <p:ph sz="quarter" idx="11"/>
          </p:nvPr>
        </p:nvSpPr>
        <p:spPr/>
        <p:txBody>
          <a:bodyPr/>
          <a:lstStyle/>
          <a:p>
            <a:r>
              <a:rPr lang="en-US" sz="2000" b="1" dirty="0" smtClean="0">
                <a:hlinkClick r:id="rId2"/>
              </a:rPr>
              <a:t>TestiPhone.com </a:t>
            </a:r>
            <a:r>
              <a:rPr lang="en-US" sz="2000" b="1" dirty="0">
                <a:hlinkClick r:id="rId2"/>
              </a:rPr>
              <a:t>– iPhone Application Web Based Simulator</a:t>
            </a:r>
            <a:endParaRPr lang="en-US" sz="2000" b="1" dirty="0"/>
          </a:p>
          <a:p>
            <a:r>
              <a:rPr lang="en-US" sz="2000" dirty="0"/>
              <a:t>TestiPhone is a web browser based simulator for quickly testing your iPhone web applications. This tool has been tested and works using Internet Explorer 7, </a:t>
            </a:r>
            <a:r>
              <a:rPr lang="en-US" sz="2000" dirty="0" smtClean="0"/>
              <a:t>Firefox </a:t>
            </a:r>
            <a:r>
              <a:rPr lang="en-US" sz="2000" dirty="0"/>
              <a:t>2 and Safari 3.</a:t>
            </a:r>
            <a:br>
              <a:rPr lang="en-US" sz="2000" dirty="0"/>
            </a:br>
            <a:r>
              <a:rPr lang="en-US" sz="2000" dirty="0">
                <a:hlinkClick r:id="rId2"/>
              </a:rPr>
              <a:t>TestiPhone.com – iPhone Application Web Based Simulator </a:t>
            </a:r>
            <a:r>
              <a:rPr lang="en-US" sz="2000" dirty="0" smtClean="0">
                <a:hlinkClick r:id="rId2"/>
              </a:rPr>
              <a:t>»</a:t>
            </a:r>
            <a:r>
              <a:rPr lang="en-US" sz="2000" dirty="0"/>
              <a:t> </a:t>
            </a:r>
            <a:r>
              <a:rPr lang="en-US" sz="2000" dirty="0">
                <a:hlinkClick r:id="rId3"/>
              </a:rPr>
              <a:t>http://</a:t>
            </a:r>
            <a:r>
              <a:rPr lang="en-US" sz="2000" dirty="0" smtClean="0">
                <a:hlinkClick r:id="rId3"/>
              </a:rPr>
              <a:t>testiphone.com/</a:t>
            </a:r>
            <a:r>
              <a:rPr lang="en-US" sz="2000" dirty="0" smtClean="0"/>
              <a:t>   http</a:t>
            </a:r>
            <a:r>
              <a:rPr lang="en-US" sz="2000" dirty="0"/>
              <a:t>://</a:t>
            </a:r>
            <a:r>
              <a:rPr lang="en-US" sz="2000" dirty="0" smtClean="0"/>
              <a:t>testiphone5.com</a:t>
            </a:r>
            <a:r>
              <a:rPr lang="en-US" sz="2000" dirty="0"/>
              <a:t>/</a:t>
            </a:r>
          </a:p>
          <a:p>
            <a:r>
              <a:rPr lang="en-US" sz="2000" b="1" dirty="0">
                <a:hlinkClick r:id="rId4"/>
              </a:rPr>
              <a:t>iPhoney</a:t>
            </a:r>
            <a:endParaRPr lang="en-US" sz="2000" b="1" dirty="0"/>
          </a:p>
          <a:p>
            <a:r>
              <a:rPr lang="en-US" sz="2000" dirty="0"/>
              <a:t>iPhoney gives you a pixel-accurate web browsing environment – powered by Safari – that you can use when developing web sites for the iPhone. It's the perfect 320 by 480-pixel canvas for your iPhone development.</a:t>
            </a:r>
            <a:br>
              <a:rPr lang="en-US" sz="2000" dirty="0"/>
            </a:br>
            <a:r>
              <a:rPr lang="en-US" sz="2000" dirty="0"/>
              <a:t>iPhoney is not an iPhone simulator but instead is designed for web developers who want to create 320 by 480 (or 480 by 320) websites for use with iPhone. It gives you a canvas on which to test the visual quality of your designs</a:t>
            </a:r>
            <a:r>
              <a:rPr lang="en-US" sz="2000" dirty="0" smtClean="0"/>
              <a:t>.  Runs on MAC</a:t>
            </a:r>
          </a:p>
          <a:p>
            <a:r>
              <a:rPr lang="en-US" sz="2000" dirty="0"/>
              <a:t/>
            </a:r>
            <a:br>
              <a:rPr lang="en-US" sz="2000" dirty="0"/>
            </a:br>
            <a:r>
              <a:rPr lang="en-US" sz="2000" dirty="0" smtClean="0"/>
              <a:t> http</a:t>
            </a:r>
            <a:r>
              <a:rPr lang="en-US" sz="2000" dirty="0"/>
              <a:t>://sourceforge.net/projects/iphonesimulator/</a:t>
            </a:r>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31</a:t>
            </a:fld>
            <a:endParaRPr lang="en-US" dirty="0"/>
          </a:p>
        </p:txBody>
      </p:sp>
    </p:spTree>
    <p:extLst>
      <p:ext uri="{BB962C8B-B14F-4D97-AF65-F5344CB8AC3E}">
        <p14:creationId xmlns:p14="http://schemas.microsoft.com/office/powerpoint/2010/main" xmlns="" val="34742686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Palm</a:t>
            </a:r>
            <a:endParaRPr lang="en-US" dirty="0"/>
          </a:p>
        </p:txBody>
      </p:sp>
      <p:sp>
        <p:nvSpPr>
          <p:cNvPr id="3" name="Content Placeholder 2"/>
          <p:cNvSpPr>
            <a:spLocks noGrp="1"/>
          </p:cNvSpPr>
          <p:nvPr>
            <p:ph sz="quarter" idx="11"/>
          </p:nvPr>
        </p:nvSpPr>
        <p:spPr/>
        <p:txBody>
          <a:bodyPr/>
          <a:lstStyle/>
          <a:p>
            <a:r>
              <a:rPr lang="en-US" sz="2000" b="1" dirty="0">
                <a:hlinkClick r:id="rId2"/>
              </a:rPr>
              <a:t>Emulator – Palm Developer Center</a:t>
            </a:r>
            <a:endParaRPr lang="en-US" sz="2000" b="1" dirty="0"/>
          </a:p>
          <a:p>
            <a:r>
              <a:rPr lang="en-US" sz="2000" dirty="0"/>
              <a:t>This official Palm emulator emulates the Palm </a:t>
            </a:r>
            <a:r>
              <a:rPr lang="en-US" sz="2000" dirty="0" smtClean="0"/>
              <a:t>WebOS </a:t>
            </a:r>
            <a:r>
              <a:rPr lang="en-US" sz="2000" dirty="0"/>
              <a:t>device on a Linux, Mac and or Windows. If you already the SDK installed, you will already have the emulator on your computer.</a:t>
            </a:r>
            <a:br>
              <a:rPr lang="en-US" sz="2000" dirty="0"/>
            </a:br>
            <a:r>
              <a:rPr lang="en-US" sz="2000" dirty="0">
                <a:hlinkClick r:id="rId2"/>
              </a:rPr>
              <a:t>Pre Emulator – Palm Developer Center »</a:t>
            </a:r>
            <a:r>
              <a:rPr lang="en-US" sz="2000" dirty="0"/>
              <a:t/>
            </a:r>
            <a:br>
              <a:rPr lang="en-US" sz="2000" dirty="0"/>
            </a:br>
            <a:r>
              <a:rPr lang="en-US" sz="2000" dirty="0">
                <a:hlinkClick r:id="rId3"/>
              </a:rPr>
              <a:t>Download the Palm Pre SDK (Mac, Linux and Windows) »</a:t>
            </a:r>
            <a:endParaRPr lang="en-US" sz="2000" dirty="0"/>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32</a:t>
            </a:fld>
            <a:endParaRPr lang="en-US" dirty="0"/>
          </a:p>
        </p:txBody>
      </p:sp>
    </p:spTree>
    <p:extLst>
      <p:ext uri="{BB962C8B-B14F-4D97-AF65-F5344CB8AC3E}">
        <p14:creationId xmlns:p14="http://schemas.microsoft.com/office/powerpoint/2010/main" xmlns="" val="26032518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Nokia</a:t>
            </a:r>
            <a:endParaRPr lang="en-US" dirty="0"/>
          </a:p>
        </p:txBody>
      </p:sp>
      <p:sp>
        <p:nvSpPr>
          <p:cNvPr id="3" name="Content Placeholder 2"/>
          <p:cNvSpPr>
            <a:spLocks noGrp="1"/>
          </p:cNvSpPr>
          <p:nvPr>
            <p:ph sz="quarter" idx="11"/>
          </p:nvPr>
        </p:nvSpPr>
        <p:spPr/>
        <p:txBody>
          <a:bodyPr/>
          <a:lstStyle/>
          <a:p>
            <a:r>
              <a:rPr lang="en-US" sz="2000" b="1" dirty="0">
                <a:hlinkClick r:id="rId2"/>
              </a:rPr>
              <a:t>Nokia Platform and Device SDKs</a:t>
            </a:r>
            <a:endParaRPr lang="en-US" sz="2000" b="1" dirty="0"/>
          </a:p>
          <a:p>
            <a:r>
              <a:rPr lang="en-US" sz="2000" dirty="0"/>
              <a:t>When coupled with your </a:t>
            </a:r>
            <a:r>
              <a:rPr lang="en-US" sz="2000" dirty="0" smtClean="0"/>
              <a:t>favorite </a:t>
            </a:r>
            <a:r>
              <a:rPr lang="en-US" sz="2000" dirty="0"/>
              <a:t>development tool, the S60 platform and device SDKs provide all the features required to quickly and efficiently build and test Symbian applications on a PC.</a:t>
            </a:r>
            <a:br>
              <a:rPr lang="en-US" sz="2000" dirty="0"/>
            </a:br>
            <a:r>
              <a:rPr lang="en-US" sz="2000" dirty="0">
                <a:hlinkClick r:id="rId2"/>
              </a:rPr>
              <a:t>Nokia Platform and Device SDKs »</a:t>
            </a:r>
            <a:r>
              <a:rPr lang="en-US" sz="2000" dirty="0"/>
              <a:t/>
            </a:r>
            <a:br>
              <a:rPr lang="en-US" sz="2000" dirty="0"/>
            </a:br>
            <a:r>
              <a:rPr lang="en-US" sz="2000" dirty="0">
                <a:hlinkClick r:id="rId3"/>
              </a:rPr>
              <a:t>Nokia Device Specifications »</a:t>
            </a:r>
            <a:r>
              <a:rPr lang="en-US" sz="2000" dirty="0"/>
              <a:t/>
            </a:r>
            <a:br>
              <a:rPr lang="en-US" sz="2000" dirty="0"/>
            </a:br>
            <a:r>
              <a:rPr lang="en-US" sz="2000" dirty="0">
                <a:hlinkClick r:id="rId4"/>
              </a:rPr>
              <a:t>Nokia Mobile Browser Simulator 4.0 »</a:t>
            </a:r>
            <a:r>
              <a:rPr lang="en-US" sz="2000" dirty="0"/>
              <a:t/>
            </a:r>
            <a:br>
              <a:rPr lang="en-US" sz="2000" dirty="0"/>
            </a:br>
            <a:r>
              <a:rPr lang="en-US" sz="2000" dirty="0"/>
              <a:t>NMB 4.0 is a mobile Internet browser SDK that can browse mobile Internet content from your local computer. This resource has been archived because it is not considered relevant for developers creating commercial solutions today, but it was still fun playing about with it.</a:t>
            </a:r>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33</a:t>
            </a:fld>
            <a:endParaRPr lang="en-US" dirty="0"/>
          </a:p>
        </p:txBody>
      </p:sp>
    </p:spTree>
    <p:extLst>
      <p:ext uri="{BB962C8B-B14F-4D97-AF65-F5344CB8AC3E}">
        <p14:creationId xmlns:p14="http://schemas.microsoft.com/office/powerpoint/2010/main" xmlns="" val="38442217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Blackberry </a:t>
            </a:r>
            <a:endParaRPr lang="en-US" dirty="0"/>
          </a:p>
        </p:txBody>
      </p:sp>
      <p:sp>
        <p:nvSpPr>
          <p:cNvPr id="3" name="Content Placeholder 2"/>
          <p:cNvSpPr>
            <a:spLocks noGrp="1"/>
          </p:cNvSpPr>
          <p:nvPr>
            <p:ph sz="quarter" idx="11"/>
          </p:nvPr>
        </p:nvSpPr>
        <p:spPr/>
        <p:txBody>
          <a:bodyPr/>
          <a:lstStyle/>
          <a:p>
            <a:r>
              <a:rPr lang="en-US" sz="2000" b="1" dirty="0" smtClean="0">
                <a:hlinkClick r:id="rId2"/>
              </a:rPr>
              <a:t>iBBDemo </a:t>
            </a:r>
            <a:r>
              <a:rPr lang="en-US" sz="2000" b="1" dirty="0">
                <a:hlinkClick r:id="rId2"/>
              </a:rPr>
              <a:t>– Blackbaud iPhone Browser Simulator</a:t>
            </a:r>
            <a:endParaRPr lang="en-US" sz="2000" b="1" dirty="0"/>
          </a:p>
          <a:p>
            <a:r>
              <a:rPr lang="en-US" sz="2000" dirty="0"/>
              <a:t>iBBDemo correctly renders Webkit targeted html including the custom -webkit CSS </a:t>
            </a:r>
            <a:r>
              <a:rPr lang="en-US" sz="2000" dirty="0" smtClean="0"/>
              <a:t>extensions, </a:t>
            </a:r>
            <a:r>
              <a:rPr lang="en-US" sz="2000" dirty="0"/>
              <a:t>effectively giving you a compelling demo/test platform for iPhone Web content from the comfort of a Windows desktop (who said it could not be done?).</a:t>
            </a:r>
            <a:br>
              <a:rPr lang="en-US" sz="2000" dirty="0"/>
            </a:br>
            <a:r>
              <a:rPr lang="en-US" sz="2000" dirty="0">
                <a:hlinkClick r:id="rId2"/>
              </a:rPr>
              <a:t>iBBDemo – Blackbaud iPhone Browser Simulator »</a:t>
            </a:r>
            <a:r>
              <a:rPr lang="en-US" sz="2000" dirty="0"/>
              <a:t/>
            </a:r>
            <a:br>
              <a:rPr lang="en-US" sz="2000" dirty="0"/>
            </a:br>
            <a:r>
              <a:rPr lang="en-US" sz="2000" dirty="0">
                <a:hlinkClick r:id="rId3"/>
              </a:rPr>
              <a:t>iPhone Browser Simulator for Windows Screencast »</a:t>
            </a:r>
            <a:endParaRPr lang="en-US" sz="2000" dirty="0"/>
          </a:p>
          <a:p>
            <a:r>
              <a:rPr lang="en-US" sz="2000" b="1" dirty="0" smtClean="0">
                <a:hlinkClick r:id="rId4"/>
              </a:rPr>
              <a:t>BlackBerry </a:t>
            </a:r>
            <a:r>
              <a:rPr lang="en-US" sz="2000" b="1" dirty="0">
                <a:hlinkClick r:id="rId4"/>
              </a:rPr>
              <a:t>Simulator</a:t>
            </a:r>
            <a:endParaRPr lang="en-US" sz="2000" b="1" dirty="0"/>
          </a:p>
          <a:p>
            <a:r>
              <a:rPr lang="en-US" sz="2000" dirty="0"/>
              <a:t>There are a variety of official BlackBerry simulators available to emulate the functionality of actual BlackBerry products. With any of the BlackBerry device simulators, you can demonstrate and test how the BlackBerry device software, screen, keyboard and trackwheel will work with your application. These simulators will also simulate behavior in various wireless network conditions.</a:t>
            </a:r>
            <a:br>
              <a:rPr lang="en-US" sz="2000" dirty="0"/>
            </a:br>
            <a:r>
              <a:rPr lang="en-US" sz="2000" dirty="0">
                <a:hlinkClick r:id="rId4"/>
              </a:rPr>
              <a:t>BlackBerry Simulator »</a:t>
            </a:r>
            <a:r>
              <a:rPr lang="en-US" sz="2000" dirty="0"/>
              <a:t/>
            </a:r>
            <a:br>
              <a:rPr lang="en-US" sz="2000" dirty="0"/>
            </a:br>
            <a:r>
              <a:rPr lang="en-US" sz="2000" dirty="0">
                <a:hlinkClick r:id="rId5"/>
              </a:rPr>
              <a:t>Software Downloads for Blackberry Device Simulators </a:t>
            </a:r>
            <a:r>
              <a:rPr lang="en-US" sz="2000" dirty="0" smtClean="0">
                <a:hlinkClick r:id="rId5"/>
              </a:rPr>
              <a:t>»</a:t>
            </a:r>
            <a:endParaRPr lang="en-US" sz="2000" dirty="0"/>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34</a:t>
            </a:fld>
            <a:endParaRPr lang="en-US" dirty="0"/>
          </a:p>
        </p:txBody>
      </p:sp>
    </p:spTree>
    <p:extLst>
      <p:ext uri="{BB962C8B-B14F-4D97-AF65-F5344CB8AC3E}">
        <p14:creationId xmlns:p14="http://schemas.microsoft.com/office/powerpoint/2010/main" xmlns="" val="22810595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Scripting Tools</a:t>
            </a:r>
            <a:endParaRPr lang="en-US" dirty="0"/>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35</a:t>
            </a:fld>
            <a:endParaRPr lang="en-US" dirty="0"/>
          </a:p>
        </p:txBody>
      </p:sp>
      <p:pic>
        <p:nvPicPr>
          <p:cNvPr id="1033" name="Picture 9" descr="http://s0.2mdn.net/2620640/Pixel_1x1_Exclusive.gif">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01913" y="18173700"/>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6"/>
          <p:cNvSpPr>
            <a:spLocks noGrp="1"/>
          </p:cNvSpPr>
          <p:nvPr>
            <p:ph sz="quarter" idx="11"/>
          </p:nvPr>
        </p:nvSpPr>
        <p:spPr>
          <a:xfrm>
            <a:off x="477838" y="1037230"/>
            <a:ext cx="8245475" cy="5268319"/>
          </a:xfrm>
        </p:spPr>
        <p:txBody>
          <a:bodyPr/>
          <a:lstStyle/>
          <a:p>
            <a:pPr lvl="0"/>
            <a:r>
              <a:rPr lang="en-US" b="1" dirty="0">
                <a:latin typeface="Arial" pitchFamily="34" charset="0"/>
                <a:cs typeface="Arial" pitchFamily="34" charset="0"/>
              </a:rPr>
              <a:t>TestFlight: </a:t>
            </a:r>
            <a:r>
              <a:rPr lang="en-US" dirty="0">
                <a:latin typeface="Arial" pitchFamily="34" charset="0"/>
                <a:cs typeface="Arial" pitchFamily="34" charset="0"/>
              </a:rPr>
              <a:t>TestFlight is an open source tool that makes testing on iOS platforms easy by automating the distribution of the app and provisioning files easy. </a:t>
            </a:r>
            <a:endParaRPr lang="en-US" dirty="0" smtClean="0">
              <a:latin typeface="Arial" pitchFamily="34" charset="0"/>
              <a:cs typeface="Arial" pitchFamily="34" charset="0"/>
            </a:endParaRPr>
          </a:p>
          <a:p>
            <a:pPr lvl="0"/>
            <a:r>
              <a:rPr lang="en-US" dirty="0" smtClean="0">
                <a:latin typeface="Arial" pitchFamily="34" charset="0"/>
                <a:cs typeface="Arial" pitchFamily="34" charset="0"/>
              </a:rPr>
              <a:t>You </a:t>
            </a:r>
            <a:r>
              <a:rPr lang="en-US" dirty="0">
                <a:latin typeface="Arial" pitchFamily="34" charset="0"/>
                <a:cs typeface="Arial" pitchFamily="34" charset="0"/>
              </a:rPr>
              <a:t>don’t need to maintain distribution mailing lists once you get the UDID of an iOS device and authorize that device for running a test version of your apps. </a:t>
            </a:r>
            <a:endParaRPr lang="en-US" dirty="0" smtClean="0">
              <a:latin typeface="Arial" pitchFamily="34" charset="0"/>
              <a:cs typeface="Arial" pitchFamily="34" charset="0"/>
            </a:endParaRPr>
          </a:p>
          <a:p>
            <a:pPr lvl="0"/>
            <a:r>
              <a:rPr lang="en-US" dirty="0" smtClean="0">
                <a:latin typeface="Arial" pitchFamily="34" charset="0"/>
                <a:cs typeface="Arial" pitchFamily="34" charset="0"/>
              </a:rPr>
              <a:t>Beyond </a:t>
            </a:r>
            <a:r>
              <a:rPr lang="en-US" dirty="0">
                <a:latin typeface="Arial" pitchFamily="34" charset="0"/>
                <a:cs typeface="Arial" pitchFamily="34" charset="0"/>
              </a:rPr>
              <a:t>that, TestFlight enables setting checkpoints in your app, asking questions of testers and collecting answers at those checkpoints, providing detailed test session logs, keeping track of app crashes, and also keeping track of which parts of the app are popular with users.</a:t>
            </a:r>
          </a:p>
          <a:p>
            <a:endParaRPr lang="en-US" dirty="0"/>
          </a:p>
        </p:txBody>
      </p:sp>
    </p:spTree>
    <p:extLst>
      <p:ext uri="{BB962C8B-B14F-4D97-AF65-F5344CB8AC3E}">
        <p14:creationId xmlns:p14="http://schemas.microsoft.com/office/powerpoint/2010/main" xmlns="" val="17343268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Scripting Tools</a:t>
            </a:r>
            <a:endParaRPr lang="en-US" dirty="0"/>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36</a:t>
            </a:fld>
            <a:endParaRPr lang="en-US" dirty="0"/>
          </a:p>
        </p:txBody>
      </p:sp>
      <p:pic>
        <p:nvPicPr>
          <p:cNvPr id="1033" name="Picture 9" descr="http://s0.2mdn.net/2620640/Pixel_1x1_Exclusive.gif">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01913" y="18173700"/>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6"/>
          <p:cNvSpPr>
            <a:spLocks noGrp="1"/>
          </p:cNvSpPr>
          <p:nvPr>
            <p:ph sz="quarter" idx="11"/>
          </p:nvPr>
        </p:nvSpPr>
        <p:spPr>
          <a:xfrm>
            <a:off x="477838" y="1037230"/>
            <a:ext cx="8245475" cy="5268319"/>
          </a:xfrm>
        </p:spPr>
        <p:txBody>
          <a:bodyPr/>
          <a:lstStyle/>
          <a:p>
            <a:pPr eaLnBrk="0" hangingPunct="0">
              <a:lnSpc>
                <a:spcPct val="100000"/>
              </a:lnSpc>
              <a:spcBef>
                <a:spcPct val="0"/>
              </a:spcBef>
              <a:spcAft>
                <a:spcPct val="0"/>
              </a:spcAft>
            </a:pPr>
            <a:r>
              <a:rPr lang="en-US" b="1" dirty="0">
                <a:latin typeface="Arial" pitchFamily="34" charset="0"/>
                <a:cs typeface="Arial" pitchFamily="34" charset="0"/>
              </a:rPr>
              <a:t>SeeTestMobile: </a:t>
            </a:r>
            <a:r>
              <a:rPr lang="en-US" dirty="0">
                <a:latin typeface="Arial" pitchFamily="34" charset="0"/>
                <a:cs typeface="Arial" pitchFamily="34" charset="0"/>
              </a:rPr>
              <a:t>SeeTestMobile by Experitest is an automated scripting tool. </a:t>
            </a:r>
            <a:endParaRPr lang="en-US" dirty="0" smtClean="0">
              <a:latin typeface="Arial" pitchFamily="34" charset="0"/>
              <a:cs typeface="Arial" pitchFamily="34" charset="0"/>
            </a:endParaRPr>
          </a:p>
          <a:p>
            <a:pPr eaLnBrk="0" hangingPunct="0">
              <a:lnSpc>
                <a:spcPct val="100000"/>
              </a:lnSpc>
              <a:spcBef>
                <a:spcPct val="0"/>
              </a:spcBef>
              <a:spcAft>
                <a:spcPct val="0"/>
              </a:spcAft>
            </a:pPr>
            <a:r>
              <a:rPr lang="en-US" dirty="0" smtClean="0">
                <a:latin typeface="Arial" pitchFamily="34" charset="0"/>
                <a:cs typeface="Arial" pitchFamily="34" charset="0"/>
              </a:rPr>
              <a:t>You </a:t>
            </a:r>
            <a:r>
              <a:rPr lang="en-US" dirty="0">
                <a:latin typeface="Arial" pitchFamily="34" charset="0"/>
                <a:cs typeface="Arial" pitchFamily="34" charset="0"/>
              </a:rPr>
              <a:t>attach a smartphone using a USB cable to a laptop or a desktop running SeeTestMobile</a:t>
            </a:r>
            <a:r>
              <a:rPr lang="en-US" dirty="0" smtClean="0">
                <a:latin typeface="Arial" pitchFamily="34" charset="0"/>
                <a:cs typeface="Arial" pitchFamily="34" charset="0"/>
              </a:rPr>
              <a:t>.</a:t>
            </a:r>
          </a:p>
          <a:p>
            <a:pPr eaLnBrk="0" hangingPunct="0">
              <a:lnSpc>
                <a:spcPct val="100000"/>
              </a:lnSpc>
              <a:spcBef>
                <a:spcPct val="0"/>
              </a:spcBef>
              <a:spcAft>
                <a:spcPct val="0"/>
              </a:spcAft>
            </a:pPr>
            <a:r>
              <a:rPr lang="en-US" dirty="0" smtClean="0">
                <a:latin typeface="Arial" pitchFamily="34" charset="0"/>
                <a:cs typeface="Arial" pitchFamily="34" charset="0"/>
              </a:rPr>
              <a:t>You </a:t>
            </a:r>
            <a:r>
              <a:rPr lang="en-US" dirty="0">
                <a:latin typeface="Arial" pitchFamily="34" charset="0"/>
                <a:cs typeface="Arial" pitchFamily="34" charset="0"/>
              </a:rPr>
              <a:t>start the recording, use an app and then stop the recording. This automatically records a test script that can be run again, when a new release is available. </a:t>
            </a:r>
            <a:endParaRPr lang="en-US" dirty="0" smtClean="0">
              <a:latin typeface="Arial" pitchFamily="34" charset="0"/>
              <a:cs typeface="Arial" pitchFamily="34" charset="0"/>
            </a:endParaRPr>
          </a:p>
          <a:p>
            <a:pPr eaLnBrk="0" hangingPunct="0">
              <a:lnSpc>
                <a:spcPct val="100000"/>
              </a:lnSpc>
              <a:spcBef>
                <a:spcPct val="0"/>
              </a:spcBef>
              <a:spcAft>
                <a:spcPct val="0"/>
              </a:spcAft>
            </a:pPr>
            <a:r>
              <a:rPr lang="en-US" dirty="0" smtClean="0">
                <a:latin typeface="Arial" pitchFamily="34" charset="0"/>
                <a:cs typeface="Arial" pitchFamily="34" charset="0"/>
              </a:rPr>
              <a:t>The </a:t>
            </a:r>
            <a:r>
              <a:rPr lang="en-US" dirty="0">
                <a:latin typeface="Arial" pitchFamily="34" charset="0"/>
                <a:cs typeface="Arial" pitchFamily="34" charset="0"/>
              </a:rPr>
              <a:t>test script is run automatically on both the attached mobile device as well as on the simulator. </a:t>
            </a:r>
            <a:endParaRPr lang="en-US" dirty="0" smtClean="0">
              <a:latin typeface="Arial" pitchFamily="34" charset="0"/>
              <a:cs typeface="Arial" pitchFamily="34" charset="0"/>
            </a:endParaRPr>
          </a:p>
          <a:p>
            <a:pPr eaLnBrk="0" hangingPunct="0">
              <a:lnSpc>
                <a:spcPct val="100000"/>
              </a:lnSpc>
              <a:spcBef>
                <a:spcPct val="0"/>
              </a:spcBef>
              <a:spcAft>
                <a:spcPct val="0"/>
              </a:spcAft>
            </a:pPr>
            <a:r>
              <a:rPr lang="en-US" dirty="0" smtClean="0">
                <a:latin typeface="Arial" pitchFamily="34" charset="0"/>
                <a:cs typeface="Arial" pitchFamily="34" charset="0"/>
              </a:rPr>
              <a:t>Results </a:t>
            </a:r>
            <a:r>
              <a:rPr lang="en-US" dirty="0">
                <a:latin typeface="Arial" pitchFamily="34" charset="0"/>
                <a:cs typeface="Arial" pitchFamily="34" charset="0"/>
              </a:rPr>
              <a:t>are recorded in the SeeTest environment for analysis. </a:t>
            </a:r>
            <a:endParaRPr lang="en-US" dirty="0" smtClean="0">
              <a:latin typeface="Arial" pitchFamily="34" charset="0"/>
              <a:cs typeface="Arial" pitchFamily="34" charset="0"/>
            </a:endParaRPr>
          </a:p>
          <a:p>
            <a:pPr eaLnBrk="0" hangingPunct="0">
              <a:lnSpc>
                <a:spcPct val="100000"/>
              </a:lnSpc>
              <a:spcBef>
                <a:spcPct val="0"/>
              </a:spcBef>
              <a:spcAft>
                <a:spcPct val="0"/>
              </a:spcAft>
            </a:pPr>
            <a:r>
              <a:rPr lang="en-US" dirty="0" smtClean="0">
                <a:latin typeface="Arial" pitchFamily="34" charset="0"/>
                <a:cs typeface="Arial" pitchFamily="34" charset="0"/>
              </a:rPr>
              <a:t>The </a:t>
            </a:r>
            <a:r>
              <a:rPr lang="en-US" dirty="0">
                <a:latin typeface="Arial" pitchFamily="34" charset="0"/>
                <a:cs typeface="Arial" pitchFamily="34" charset="0"/>
              </a:rPr>
              <a:t>automated script can be converted and integrated with multiple other existing target test environments like QTP, TestComplete, MSTest, Junit, PERL and Python.</a:t>
            </a:r>
          </a:p>
          <a:p>
            <a:endParaRPr lang="en-US" dirty="0"/>
          </a:p>
        </p:txBody>
      </p:sp>
    </p:spTree>
    <p:extLst>
      <p:ext uri="{BB962C8B-B14F-4D97-AF65-F5344CB8AC3E}">
        <p14:creationId xmlns:p14="http://schemas.microsoft.com/office/powerpoint/2010/main" xmlns="" val="42924186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Scripting Tools</a:t>
            </a:r>
            <a:endParaRPr lang="en-US" dirty="0"/>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37</a:t>
            </a:fld>
            <a:endParaRPr lang="en-US" dirty="0"/>
          </a:p>
        </p:txBody>
      </p:sp>
      <p:pic>
        <p:nvPicPr>
          <p:cNvPr id="1033" name="Picture 9" descr="http://s0.2mdn.net/2620640/Pixel_1x1_Exclusive.gif">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01913" y="18173700"/>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6"/>
          <p:cNvSpPr>
            <a:spLocks noGrp="1"/>
          </p:cNvSpPr>
          <p:nvPr>
            <p:ph sz="quarter" idx="11"/>
          </p:nvPr>
        </p:nvSpPr>
        <p:spPr>
          <a:xfrm>
            <a:off x="477838" y="1037230"/>
            <a:ext cx="8245475" cy="5268319"/>
          </a:xfrm>
        </p:spPr>
        <p:txBody>
          <a:bodyPr/>
          <a:lstStyle/>
          <a:p>
            <a:pPr eaLnBrk="0" hangingPunct="0">
              <a:lnSpc>
                <a:spcPct val="100000"/>
              </a:lnSpc>
              <a:spcBef>
                <a:spcPct val="0"/>
              </a:spcBef>
              <a:spcAft>
                <a:spcPct val="0"/>
              </a:spcAft>
            </a:pPr>
            <a:r>
              <a:rPr lang="en-US" b="1" dirty="0">
                <a:latin typeface="Arial" pitchFamily="34" charset="0"/>
                <a:cs typeface="Arial" pitchFamily="34" charset="0"/>
              </a:rPr>
              <a:t>RealMobile: </a:t>
            </a:r>
            <a:r>
              <a:rPr lang="en-US" dirty="0">
                <a:latin typeface="Arial" pitchFamily="34" charset="0"/>
                <a:cs typeface="Arial" pitchFamily="34" charset="0"/>
              </a:rPr>
              <a:t>RealMobile from Conflair builds a wrapper around common test automation tools like QTP and Quality Center and builds a custom environment for mobile testing. </a:t>
            </a:r>
            <a:endParaRPr lang="en-US" dirty="0" smtClean="0">
              <a:latin typeface="Arial" pitchFamily="34" charset="0"/>
              <a:cs typeface="Arial" pitchFamily="34" charset="0"/>
            </a:endParaRPr>
          </a:p>
          <a:p>
            <a:pPr eaLnBrk="0" hangingPunct="0">
              <a:lnSpc>
                <a:spcPct val="100000"/>
              </a:lnSpc>
              <a:spcBef>
                <a:spcPct val="0"/>
              </a:spcBef>
              <a:spcAft>
                <a:spcPct val="0"/>
              </a:spcAft>
            </a:pPr>
            <a:endParaRPr lang="en-US" dirty="0">
              <a:latin typeface="Arial" pitchFamily="34" charset="0"/>
              <a:cs typeface="Arial" pitchFamily="34" charset="0"/>
            </a:endParaRPr>
          </a:p>
          <a:p>
            <a:pPr eaLnBrk="0" hangingPunct="0">
              <a:lnSpc>
                <a:spcPct val="100000"/>
              </a:lnSpc>
              <a:spcBef>
                <a:spcPct val="0"/>
              </a:spcBef>
              <a:spcAft>
                <a:spcPct val="0"/>
              </a:spcAft>
            </a:pPr>
            <a:r>
              <a:rPr lang="en-US" dirty="0" smtClean="0">
                <a:latin typeface="Arial" pitchFamily="34" charset="0"/>
                <a:cs typeface="Arial" pitchFamily="34" charset="0"/>
              </a:rPr>
              <a:t>Since </a:t>
            </a:r>
            <a:r>
              <a:rPr lang="en-US" dirty="0">
                <a:latin typeface="Arial" pitchFamily="34" charset="0"/>
                <a:cs typeface="Arial" pitchFamily="34" charset="0"/>
              </a:rPr>
              <a:t>existing environments are used for mobile testing, integrating it with testing of other applications within the organization is easier. </a:t>
            </a:r>
            <a:endParaRPr lang="en-US" dirty="0" smtClean="0">
              <a:latin typeface="Arial" pitchFamily="34" charset="0"/>
              <a:cs typeface="Arial" pitchFamily="34" charset="0"/>
            </a:endParaRPr>
          </a:p>
          <a:p>
            <a:pPr eaLnBrk="0" hangingPunct="0">
              <a:lnSpc>
                <a:spcPct val="100000"/>
              </a:lnSpc>
              <a:spcBef>
                <a:spcPct val="0"/>
              </a:spcBef>
              <a:spcAft>
                <a:spcPct val="0"/>
              </a:spcAft>
            </a:pPr>
            <a:endParaRPr lang="en-US" dirty="0">
              <a:latin typeface="Arial" pitchFamily="34" charset="0"/>
              <a:cs typeface="Arial" pitchFamily="34" charset="0"/>
            </a:endParaRPr>
          </a:p>
          <a:p>
            <a:pPr eaLnBrk="0" hangingPunct="0">
              <a:lnSpc>
                <a:spcPct val="100000"/>
              </a:lnSpc>
              <a:spcBef>
                <a:spcPct val="0"/>
              </a:spcBef>
              <a:spcAft>
                <a:spcPct val="0"/>
              </a:spcAft>
            </a:pPr>
            <a:r>
              <a:rPr lang="en-US" dirty="0" smtClean="0">
                <a:latin typeface="Arial" pitchFamily="34" charset="0"/>
                <a:cs typeface="Arial" pitchFamily="34" charset="0"/>
              </a:rPr>
              <a:t>RealMobile </a:t>
            </a:r>
            <a:r>
              <a:rPr lang="en-US" dirty="0">
                <a:latin typeface="Arial" pitchFamily="34" charset="0"/>
                <a:cs typeface="Arial" pitchFamily="34" charset="0"/>
              </a:rPr>
              <a:t>provides testing on mobiles as well as simulators. Mobiles can communicate with the laptop or desktop using USB or wireless connections.</a:t>
            </a:r>
          </a:p>
        </p:txBody>
      </p:sp>
    </p:spTree>
    <p:extLst>
      <p:ext uri="{BB962C8B-B14F-4D97-AF65-F5344CB8AC3E}">
        <p14:creationId xmlns:p14="http://schemas.microsoft.com/office/powerpoint/2010/main" xmlns="" val="7883233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Scripting Tools</a:t>
            </a:r>
            <a:endParaRPr lang="en-US" dirty="0"/>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38</a:t>
            </a:fld>
            <a:endParaRPr lang="en-US" dirty="0"/>
          </a:p>
        </p:txBody>
      </p:sp>
      <p:pic>
        <p:nvPicPr>
          <p:cNvPr id="1033" name="Picture 9" descr="http://s0.2mdn.net/2620640/Pixel_1x1_Exclusive.gif">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01913" y="18173700"/>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6"/>
          <p:cNvSpPr>
            <a:spLocks noGrp="1"/>
          </p:cNvSpPr>
          <p:nvPr>
            <p:ph sz="quarter" idx="11"/>
          </p:nvPr>
        </p:nvSpPr>
        <p:spPr>
          <a:xfrm>
            <a:off x="477838" y="1037230"/>
            <a:ext cx="8245475" cy="5268319"/>
          </a:xfrm>
        </p:spPr>
        <p:txBody>
          <a:bodyPr/>
          <a:lstStyle/>
          <a:p>
            <a:pPr eaLnBrk="0" hangingPunct="0">
              <a:lnSpc>
                <a:spcPct val="150000"/>
              </a:lnSpc>
              <a:spcBef>
                <a:spcPct val="0"/>
              </a:spcBef>
              <a:spcAft>
                <a:spcPct val="0"/>
              </a:spcAft>
            </a:pPr>
            <a:r>
              <a:rPr lang="en-US" b="1" dirty="0">
                <a:latin typeface="Arial" pitchFamily="34" charset="0"/>
                <a:cs typeface="Arial" pitchFamily="34" charset="0"/>
              </a:rPr>
              <a:t>TestCountdown: </a:t>
            </a:r>
            <a:r>
              <a:rPr lang="en-US" dirty="0">
                <a:latin typeface="Arial" pitchFamily="34" charset="0"/>
                <a:cs typeface="Arial" pitchFamily="34" charset="0"/>
              </a:rPr>
              <a:t>TestCountdown from BSQUARE is a modular test environment with separate design and execution environments. </a:t>
            </a:r>
            <a:endParaRPr lang="en-US" dirty="0" smtClean="0">
              <a:latin typeface="Arial" pitchFamily="34" charset="0"/>
              <a:cs typeface="Arial" pitchFamily="34" charset="0"/>
            </a:endParaRPr>
          </a:p>
          <a:p>
            <a:pPr eaLnBrk="0" hangingPunct="0">
              <a:lnSpc>
                <a:spcPct val="150000"/>
              </a:lnSpc>
              <a:spcBef>
                <a:spcPct val="0"/>
              </a:spcBef>
              <a:spcAft>
                <a:spcPct val="0"/>
              </a:spcAft>
            </a:pPr>
            <a:r>
              <a:rPr lang="en-US" dirty="0" smtClean="0">
                <a:latin typeface="Arial" pitchFamily="34" charset="0"/>
                <a:cs typeface="Arial" pitchFamily="34" charset="0"/>
              </a:rPr>
              <a:t>This </a:t>
            </a:r>
            <a:r>
              <a:rPr lang="en-US" dirty="0">
                <a:latin typeface="Arial" pitchFamily="34" charset="0"/>
                <a:cs typeface="Arial" pitchFamily="34" charset="0"/>
              </a:rPr>
              <a:t>enables the geographic separation of the test design and test execution activities. </a:t>
            </a:r>
            <a:endParaRPr lang="en-US" dirty="0" smtClean="0">
              <a:latin typeface="Arial" pitchFamily="34" charset="0"/>
              <a:cs typeface="Arial" pitchFamily="34" charset="0"/>
            </a:endParaRPr>
          </a:p>
          <a:p>
            <a:pPr eaLnBrk="0" hangingPunct="0">
              <a:lnSpc>
                <a:spcPct val="150000"/>
              </a:lnSpc>
              <a:spcBef>
                <a:spcPct val="0"/>
              </a:spcBef>
              <a:spcAft>
                <a:spcPct val="0"/>
              </a:spcAft>
            </a:pPr>
            <a:r>
              <a:rPr lang="en-US" dirty="0" smtClean="0">
                <a:latin typeface="Arial" pitchFamily="34" charset="0"/>
                <a:cs typeface="Arial" pitchFamily="34" charset="0"/>
              </a:rPr>
              <a:t>Test </a:t>
            </a:r>
            <a:r>
              <a:rPr lang="en-US" dirty="0">
                <a:latin typeface="Arial" pitchFamily="34" charset="0"/>
                <a:cs typeface="Arial" pitchFamily="34" charset="0"/>
              </a:rPr>
              <a:t>execution can also be done from multiple execution instances, and so multiple, distributed testing efforts are facilitated.</a:t>
            </a:r>
          </a:p>
          <a:p>
            <a:pPr eaLnBrk="0" hangingPunct="0">
              <a:lnSpc>
                <a:spcPct val="150000"/>
              </a:lnSpc>
              <a:spcBef>
                <a:spcPct val="0"/>
              </a:spcBef>
              <a:spcAft>
                <a:spcPct val="0"/>
              </a:spcAft>
            </a:pPr>
            <a:endParaRPr lang="en-US" dirty="0">
              <a:latin typeface="Arial" pitchFamily="34" charset="0"/>
              <a:cs typeface="Arial" pitchFamily="34" charset="0"/>
            </a:endParaRPr>
          </a:p>
        </p:txBody>
      </p:sp>
    </p:spTree>
    <p:extLst>
      <p:ext uri="{BB962C8B-B14F-4D97-AF65-F5344CB8AC3E}">
        <p14:creationId xmlns:p14="http://schemas.microsoft.com/office/powerpoint/2010/main" xmlns="" val="1797596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Scripting Tools</a:t>
            </a:r>
            <a:endParaRPr lang="en-US" dirty="0"/>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39</a:t>
            </a:fld>
            <a:endParaRPr lang="en-US" dirty="0"/>
          </a:p>
        </p:txBody>
      </p:sp>
      <p:pic>
        <p:nvPicPr>
          <p:cNvPr id="1033" name="Picture 9" descr="http://s0.2mdn.net/2620640/Pixel_1x1_Exclusive.gif">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01913" y="18173700"/>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6"/>
          <p:cNvSpPr>
            <a:spLocks noGrp="1"/>
          </p:cNvSpPr>
          <p:nvPr>
            <p:ph sz="quarter" idx="11"/>
          </p:nvPr>
        </p:nvSpPr>
        <p:spPr>
          <a:xfrm>
            <a:off x="477838" y="1037230"/>
            <a:ext cx="8245475" cy="5268319"/>
          </a:xfrm>
        </p:spPr>
        <p:txBody>
          <a:bodyPr/>
          <a:lstStyle/>
          <a:p>
            <a:pPr eaLnBrk="0" hangingPunct="0">
              <a:lnSpc>
                <a:spcPct val="150000"/>
              </a:lnSpc>
              <a:spcBef>
                <a:spcPct val="0"/>
              </a:spcBef>
              <a:spcAft>
                <a:spcPct val="0"/>
              </a:spcAft>
            </a:pPr>
            <a:r>
              <a:rPr lang="en-US" b="1" dirty="0">
                <a:latin typeface="Arial" pitchFamily="34" charset="0"/>
                <a:cs typeface="Arial" pitchFamily="34" charset="0"/>
              </a:rPr>
              <a:t>FoneMonkey: </a:t>
            </a:r>
            <a:r>
              <a:rPr lang="en-US" dirty="0">
                <a:latin typeface="Arial" pitchFamily="34" charset="0"/>
                <a:cs typeface="Arial" pitchFamily="34" charset="0"/>
                <a:hlinkClick r:id="rId4"/>
              </a:rPr>
              <a:t>FoneMonkey by Gorilla Logic</a:t>
            </a:r>
            <a:r>
              <a:rPr lang="en-US" dirty="0">
                <a:latin typeface="Arial" pitchFamily="34" charset="0"/>
                <a:cs typeface="Arial" pitchFamily="34" charset="0"/>
              </a:rPr>
              <a:t> is a free, open source tool that comes in separate versions for iOS and Android. </a:t>
            </a:r>
            <a:endParaRPr lang="en-US" dirty="0" smtClean="0">
              <a:latin typeface="Arial" pitchFamily="34" charset="0"/>
              <a:cs typeface="Arial" pitchFamily="34" charset="0"/>
            </a:endParaRPr>
          </a:p>
          <a:p>
            <a:pPr eaLnBrk="0" hangingPunct="0">
              <a:lnSpc>
                <a:spcPct val="150000"/>
              </a:lnSpc>
              <a:spcBef>
                <a:spcPct val="0"/>
              </a:spcBef>
              <a:spcAft>
                <a:spcPct val="0"/>
              </a:spcAft>
            </a:pPr>
            <a:r>
              <a:rPr lang="en-US" dirty="0" smtClean="0">
                <a:latin typeface="Arial" pitchFamily="34" charset="0"/>
                <a:cs typeface="Arial" pitchFamily="34" charset="0"/>
              </a:rPr>
              <a:t>The </a:t>
            </a:r>
            <a:r>
              <a:rPr lang="en-US" dirty="0">
                <a:latin typeface="Arial" pitchFamily="34" charset="0"/>
                <a:cs typeface="Arial" pitchFamily="34" charset="0"/>
              </a:rPr>
              <a:t>tool records a test execution as a script and can run it again in an automated way. </a:t>
            </a:r>
            <a:endParaRPr lang="en-US" dirty="0" smtClean="0">
              <a:latin typeface="Arial" pitchFamily="34" charset="0"/>
              <a:cs typeface="Arial" pitchFamily="34" charset="0"/>
            </a:endParaRPr>
          </a:p>
          <a:p>
            <a:pPr eaLnBrk="0" hangingPunct="0">
              <a:lnSpc>
                <a:spcPct val="150000"/>
              </a:lnSpc>
              <a:spcBef>
                <a:spcPct val="0"/>
              </a:spcBef>
              <a:spcAft>
                <a:spcPct val="0"/>
              </a:spcAft>
            </a:pPr>
            <a:r>
              <a:rPr lang="en-US" dirty="0" smtClean="0">
                <a:latin typeface="Arial" pitchFamily="34" charset="0"/>
                <a:cs typeface="Arial" pitchFamily="34" charset="0"/>
              </a:rPr>
              <a:t>Scripts </a:t>
            </a:r>
            <a:r>
              <a:rPr lang="en-US" dirty="0">
                <a:latin typeface="Arial" pitchFamily="34" charset="0"/>
                <a:cs typeface="Arial" pitchFamily="34" charset="0"/>
              </a:rPr>
              <a:t>from the iOS version can be exported into an OCUnit Test scripts for use with Objective-C, </a:t>
            </a:r>
            <a:endParaRPr lang="en-US" dirty="0" smtClean="0">
              <a:latin typeface="Arial" pitchFamily="34" charset="0"/>
              <a:cs typeface="Arial" pitchFamily="34" charset="0"/>
            </a:endParaRPr>
          </a:p>
          <a:p>
            <a:pPr eaLnBrk="0" hangingPunct="0">
              <a:lnSpc>
                <a:spcPct val="150000"/>
              </a:lnSpc>
              <a:spcBef>
                <a:spcPct val="0"/>
              </a:spcBef>
              <a:spcAft>
                <a:spcPct val="0"/>
              </a:spcAft>
            </a:pPr>
            <a:r>
              <a:rPr lang="en-US" dirty="0" smtClean="0">
                <a:latin typeface="Arial" pitchFamily="34" charset="0"/>
                <a:cs typeface="Arial" pitchFamily="34" charset="0"/>
              </a:rPr>
              <a:t>Those </a:t>
            </a:r>
            <a:r>
              <a:rPr lang="en-US" dirty="0">
                <a:latin typeface="Arial" pitchFamily="34" charset="0"/>
                <a:cs typeface="Arial" pitchFamily="34" charset="0"/>
              </a:rPr>
              <a:t>from the Android version can be converted into JUnit ones.</a:t>
            </a:r>
          </a:p>
        </p:txBody>
      </p:sp>
    </p:spTree>
    <p:extLst>
      <p:ext uri="{BB962C8B-B14F-4D97-AF65-F5344CB8AC3E}">
        <p14:creationId xmlns:p14="http://schemas.microsoft.com/office/powerpoint/2010/main" xmlns="" val="2538209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77840" y="6356353"/>
            <a:ext cx="774187" cy="365125"/>
          </a:xfrm>
          <a:prstGeom prst="rect">
            <a:avLst/>
          </a:prstGeom>
        </p:spPr>
        <p:txBody>
          <a:bodyPr/>
          <a:lstStyle/>
          <a:p>
            <a:fld id="{26BDC8D8-E660-4226-8804-187229CA1CB3}" type="slidenum">
              <a:rPr lang="en-US" smtClean="0"/>
              <a:pPr/>
              <a:t>4</a:t>
            </a:fld>
            <a:endParaRPr lang="en-US" dirty="0"/>
          </a:p>
        </p:txBody>
      </p:sp>
      <p:sp>
        <p:nvSpPr>
          <p:cNvPr id="2" name="Title 1"/>
          <p:cNvSpPr>
            <a:spLocks noGrp="1"/>
          </p:cNvSpPr>
          <p:nvPr>
            <p:ph type="title"/>
          </p:nvPr>
        </p:nvSpPr>
        <p:spPr/>
        <p:txBody>
          <a:bodyPr/>
          <a:lstStyle/>
          <a:p>
            <a:r>
              <a:rPr lang="en-US" dirty="0" smtClean="0"/>
              <a:t>Goals Today:</a:t>
            </a:r>
            <a:endParaRPr lang="en-US" dirty="0"/>
          </a:p>
        </p:txBody>
      </p:sp>
      <p:sp>
        <p:nvSpPr>
          <p:cNvPr id="5" name="Rounded Rectangle 4"/>
          <p:cNvSpPr/>
          <p:nvPr/>
        </p:nvSpPr>
        <p:spPr bwMode="auto">
          <a:xfrm>
            <a:off x="1600200" y="963879"/>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0" name="TextBox 9"/>
          <p:cNvSpPr txBox="1"/>
          <p:nvPr/>
        </p:nvSpPr>
        <p:spPr>
          <a:xfrm>
            <a:off x="2518012" y="1106403"/>
            <a:ext cx="5334000" cy="781752"/>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Recognize The Three  Main  Focus Groups</a:t>
            </a:r>
          </a:p>
        </p:txBody>
      </p:sp>
      <p:sp>
        <p:nvSpPr>
          <p:cNvPr id="23" name="TextBox 22"/>
          <p:cNvSpPr txBox="1"/>
          <p:nvPr/>
        </p:nvSpPr>
        <p:spPr>
          <a:xfrm>
            <a:off x="1709457" y="897115"/>
            <a:ext cx="652743"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1</a:t>
            </a:r>
          </a:p>
        </p:txBody>
      </p:sp>
      <p:sp>
        <p:nvSpPr>
          <p:cNvPr id="13" name="Rounded Rectangle 12"/>
          <p:cNvSpPr/>
          <p:nvPr/>
        </p:nvSpPr>
        <p:spPr bwMode="auto">
          <a:xfrm>
            <a:off x="1600200" y="2291530"/>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4" name="TextBox 13"/>
          <p:cNvSpPr txBox="1"/>
          <p:nvPr/>
        </p:nvSpPr>
        <p:spPr>
          <a:xfrm>
            <a:off x="2599899" y="2432675"/>
            <a:ext cx="5105400" cy="858697"/>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Adapt to Focus Group </a:t>
            </a:r>
          </a:p>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Goals   </a:t>
            </a:r>
          </a:p>
        </p:txBody>
      </p:sp>
      <p:sp>
        <p:nvSpPr>
          <p:cNvPr id="24" name="TextBox 23"/>
          <p:cNvSpPr txBox="1"/>
          <p:nvPr/>
        </p:nvSpPr>
        <p:spPr>
          <a:xfrm>
            <a:off x="1709457" y="2224766"/>
            <a:ext cx="697627"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2</a:t>
            </a:r>
          </a:p>
        </p:txBody>
      </p:sp>
      <p:sp>
        <p:nvSpPr>
          <p:cNvPr id="16" name="Rounded Rectangle 15"/>
          <p:cNvSpPr/>
          <p:nvPr/>
        </p:nvSpPr>
        <p:spPr bwMode="auto">
          <a:xfrm>
            <a:off x="1600200" y="3603382"/>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7" name="TextBox 16"/>
          <p:cNvSpPr txBox="1"/>
          <p:nvPr/>
        </p:nvSpPr>
        <p:spPr>
          <a:xfrm>
            <a:off x="2572603" y="3712034"/>
            <a:ext cx="5181600" cy="858697"/>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Set Perimeters and Support </a:t>
            </a:r>
          </a:p>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Boundaries</a:t>
            </a:r>
          </a:p>
        </p:txBody>
      </p:sp>
      <p:sp>
        <p:nvSpPr>
          <p:cNvPr id="25" name="TextBox 24"/>
          <p:cNvSpPr txBox="1"/>
          <p:nvPr/>
        </p:nvSpPr>
        <p:spPr>
          <a:xfrm>
            <a:off x="1709457" y="3536618"/>
            <a:ext cx="652743"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3</a:t>
            </a:r>
          </a:p>
        </p:txBody>
      </p:sp>
      <p:sp>
        <p:nvSpPr>
          <p:cNvPr id="18" name="Rounded Rectangle 17"/>
          <p:cNvSpPr/>
          <p:nvPr/>
        </p:nvSpPr>
        <p:spPr bwMode="auto">
          <a:xfrm>
            <a:off x="1600200" y="4929780"/>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22" name="TextBox 21"/>
          <p:cNvSpPr txBox="1"/>
          <p:nvPr/>
        </p:nvSpPr>
        <p:spPr>
          <a:xfrm>
            <a:off x="2489579" y="5072304"/>
            <a:ext cx="5181600" cy="781752"/>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Select Tools that Fit Your Organization</a:t>
            </a:r>
          </a:p>
        </p:txBody>
      </p:sp>
      <p:sp>
        <p:nvSpPr>
          <p:cNvPr id="26" name="TextBox 25"/>
          <p:cNvSpPr txBox="1"/>
          <p:nvPr/>
        </p:nvSpPr>
        <p:spPr>
          <a:xfrm>
            <a:off x="1709457" y="4863015"/>
            <a:ext cx="697627"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xmlns="" val="2030283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Scripting Tools</a:t>
            </a:r>
            <a:endParaRPr lang="en-US" dirty="0"/>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40</a:t>
            </a:fld>
            <a:endParaRPr lang="en-US" dirty="0"/>
          </a:p>
        </p:txBody>
      </p:sp>
      <p:pic>
        <p:nvPicPr>
          <p:cNvPr id="1033" name="Picture 9" descr="http://s0.2mdn.net/2620640/Pixel_1x1_Exclusive.gif">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01913" y="18173700"/>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Content Placeholder 6"/>
          <p:cNvSpPr>
            <a:spLocks noGrp="1"/>
          </p:cNvSpPr>
          <p:nvPr>
            <p:ph sz="quarter" idx="11"/>
          </p:nvPr>
        </p:nvSpPr>
        <p:spPr>
          <a:xfrm>
            <a:off x="477838" y="1037230"/>
            <a:ext cx="8245475" cy="5268319"/>
          </a:xfrm>
        </p:spPr>
        <p:txBody>
          <a:bodyPr/>
          <a:lstStyle/>
          <a:p>
            <a:pPr eaLnBrk="0" hangingPunct="0">
              <a:lnSpc>
                <a:spcPct val="150000"/>
              </a:lnSpc>
              <a:spcBef>
                <a:spcPct val="0"/>
              </a:spcBef>
              <a:spcAft>
                <a:spcPct val="0"/>
              </a:spcAft>
            </a:pPr>
            <a:r>
              <a:rPr lang="en-US" b="1" dirty="0">
                <a:latin typeface="Arial" pitchFamily="34" charset="0"/>
                <a:cs typeface="Arial" pitchFamily="34" charset="0"/>
              </a:rPr>
              <a:t>Zap-Fix: </a:t>
            </a:r>
            <a:r>
              <a:rPr lang="en-US" dirty="0">
                <a:latin typeface="Arial" pitchFamily="34" charset="0"/>
                <a:cs typeface="Arial" pitchFamily="34" charset="0"/>
              </a:rPr>
              <a:t>Zap-Fix for Mobile generates scripts from recordings of manual tests and can be run again manually or in an automated way</a:t>
            </a:r>
            <a:r>
              <a:rPr lang="en-US" dirty="0" smtClean="0">
                <a:latin typeface="Arial" pitchFamily="34" charset="0"/>
                <a:cs typeface="Arial" pitchFamily="34" charset="0"/>
              </a:rPr>
              <a:t>.</a:t>
            </a:r>
          </a:p>
          <a:p>
            <a:pPr eaLnBrk="0" hangingPunct="0">
              <a:lnSpc>
                <a:spcPct val="150000"/>
              </a:lnSpc>
              <a:spcBef>
                <a:spcPct val="0"/>
              </a:spcBef>
              <a:spcAft>
                <a:spcPct val="0"/>
              </a:spcAft>
            </a:pPr>
            <a:r>
              <a:rPr lang="en-US" dirty="0" smtClean="0">
                <a:latin typeface="Arial" pitchFamily="34" charset="0"/>
                <a:cs typeface="Arial" pitchFamily="34" charset="0"/>
              </a:rPr>
              <a:t>It </a:t>
            </a:r>
            <a:r>
              <a:rPr lang="en-US" dirty="0">
                <a:latin typeface="Arial" pitchFamily="34" charset="0"/>
                <a:cs typeface="Arial" pitchFamily="34" charset="0"/>
              </a:rPr>
              <a:t>is integrated with HP QTP </a:t>
            </a:r>
            <a:r>
              <a:rPr lang="en-US" dirty="0" smtClean="0">
                <a:latin typeface="Arial" pitchFamily="34" charset="0"/>
                <a:cs typeface="Arial" pitchFamily="34" charset="0"/>
              </a:rPr>
              <a:t> </a:t>
            </a:r>
          </a:p>
          <a:p>
            <a:pPr eaLnBrk="0" hangingPunct="0">
              <a:lnSpc>
                <a:spcPct val="150000"/>
              </a:lnSpc>
              <a:spcBef>
                <a:spcPct val="0"/>
              </a:spcBef>
              <a:spcAft>
                <a:spcPct val="0"/>
              </a:spcAft>
            </a:pPr>
            <a:r>
              <a:rPr lang="en-US" dirty="0" smtClean="0">
                <a:latin typeface="Arial" pitchFamily="34" charset="0"/>
                <a:cs typeface="Arial" pitchFamily="34" charset="0"/>
              </a:rPr>
              <a:t>It supports </a:t>
            </a:r>
            <a:r>
              <a:rPr lang="en-US" dirty="0">
                <a:latin typeface="Arial" pitchFamily="34" charset="0"/>
                <a:cs typeface="Arial" pitchFamily="34" charset="0"/>
              </a:rPr>
              <a:t>WebOS from HP in addition to iOS, Android, Blackberry and Microsoft Windows Mobile.</a:t>
            </a:r>
          </a:p>
          <a:p>
            <a:pPr marL="0" indent="0" eaLnBrk="0" hangingPunct="0">
              <a:lnSpc>
                <a:spcPct val="150000"/>
              </a:lnSpc>
              <a:spcBef>
                <a:spcPct val="0"/>
              </a:spcBef>
              <a:spcAft>
                <a:spcPct val="0"/>
              </a:spcAft>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xmlns="" val="33647106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Scripting Tools</a:t>
            </a:r>
            <a:endParaRPr lang="en-US" dirty="0"/>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41</a:t>
            </a:fld>
            <a:endParaRPr lang="en-US" dirty="0"/>
          </a:p>
        </p:txBody>
      </p:sp>
      <p:pic>
        <p:nvPicPr>
          <p:cNvPr id="1033" name="Picture 9" descr="http://s0.2mdn.net/2620640/Pixel_1x1_Exclusive.gif">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01913" y="18173700"/>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sz="quarter" idx="11"/>
          </p:nvPr>
        </p:nvSpPr>
        <p:spPr>
          <a:xfrm>
            <a:off x="518782" y="692316"/>
            <a:ext cx="8245475" cy="5135562"/>
          </a:xfrm>
        </p:spPr>
        <p:txBody>
          <a:bodyPr/>
          <a:lstStyle/>
          <a:p>
            <a:pPr marL="0" lvl="0" indent="0" eaLnBrk="0" hangingPunct="0">
              <a:lnSpc>
                <a:spcPct val="100000"/>
              </a:lnSpc>
              <a:spcBef>
                <a:spcPct val="0"/>
              </a:spcBef>
              <a:spcAft>
                <a:spcPct val="0"/>
              </a:spcAft>
              <a:buFontTx/>
              <a:buAutoNum type="arabicPeriod" startAt="6"/>
            </a:pPr>
            <a:endParaRPr lang="en-US" dirty="0">
              <a:latin typeface="Arial" pitchFamily="34" charset="0"/>
              <a:cs typeface="Arial" pitchFamily="34" charset="0"/>
            </a:endParaRPr>
          </a:p>
          <a:p>
            <a:pPr eaLnBrk="0" hangingPunct="0">
              <a:lnSpc>
                <a:spcPct val="150000"/>
              </a:lnSpc>
              <a:spcBef>
                <a:spcPct val="0"/>
              </a:spcBef>
              <a:spcAft>
                <a:spcPct val="0"/>
              </a:spcAft>
            </a:pPr>
            <a:r>
              <a:rPr lang="en-US" b="1" dirty="0">
                <a:latin typeface="Arial" pitchFamily="34" charset="0"/>
                <a:cs typeface="Arial" pitchFamily="34" charset="0"/>
              </a:rPr>
              <a:t>DeviceAnywhere: </a:t>
            </a:r>
            <a:r>
              <a:rPr lang="en-US" dirty="0" smtClean="0">
                <a:latin typeface="Arial" pitchFamily="34" charset="0"/>
                <a:cs typeface="Arial" pitchFamily="34" charset="0"/>
                <a:hlinkClick r:id="rId4"/>
              </a:rPr>
              <a:t>DeviceAnywhere</a:t>
            </a:r>
            <a:r>
              <a:rPr lang="en-US" dirty="0" smtClean="0">
                <a:latin typeface="Arial" pitchFamily="34" charset="0"/>
                <a:cs typeface="Arial" pitchFamily="34" charset="0"/>
              </a:rPr>
              <a:t> for </a:t>
            </a:r>
            <a:r>
              <a:rPr lang="en-US" dirty="0">
                <a:latin typeface="Arial" pitchFamily="34" charset="0"/>
                <a:cs typeface="Arial" pitchFamily="34" charset="0"/>
              </a:rPr>
              <a:t>Mobile from Keynote Systems integrates with HP and IBM test environments. </a:t>
            </a:r>
            <a:endParaRPr lang="en-US" dirty="0" smtClean="0">
              <a:latin typeface="Arial" pitchFamily="34" charset="0"/>
              <a:cs typeface="Arial" pitchFamily="34" charset="0"/>
            </a:endParaRPr>
          </a:p>
          <a:p>
            <a:pPr eaLnBrk="0" hangingPunct="0">
              <a:lnSpc>
                <a:spcPct val="150000"/>
              </a:lnSpc>
              <a:spcBef>
                <a:spcPct val="0"/>
              </a:spcBef>
              <a:spcAft>
                <a:spcPct val="0"/>
              </a:spcAft>
            </a:pPr>
            <a:r>
              <a:rPr lang="en-US" dirty="0" smtClean="0">
                <a:latin typeface="Arial" pitchFamily="34" charset="0"/>
                <a:cs typeface="Arial" pitchFamily="34" charset="0"/>
              </a:rPr>
              <a:t>They </a:t>
            </a:r>
            <a:r>
              <a:rPr lang="en-US" dirty="0">
                <a:latin typeface="Arial" pitchFamily="34" charset="0"/>
                <a:cs typeface="Arial" pitchFamily="34" charset="0"/>
              </a:rPr>
              <a:t>also provide testing services from multiple locations across the globe for mobile apps that access backend servers for execution. </a:t>
            </a:r>
            <a:endParaRPr lang="en-US" dirty="0" smtClean="0">
              <a:latin typeface="Arial" pitchFamily="34" charset="0"/>
              <a:cs typeface="Arial" pitchFamily="34" charset="0"/>
            </a:endParaRPr>
          </a:p>
          <a:p>
            <a:pPr eaLnBrk="0" hangingPunct="0">
              <a:lnSpc>
                <a:spcPct val="150000"/>
              </a:lnSpc>
              <a:spcBef>
                <a:spcPct val="0"/>
              </a:spcBef>
              <a:spcAft>
                <a:spcPct val="0"/>
              </a:spcAft>
            </a:pPr>
            <a:r>
              <a:rPr lang="en-US" dirty="0" smtClean="0">
                <a:latin typeface="Arial" pitchFamily="34" charset="0"/>
                <a:cs typeface="Arial" pitchFamily="34" charset="0"/>
              </a:rPr>
              <a:t>This </a:t>
            </a:r>
            <a:r>
              <a:rPr lang="en-US" dirty="0">
                <a:latin typeface="Arial" pitchFamily="34" charset="0"/>
                <a:cs typeface="Arial" pitchFamily="34" charset="0"/>
              </a:rPr>
              <a:t>is to ensure that response times from the app are reasonable no matter where they are used in the world.</a:t>
            </a:r>
          </a:p>
          <a:p>
            <a:pPr>
              <a:lnSpc>
                <a:spcPct val="150000"/>
              </a:lnSpc>
            </a:pPr>
            <a:endParaRPr lang="en-US" dirty="0"/>
          </a:p>
        </p:txBody>
      </p:sp>
    </p:spTree>
    <p:extLst>
      <p:ext uri="{BB962C8B-B14F-4D97-AF65-F5344CB8AC3E}">
        <p14:creationId xmlns:p14="http://schemas.microsoft.com/office/powerpoint/2010/main" xmlns="" val="10426786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t>
            </a:r>
            <a:endParaRPr lang="en-US" dirty="0"/>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42</a:t>
            </a:fld>
            <a:endParaRPr lang="en-US" dirty="0"/>
          </a:p>
        </p:txBody>
      </p:sp>
      <p:pic>
        <p:nvPicPr>
          <p:cNvPr id="1033" name="Picture 9" descr="http://s0.2mdn.net/2620640/Pixel_1x1_Exclusive.gif">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01913" y="18173700"/>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sz="quarter" idx="11"/>
          </p:nvPr>
        </p:nvSpPr>
        <p:spPr/>
        <p:txBody>
          <a:bodyPr/>
          <a:lstStyle/>
          <a:p>
            <a:r>
              <a:rPr lang="en-US" b="1" dirty="0"/>
              <a:t>Gomez Mobile Website Performance Test</a:t>
            </a:r>
          </a:p>
          <a:p>
            <a:pPr lvl="1"/>
            <a:r>
              <a:rPr lang="en-US" dirty="0"/>
              <a:t>End-users’ expectations for mobile website performance keep rising. In a 2011 survey of 4,014 mobile web users 74% were only willing to wait 5 seconds or less for a single web page to load on their phone before leaving the site.</a:t>
            </a:r>
          </a:p>
          <a:p>
            <a:pPr lvl="1"/>
            <a:r>
              <a:rPr lang="en-US" dirty="0"/>
              <a:t>With mobile sites your customers expect transactions that are fast and work flawlessly. Failure to deliver quality web experiences through slow or malfunctioning mobile sites will result in lost customers and business</a:t>
            </a:r>
            <a:r>
              <a:rPr lang="en-US" dirty="0" smtClean="0"/>
              <a:t>.</a:t>
            </a:r>
          </a:p>
          <a:p>
            <a:endParaRPr lang="en-US" dirty="0"/>
          </a:p>
          <a:p>
            <a:r>
              <a:rPr lang="en-US" dirty="0"/>
              <a:t>Are you meeting your customers’ mobile website performance expectations? Take the Gomez Mobile Website Performance Test and find out.</a:t>
            </a:r>
          </a:p>
          <a:p>
            <a:pPr marL="0" lvl="0" indent="0" eaLnBrk="0" hangingPunct="0">
              <a:lnSpc>
                <a:spcPct val="100000"/>
              </a:lnSpc>
              <a:spcBef>
                <a:spcPct val="0"/>
              </a:spcBef>
              <a:spcAft>
                <a:spcPct val="0"/>
              </a:spcAft>
              <a:buNone/>
            </a:pPr>
            <a:endParaRPr lang="en-US" dirty="0">
              <a:latin typeface="Arial" pitchFamily="34" charset="0"/>
              <a:cs typeface="Arial" pitchFamily="34" charset="0"/>
            </a:endParaRPr>
          </a:p>
        </p:txBody>
      </p:sp>
    </p:spTree>
    <p:extLst>
      <p:ext uri="{BB962C8B-B14F-4D97-AF65-F5344CB8AC3E}">
        <p14:creationId xmlns:p14="http://schemas.microsoft.com/office/powerpoint/2010/main" xmlns="" val="9164945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t>
            </a:r>
            <a:endParaRPr lang="en-US" dirty="0"/>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43</a:t>
            </a:fld>
            <a:endParaRPr lang="en-US" dirty="0"/>
          </a:p>
        </p:txBody>
      </p:sp>
      <p:pic>
        <p:nvPicPr>
          <p:cNvPr id="1033" name="Picture 9" descr="http://s0.2mdn.net/2620640/Pixel_1x1_Exclusive.gif">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01913" y="18173700"/>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sz="quarter" idx="11"/>
          </p:nvPr>
        </p:nvSpPr>
        <p:spPr>
          <a:xfrm>
            <a:off x="341360" y="801499"/>
            <a:ext cx="8245475" cy="5135562"/>
          </a:xfrm>
        </p:spPr>
        <p:txBody>
          <a:bodyPr/>
          <a:lstStyle/>
          <a:p>
            <a:r>
              <a:rPr lang="en-US" sz="2800" b="1" dirty="0" smtClean="0"/>
              <a:t>Gomez </a:t>
            </a:r>
            <a:r>
              <a:rPr lang="en-US" sz="2800" b="1" dirty="0"/>
              <a:t>Cross-Device Website Compatibility Test</a:t>
            </a:r>
          </a:p>
          <a:p>
            <a:pPr lvl="1"/>
            <a:r>
              <a:rPr lang="en-US" sz="2400" dirty="0"/>
              <a:t>Your customers are visiting your Web and mobile sites on devices ranging from Apple’s iPhone to RIM’s BlackBerry.</a:t>
            </a:r>
          </a:p>
          <a:p>
            <a:pPr lvl="1"/>
            <a:r>
              <a:rPr lang="en-US" sz="2400" dirty="0"/>
              <a:t>Do your Web and mobile sites work properly across all these devices?</a:t>
            </a:r>
          </a:p>
          <a:p>
            <a:pPr lvl="1"/>
            <a:r>
              <a:rPr lang="en-US" sz="2400" dirty="0"/>
              <a:t>Find out with Gomez’s Cross-Device Website Compatibility Test and:</a:t>
            </a:r>
          </a:p>
          <a:p>
            <a:pPr lvl="2"/>
            <a:r>
              <a:rPr lang="en-US" dirty="0"/>
              <a:t>Identify browser problems that impact your end-users</a:t>
            </a:r>
          </a:p>
          <a:p>
            <a:pPr lvl="2"/>
            <a:r>
              <a:rPr lang="en-US" dirty="0"/>
              <a:t>Ensure device compatibility issues do not result in lost revenue and brand equity</a:t>
            </a:r>
          </a:p>
          <a:p>
            <a:pPr lvl="2"/>
            <a:r>
              <a:rPr lang="en-US" dirty="0"/>
              <a:t>See how your website renders across four real mobile devices</a:t>
            </a:r>
          </a:p>
          <a:p>
            <a:pPr lvl="3"/>
            <a:r>
              <a:rPr lang="en-US" sz="1400" b="1" dirty="0"/>
              <a:t>iPhone 3GS</a:t>
            </a:r>
          </a:p>
          <a:p>
            <a:pPr lvl="3"/>
            <a:r>
              <a:rPr lang="en-US" sz="1400" b="1" dirty="0"/>
              <a:t>iPad</a:t>
            </a:r>
          </a:p>
          <a:p>
            <a:pPr lvl="3"/>
            <a:r>
              <a:rPr lang="en-US" sz="1400" b="1" dirty="0"/>
              <a:t>BlackBerry Storm 2</a:t>
            </a:r>
          </a:p>
          <a:p>
            <a:pPr lvl="3"/>
            <a:r>
              <a:rPr lang="en-US" sz="1400" b="1" dirty="0"/>
              <a:t>Nexus One (Android)</a:t>
            </a:r>
            <a:endParaRPr lang="en-US" b="1" dirty="0"/>
          </a:p>
          <a:p>
            <a:endParaRPr lang="en-US" sz="1050" dirty="0"/>
          </a:p>
          <a:p>
            <a:endParaRPr lang="en-US" sz="1050" dirty="0"/>
          </a:p>
          <a:p>
            <a:pPr marL="0" lvl="0" indent="0" eaLnBrk="0" hangingPunct="0">
              <a:lnSpc>
                <a:spcPct val="100000"/>
              </a:lnSpc>
              <a:spcBef>
                <a:spcPct val="0"/>
              </a:spcBef>
              <a:spcAft>
                <a:spcPct val="0"/>
              </a:spcAft>
              <a:buNone/>
            </a:pPr>
            <a:endParaRPr lang="en-US" sz="1050" dirty="0">
              <a:latin typeface="Arial" pitchFamily="34" charset="0"/>
              <a:cs typeface="Arial" pitchFamily="34" charset="0"/>
            </a:endParaRPr>
          </a:p>
        </p:txBody>
      </p:sp>
    </p:spTree>
    <p:extLst>
      <p:ext uri="{BB962C8B-B14F-4D97-AF65-F5344CB8AC3E}">
        <p14:creationId xmlns:p14="http://schemas.microsoft.com/office/powerpoint/2010/main" xmlns="" val="8473471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descr="InsertedImage.png"/>
          <p:cNvPicPr>
            <a:picLocks noChangeAspect="1"/>
          </p:cNvPicPr>
          <p:nvPr/>
        </p:nvPicPr>
        <p:blipFill>
          <a:blip r:embed="rId2" cstate="print"/>
          <a:srcRect/>
          <a:stretch>
            <a:fillRect/>
          </a:stretch>
        </p:blipFill>
        <p:spPr bwMode="auto">
          <a:xfrm>
            <a:off x="2857500" y="882923"/>
            <a:ext cx="3484811" cy="1835051"/>
          </a:xfrm>
          <a:prstGeom prst="rect">
            <a:avLst/>
          </a:prstGeom>
          <a:noFill/>
          <a:ln w="12700">
            <a:noFill/>
            <a:miter lim="0"/>
            <a:headEnd/>
            <a:tailEnd/>
          </a:ln>
        </p:spPr>
      </p:pic>
      <p:pic>
        <p:nvPicPr>
          <p:cNvPr id="7171" name="Picture 2" descr="image14.png"/>
          <p:cNvPicPr>
            <a:picLocks noChangeAspect="1"/>
          </p:cNvPicPr>
          <p:nvPr/>
        </p:nvPicPr>
        <p:blipFill>
          <a:blip r:embed="rId3" cstate="print"/>
          <a:srcRect/>
          <a:stretch>
            <a:fillRect/>
          </a:stretch>
        </p:blipFill>
        <p:spPr bwMode="auto">
          <a:xfrm>
            <a:off x="0" y="5747370"/>
            <a:ext cx="9144000" cy="1116211"/>
          </a:xfrm>
          <a:prstGeom prst="rect">
            <a:avLst/>
          </a:prstGeom>
          <a:noFill/>
          <a:ln w="12700">
            <a:noFill/>
            <a:miter lim="0"/>
            <a:headEnd/>
            <a:tailEnd/>
          </a:ln>
        </p:spPr>
      </p:pic>
      <p:sp>
        <p:nvSpPr>
          <p:cNvPr id="7172" name="Rectangle 3"/>
          <p:cNvSpPr>
            <a:spLocks noGrp="1" noChangeArrowheads="1"/>
          </p:cNvSpPr>
          <p:nvPr>
            <p:ph type="title"/>
          </p:nvPr>
        </p:nvSpPr>
        <p:spPr>
          <a:xfrm>
            <a:off x="477738" y="293564"/>
            <a:ext cx="8245451" cy="780231"/>
          </a:xfrm>
        </p:spPr>
        <p:txBody>
          <a:bodyPr lIns="88896" tIns="50798" rIns="88896" bIns="0" anchor="t"/>
          <a:lstStyle/>
          <a:p>
            <a:pPr defTabSz="914145"/>
            <a:r>
              <a:rPr lang="en-US" dirty="0" smtClean="0">
                <a:latin typeface="Helvetica" charset="0"/>
                <a:ea typeface="Helvetica" charset="0"/>
                <a:cs typeface="Helvetica" charset="0"/>
                <a:sym typeface="Helvetica" charset="0"/>
              </a:rPr>
              <a:t>Selecting a Partner</a:t>
            </a:r>
            <a:endParaRPr lang="en-US" dirty="0" smtClean="0"/>
          </a:p>
        </p:txBody>
      </p:sp>
      <p:sp>
        <p:nvSpPr>
          <p:cNvPr id="7173" name="Rectangle 4"/>
          <p:cNvSpPr>
            <a:spLocks/>
          </p:cNvSpPr>
          <p:nvPr/>
        </p:nvSpPr>
        <p:spPr bwMode="auto">
          <a:xfrm>
            <a:off x="4566420" y="6500812"/>
            <a:ext cx="260077" cy="267891"/>
          </a:xfrm>
          <a:prstGeom prst="rect">
            <a:avLst/>
          </a:prstGeom>
          <a:noFill/>
          <a:ln w="12700">
            <a:noFill/>
            <a:miter lim="0"/>
            <a:headEnd/>
            <a:tailEnd/>
          </a:ln>
        </p:spPr>
        <p:txBody>
          <a:bodyPr lIns="0" tIns="0" rIns="0" bIns="0"/>
          <a:lstStyle/>
          <a:p>
            <a:fld id="{E45043D4-3B15-433A-92D7-F6057E814215}" type="slidenum">
              <a:rPr lang="en-US" sz="1300"/>
              <a:pPr/>
              <a:t>44</a:t>
            </a:fld>
            <a:endParaRPr lang="en-US" dirty="0"/>
          </a:p>
        </p:txBody>
      </p:sp>
      <p:sp>
        <p:nvSpPr>
          <p:cNvPr id="69637" name="AutoShape 5"/>
          <p:cNvSpPr>
            <a:spLocks/>
          </p:cNvSpPr>
          <p:nvPr/>
        </p:nvSpPr>
        <p:spPr bwMode="auto">
          <a:xfrm>
            <a:off x="1813843" y="2776017"/>
            <a:ext cx="1339453" cy="1339453"/>
          </a:xfrm>
          <a:prstGeom prst="roundRect">
            <a:avLst>
              <a:gd name="adj" fmla="val 10000"/>
            </a:avLst>
          </a:prstGeom>
          <a:solidFill>
            <a:srgbClr val="D3B21C"/>
          </a:solidFill>
          <a:ln w="50800" cap="flat" cmpd="sng">
            <a:solidFill>
              <a:srgbClr val="FFFFFF"/>
            </a:solidFill>
            <a:prstDash val="solid"/>
            <a:miter lim="0"/>
            <a:headEnd/>
            <a:tailEnd/>
          </a:ln>
          <a:effectLst>
            <a:outerShdw algn="ctr" rotWithShape="0">
              <a:srgbClr val="000000">
                <a:alpha val="79999"/>
              </a:srgbClr>
            </a:outerShdw>
          </a:effectLst>
        </p:spPr>
        <p:txBody>
          <a:bodyPr lIns="35717" tIns="35717" rIns="35717" bIns="35717" anchor="ctr"/>
          <a:lstStyle/>
          <a:p>
            <a:pPr>
              <a:defRPr/>
            </a:pPr>
            <a:r>
              <a:rPr lang="en-US" sz="1700" dirty="0">
                <a:solidFill>
                  <a:srgbClr val="FFFFFF"/>
                </a:solidFill>
              </a:rPr>
              <a:t>Strategy</a:t>
            </a:r>
            <a:endParaRPr lang="en-US" dirty="0"/>
          </a:p>
        </p:txBody>
      </p:sp>
      <p:sp>
        <p:nvSpPr>
          <p:cNvPr id="69638" name="AutoShape 6"/>
          <p:cNvSpPr>
            <a:spLocks/>
          </p:cNvSpPr>
          <p:nvPr/>
        </p:nvSpPr>
        <p:spPr bwMode="auto">
          <a:xfrm>
            <a:off x="3930180" y="2805039"/>
            <a:ext cx="1532557" cy="1339453"/>
          </a:xfrm>
          <a:prstGeom prst="roundRect">
            <a:avLst>
              <a:gd name="adj" fmla="val 10000"/>
            </a:avLst>
          </a:prstGeom>
          <a:solidFill>
            <a:srgbClr val="D3B21C"/>
          </a:solidFill>
          <a:ln w="50800" cap="flat" cmpd="sng">
            <a:solidFill>
              <a:srgbClr val="FFFFFF"/>
            </a:solidFill>
            <a:prstDash val="solid"/>
            <a:miter lim="0"/>
            <a:headEnd/>
            <a:tailEnd/>
          </a:ln>
          <a:effectLst>
            <a:outerShdw algn="ctr" rotWithShape="0">
              <a:srgbClr val="000000">
                <a:alpha val="79999"/>
              </a:srgbClr>
            </a:outerShdw>
          </a:effectLst>
        </p:spPr>
        <p:txBody>
          <a:bodyPr lIns="35717" tIns="35717" rIns="35717" bIns="35717" anchor="ctr"/>
          <a:lstStyle/>
          <a:p>
            <a:pPr>
              <a:defRPr/>
            </a:pPr>
            <a:r>
              <a:rPr lang="en-US" sz="1700" dirty="0">
                <a:solidFill>
                  <a:srgbClr val="FFFFFF"/>
                </a:solidFill>
              </a:rPr>
              <a:t>Design, Development, Delivery</a:t>
            </a:r>
            <a:endParaRPr lang="en-US" dirty="0"/>
          </a:p>
        </p:txBody>
      </p:sp>
      <p:sp>
        <p:nvSpPr>
          <p:cNvPr id="69639" name="AutoShape 7"/>
          <p:cNvSpPr>
            <a:spLocks/>
          </p:cNvSpPr>
          <p:nvPr/>
        </p:nvSpPr>
        <p:spPr bwMode="auto">
          <a:xfrm>
            <a:off x="6062142" y="2805039"/>
            <a:ext cx="1339453" cy="1339453"/>
          </a:xfrm>
          <a:prstGeom prst="roundRect">
            <a:avLst>
              <a:gd name="adj" fmla="val 10000"/>
            </a:avLst>
          </a:prstGeom>
          <a:solidFill>
            <a:srgbClr val="D3B21C"/>
          </a:solidFill>
          <a:ln w="50800" cap="flat" cmpd="sng">
            <a:solidFill>
              <a:srgbClr val="FFFFFF"/>
            </a:solidFill>
            <a:prstDash val="solid"/>
            <a:miter lim="0"/>
            <a:headEnd/>
            <a:tailEnd/>
          </a:ln>
          <a:effectLst>
            <a:outerShdw algn="ctr" rotWithShape="0">
              <a:srgbClr val="000000">
                <a:alpha val="79999"/>
              </a:srgbClr>
            </a:outerShdw>
          </a:effectLst>
        </p:spPr>
        <p:txBody>
          <a:bodyPr lIns="35717" tIns="35717" rIns="35717" bIns="35717" anchor="ctr"/>
          <a:lstStyle/>
          <a:p>
            <a:pPr>
              <a:defRPr/>
            </a:pPr>
            <a:r>
              <a:rPr lang="en-US" sz="1700" dirty="0">
                <a:solidFill>
                  <a:srgbClr val="FFFFFF"/>
                </a:solidFill>
              </a:rPr>
              <a:t>Quality Assurance</a:t>
            </a:r>
            <a:endParaRPr lang="en-US" dirty="0"/>
          </a:p>
        </p:txBody>
      </p:sp>
      <p:sp>
        <p:nvSpPr>
          <p:cNvPr id="7177" name="Rectangle 8"/>
          <p:cNvSpPr>
            <a:spLocks/>
          </p:cNvSpPr>
          <p:nvPr/>
        </p:nvSpPr>
        <p:spPr bwMode="auto">
          <a:xfrm>
            <a:off x="3092561" y="1463099"/>
            <a:ext cx="3206874" cy="839391"/>
          </a:xfrm>
          <a:prstGeom prst="rect">
            <a:avLst/>
          </a:prstGeom>
          <a:noFill/>
          <a:ln w="12700">
            <a:noFill/>
            <a:miter lim="0"/>
            <a:headEnd/>
            <a:tailEnd/>
          </a:ln>
        </p:spPr>
        <p:txBody>
          <a:bodyPr lIns="35717" tIns="35717" rIns="35717" bIns="35717" anchor="ctr"/>
          <a:lstStyle/>
          <a:p>
            <a:pPr algn="ctr"/>
            <a:r>
              <a:rPr lang="en-US" dirty="0"/>
              <a:t>Enterprise </a:t>
            </a:r>
          </a:p>
          <a:p>
            <a:pPr algn="ctr"/>
            <a:r>
              <a:rPr lang="en-US" dirty="0"/>
              <a:t>and Cloud Integration</a:t>
            </a:r>
          </a:p>
        </p:txBody>
      </p:sp>
      <p:sp>
        <p:nvSpPr>
          <p:cNvPr id="7178" name="AutoShape 9"/>
          <p:cNvSpPr>
            <a:spLocks/>
          </p:cNvSpPr>
          <p:nvPr/>
        </p:nvSpPr>
        <p:spPr bwMode="auto">
          <a:xfrm>
            <a:off x="1745754" y="4308575"/>
            <a:ext cx="5901408" cy="600521"/>
          </a:xfrm>
          <a:prstGeom prst="roundRect">
            <a:avLst>
              <a:gd name="adj" fmla="val 22301"/>
            </a:avLst>
          </a:prstGeom>
          <a:solidFill>
            <a:srgbClr val="095CC4"/>
          </a:solidFill>
          <a:ln w="12700">
            <a:noFill/>
            <a:miter lim="0"/>
            <a:headEnd/>
            <a:tailEnd/>
          </a:ln>
        </p:spPr>
        <p:txBody>
          <a:bodyPr lIns="35717" tIns="35717" rIns="35717" bIns="35717" anchor="ctr"/>
          <a:lstStyle/>
          <a:p>
            <a:r>
              <a:rPr lang="en-US" sz="1700" dirty="0">
                <a:solidFill>
                  <a:srgbClr val="FFFFFF"/>
                </a:solidFill>
              </a:rPr>
              <a:t>Performance</a:t>
            </a:r>
            <a:endParaRPr lang="en-US" dirty="0"/>
          </a:p>
        </p:txBody>
      </p:sp>
      <p:sp>
        <p:nvSpPr>
          <p:cNvPr id="7179" name="AutoShape 10"/>
          <p:cNvSpPr>
            <a:spLocks/>
          </p:cNvSpPr>
          <p:nvPr/>
        </p:nvSpPr>
        <p:spPr bwMode="auto">
          <a:xfrm>
            <a:off x="1745754" y="4995045"/>
            <a:ext cx="5901408" cy="600521"/>
          </a:xfrm>
          <a:prstGeom prst="roundRect">
            <a:avLst>
              <a:gd name="adj" fmla="val 22301"/>
            </a:avLst>
          </a:prstGeom>
          <a:solidFill>
            <a:srgbClr val="095CC4"/>
          </a:solidFill>
          <a:ln w="12700">
            <a:noFill/>
            <a:miter lim="0"/>
            <a:headEnd/>
            <a:tailEnd/>
          </a:ln>
        </p:spPr>
        <p:txBody>
          <a:bodyPr lIns="35717" tIns="35717" rIns="35717" bIns="35717" anchor="ctr"/>
          <a:lstStyle/>
          <a:p>
            <a:r>
              <a:rPr lang="en-US" sz="1700" dirty="0">
                <a:solidFill>
                  <a:srgbClr val="FFFFFF"/>
                </a:solidFill>
              </a:rPr>
              <a:t>Security</a:t>
            </a:r>
            <a:endParaRPr lang="en-US" dirty="0"/>
          </a:p>
        </p:txBody>
      </p:sp>
      <p:sp>
        <p:nvSpPr>
          <p:cNvPr id="7180" name="AutoShape 11"/>
          <p:cNvSpPr>
            <a:spLocks/>
          </p:cNvSpPr>
          <p:nvPr/>
        </p:nvSpPr>
        <p:spPr bwMode="auto">
          <a:xfrm>
            <a:off x="1745754" y="5681514"/>
            <a:ext cx="5901408" cy="600521"/>
          </a:xfrm>
          <a:prstGeom prst="roundRect">
            <a:avLst>
              <a:gd name="adj" fmla="val 22301"/>
            </a:avLst>
          </a:prstGeom>
          <a:solidFill>
            <a:srgbClr val="095CC4"/>
          </a:solidFill>
          <a:ln w="12700">
            <a:noFill/>
            <a:miter lim="0"/>
            <a:headEnd/>
            <a:tailEnd/>
          </a:ln>
        </p:spPr>
        <p:txBody>
          <a:bodyPr lIns="35717" tIns="35717" rIns="35717" bIns="35717" anchor="ctr"/>
          <a:lstStyle/>
          <a:p>
            <a:r>
              <a:rPr lang="en-US" sz="1700" dirty="0">
                <a:solidFill>
                  <a:srgbClr val="FFFFFF"/>
                </a:solidFill>
              </a:rPr>
              <a:t>Machine to Machine - M2M</a:t>
            </a:r>
            <a:endParaRPr lang="en-US" dirty="0"/>
          </a:p>
        </p:txBody>
      </p:sp>
    </p:spTree>
  </p:cSld>
  <p:clrMapOvr>
    <a:masterClrMapping/>
  </p:clrMapOvr>
  <p:transition spd="med">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title"/>
          </p:nvPr>
        </p:nvSpPr>
        <p:spPr>
          <a:xfrm>
            <a:off x="457200" y="471488"/>
            <a:ext cx="8229600" cy="1019175"/>
          </a:xfrm>
        </p:spPr>
        <p:txBody>
          <a:bodyPr/>
          <a:lstStyle/>
          <a:p>
            <a:pPr eaLnBrk="1" hangingPunct="1"/>
            <a:r>
              <a:rPr lang="en-US" dirty="0" smtClean="0"/>
              <a:t>Questions</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Three Focus Groups</a:t>
            </a:r>
            <a:endParaRPr lang="en-US" dirty="0"/>
          </a:p>
        </p:txBody>
      </p:sp>
      <p:sp>
        <p:nvSpPr>
          <p:cNvPr id="3" name="Content Placeholder 2"/>
          <p:cNvSpPr>
            <a:spLocks noGrp="1"/>
          </p:cNvSpPr>
          <p:nvPr>
            <p:ph sz="quarter" idx="11"/>
          </p:nvPr>
        </p:nvSpPr>
        <p:spPr>
          <a:xfrm>
            <a:off x="423247" y="856090"/>
            <a:ext cx="8245475" cy="5135562"/>
          </a:xfrm>
        </p:spPr>
        <p:txBody>
          <a:bodyPr/>
          <a:lstStyle/>
          <a:p>
            <a:pPr>
              <a:lnSpc>
                <a:spcPct val="75000"/>
              </a:lnSpc>
              <a:spcBef>
                <a:spcPts val="0"/>
              </a:spcBef>
              <a:spcAft>
                <a:spcPts val="0"/>
              </a:spcAft>
            </a:pPr>
            <a:r>
              <a:rPr lang="en-US" dirty="0" smtClean="0"/>
              <a:t>Corporations Building Applications For Their </a:t>
            </a:r>
          </a:p>
          <a:p>
            <a:pPr>
              <a:lnSpc>
                <a:spcPct val="75000"/>
              </a:lnSpc>
              <a:spcBef>
                <a:spcPts val="0"/>
              </a:spcBef>
              <a:spcAft>
                <a:spcPts val="0"/>
              </a:spcAft>
              <a:buNone/>
            </a:pPr>
            <a:r>
              <a:rPr lang="en-US" dirty="0" smtClean="0"/>
              <a:t>     Employees  To Use In Day To Day Business Either </a:t>
            </a:r>
          </a:p>
          <a:p>
            <a:pPr>
              <a:lnSpc>
                <a:spcPct val="75000"/>
              </a:lnSpc>
              <a:spcBef>
                <a:spcPts val="0"/>
              </a:spcBef>
              <a:spcAft>
                <a:spcPts val="0"/>
              </a:spcAft>
              <a:buNone/>
            </a:pPr>
            <a:r>
              <a:rPr lang="en-US" dirty="0" smtClean="0"/>
              <a:t>     For Information, internal processes like benefits</a:t>
            </a:r>
          </a:p>
          <a:p>
            <a:pPr>
              <a:lnSpc>
                <a:spcPct val="75000"/>
              </a:lnSpc>
              <a:spcBef>
                <a:spcPts val="0"/>
              </a:spcBef>
              <a:spcAft>
                <a:spcPts val="0"/>
              </a:spcAft>
              <a:buNone/>
            </a:pPr>
            <a:r>
              <a:rPr lang="en-US" dirty="0" smtClean="0"/>
              <a:t>     or  Workforce Automation</a:t>
            </a:r>
          </a:p>
          <a:p>
            <a:pPr>
              <a:spcBef>
                <a:spcPts val="0"/>
              </a:spcBef>
              <a:spcAft>
                <a:spcPts val="0"/>
              </a:spcAft>
              <a:buNone/>
            </a:pPr>
            <a:endParaRPr lang="en-US" dirty="0"/>
          </a:p>
          <a:p>
            <a:pPr lvl="4">
              <a:lnSpc>
                <a:spcPct val="75000"/>
              </a:lnSpc>
              <a:spcBef>
                <a:spcPts val="0"/>
              </a:spcBef>
              <a:buFont typeface="Arial" pitchFamily="34" charset="0"/>
              <a:buChar char="•"/>
            </a:pPr>
            <a:r>
              <a:rPr lang="en-US" sz="2400" dirty="0" smtClean="0"/>
              <a:t>Corporations Building Applications For Their Customers To Use  In Doing Business  With Them Retail Applications  or Consumer to Business </a:t>
            </a:r>
          </a:p>
          <a:p>
            <a:pPr lvl="4">
              <a:lnSpc>
                <a:spcPct val="75000"/>
              </a:lnSpc>
              <a:spcBef>
                <a:spcPts val="0"/>
              </a:spcBef>
              <a:buFont typeface="Arial" pitchFamily="34" charset="0"/>
              <a:buChar char="•"/>
            </a:pPr>
            <a:endParaRPr lang="en-US" sz="2400" dirty="0" smtClean="0"/>
          </a:p>
          <a:p>
            <a:pPr>
              <a:lnSpc>
                <a:spcPct val="75000"/>
              </a:lnSpc>
              <a:spcBef>
                <a:spcPts val="0"/>
              </a:spcBef>
              <a:spcAft>
                <a:spcPts val="0"/>
              </a:spcAft>
            </a:pPr>
            <a:r>
              <a:rPr lang="en-US" dirty="0" smtClean="0"/>
              <a:t>Organizations Building Applications For The General Public Either As Free Ware Or For Sale</a:t>
            </a:r>
          </a:p>
          <a:p>
            <a:pPr>
              <a:lnSpc>
                <a:spcPct val="75000"/>
              </a:lnSpc>
              <a:spcBef>
                <a:spcPts val="0"/>
              </a:spcBef>
              <a:spcAft>
                <a:spcPts val="0"/>
              </a:spcAft>
              <a:buNone/>
            </a:pPr>
            <a:r>
              <a:rPr lang="en-US" dirty="0" smtClean="0"/>
              <a:t>     Product Development  </a:t>
            </a:r>
          </a:p>
          <a:p>
            <a:endParaRPr lang="en-US" dirty="0" smtClean="0"/>
          </a:p>
          <a:p>
            <a:endParaRPr lang="en-US" dirty="0" smtClean="0"/>
          </a:p>
          <a:p>
            <a:pPr>
              <a:buFont typeface="Wingdings" pitchFamily="2" charset="2"/>
              <a:buChar char="v"/>
            </a:pPr>
            <a:r>
              <a:rPr lang="en-US" dirty="0" smtClean="0"/>
              <a:t>Organizations Building Software For Any Of The Above Groups Fit In That Group For That Project Effort</a:t>
            </a:r>
          </a:p>
          <a:p>
            <a:endParaRPr lang="en-US" dirty="0"/>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5</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5459095" y="4101383"/>
            <a:ext cx="1569501" cy="120418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92120" y="409573"/>
            <a:ext cx="1337478" cy="176042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8688" y="2292825"/>
            <a:ext cx="1148906" cy="1165059"/>
          </a:xfrm>
          <a:prstGeom prst="rect">
            <a:avLst/>
          </a:prstGeom>
        </p:spPr>
      </p:pic>
    </p:spTree>
    <p:extLst>
      <p:ext uri="{BB962C8B-B14F-4D97-AF65-F5344CB8AC3E}">
        <p14:creationId xmlns:p14="http://schemas.microsoft.com/office/powerpoint/2010/main" xmlns="" val="4019472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Group One</a:t>
            </a:r>
            <a:endParaRPr lang="en-US" dirty="0"/>
          </a:p>
        </p:txBody>
      </p:sp>
      <p:sp>
        <p:nvSpPr>
          <p:cNvPr id="3" name="Content Placeholder 2"/>
          <p:cNvSpPr>
            <a:spLocks noGrp="1"/>
          </p:cNvSpPr>
          <p:nvPr>
            <p:ph sz="quarter" idx="11"/>
          </p:nvPr>
        </p:nvSpPr>
        <p:spPr>
          <a:xfrm>
            <a:off x="423247" y="869737"/>
            <a:ext cx="8245475" cy="5135562"/>
          </a:xfrm>
        </p:spPr>
        <p:txBody>
          <a:bodyPr/>
          <a:lstStyle/>
          <a:p>
            <a:r>
              <a:rPr lang="en-US" dirty="0"/>
              <a:t>Work Force Optimization </a:t>
            </a:r>
            <a:r>
              <a:rPr lang="en-US" dirty="0" smtClean="0"/>
              <a:t> - Corporations </a:t>
            </a:r>
            <a:r>
              <a:rPr lang="en-US" dirty="0"/>
              <a:t>Building Applications For Their Employees  To Use In Day To Day Business </a:t>
            </a:r>
            <a:endParaRPr lang="en-US" dirty="0" smtClean="0"/>
          </a:p>
          <a:p>
            <a:pPr lvl="1">
              <a:lnSpc>
                <a:spcPct val="100000"/>
              </a:lnSpc>
              <a:spcBef>
                <a:spcPts val="0"/>
              </a:spcBef>
              <a:spcAft>
                <a:spcPts val="0"/>
              </a:spcAft>
            </a:pPr>
            <a:r>
              <a:rPr lang="en-US" dirty="0" smtClean="0"/>
              <a:t>Medical organizations capturing patient information at the patient side, in labs, or from outside</a:t>
            </a:r>
          </a:p>
          <a:p>
            <a:pPr marL="457200" lvl="1" indent="0">
              <a:lnSpc>
                <a:spcPct val="100000"/>
              </a:lnSpc>
              <a:spcBef>
                <a:spcPts val="0"/>
              </a:spcBef>
              <a:spcAft>
                <a:spcPts val="0"/>
              </a:spcAft>
              <a:buNone/>
            </a:pPr>
            <a:r>
              <a:rPr lang="en-US" dirty="0" smtClean="0"/>
              <a:t>     sources and storing in a central </a:t>
            </a:r>
          </a:p>
          <a:p>
            <a:pPr marL="457200" lvl="1" indent="0">
              <a:lnSpc>
                <a:spcPct val="100000"/>
              </a:lnSpc>
              <a:spcBef>
                <a:spcPts val="0"/>
              </a:spcBef>
              <a:spcAft>
                <a:spcPts val="0"/>
              </a:spcAft>
              <a:buNone/>
            </a:pPr>
            <a:r>
              <a:rPr lang="en-US" dirty="0" smtClean="0"/>
              <a:t>     repository for later use </a:t>
            </a:r>
          </a:p>
          <a:p>
            <a:pPr lvl="1"/>
            <a:endParaRPr lang="en-US" dirty="0" smtClean="0"/>
          </a:p>
          <a:p>
            <a:pPr lvl="6">
              <a:spcBef>
                <a:spcPts val="0"/>
              </a:spcBef>
            </a:pPr>
            <a:r>
              <a:rPr lang="en-US" sz="2200" dirty="0" smtClean="0"/>
              <a:t>Claims Adjusters capturing information for claims adjusting or payment at the site of the incident</a:t>
            </a:r>
          </a:p>
          <a:p>
            <a:pPr lvl="6">
              <a:spcBef>
                <a:spcPts val="0"/>
              </a:spcBef>
            </a:pPr>
            <a:endParaRPr lang="en-US" dirty="0"/>
          </a:p>
          <a:p>
            <a:pPr lvl="1"/>
            <a:r>
              <a:rPr lang="en-US" dirty="0" smtClean="0"/>
              <a:t>Sales staff capturing orders at the customer site, insuring inventory and scheduling delivery, taking payments adjusting invoices </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6</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41493" y="2105553"/>
            <a:ext cx="1828800" cy="122224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87356" y="3163642"/>
            <a:ext cx="1915063" cy="1422006"/>
          </a:xfrm>
          <a:prstGeom prst="rect">
            <a:avLst/>
          </a:prstGeom>
        </p:spPr>
      </p:pic>
    </p:spTree>
    <p:extLst>
      <p:ext uri="{BB962C8B-B14F-4D97-AF65-F5344CB8AC3E}">
        <p14:creationId xmlns:p14="http://schemas.microsoft.com/office/powerpoint/2010/main" xmlns="" val="3064938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a:t>
            </a:r>
            <a:r>
              <a:rPr lang="en-US" dirty="0" smtClean="0"/>
              <a:t>Group Two</a:t>
            </a:r>
            <a:endParaRPr lang="en-US" dirty="0"/>
          </a:p>
        </p:txBody>
      </p:sp>
      <p:sp>
        <p:nvSpPr>
          <p:cNvPr id="3" name="Content Placeholder 2"/>
          <p:cNvSpPr>
            <a:spLocks noGrp="1"/>
          </p:cNvSpPr>
          <p:nvPr>
            <p:ph sz="quarter" idx="11"/>
          </p:nvPr>
        </p:nvSpPr>
        <p:spPr>
          <a:xfrm>
            <a:off x="491486" y="965272"/>
            <a:ext cx="8245475" cy="5135562"/>
          </a:xfrm>
        </p:spPr>
        <p:txBody>
          <a:bodyPr/>
          <a:lstStyle/>
          <a:p>
            <a:r>
              <a:rPr lang="en-US" dirty="0"/>
              <a:t>Corporations Building Applications For Their Customers To Use  In Doing Business  With </a:t>
            </a:r>
            <a:r>
              <a:rPr lang="en-US" dirty="0" smtClean="0"/>
              <a:t>Them</a:t>
            </a:r>
          </a:p>
          <a:p>
            <a:endParaRPr lang="en-US" dirty="0"/>
          </a:p>
          <a:p>
            <a:pPr lvl="1">
              <a:spcBef>
                <a:spcPts val="0"/>
              </a:spcBef>
              <a:spcAft>
                <a:spcPts val="0"/>
              </a:spcAft>
            </a:pPr>
            <a:r>
              <a:rPr lang="en-US" dirty="0" smtClean="0"/>
              <a:t>Banks with mobile apps for checking </a:t>
            </a:r>
          </a:p>
          <a:p>
            <a:pPr marL="457200" lvl="1" indent="0">
              <a:spcBef>
                <a:spcPts val="0"/>
              </a:spcBef>
              <a:spcAft>
                <a:spcPts val="0"/>
              </a:spcAft>
              <a:buNone/>
            </a:pPr>
            <a:r>
              <a:rPr lang="en-US" dirty="0"/>
              <a:t> </a:t>
            </a:r>
            <a:r>
              <a:rPr lang="en-US" dirty="0" smtClean="0"/>
              <a:t>   balances, depositing checks, </a:t>
            </a:r>
          </a:p>
          <a:p>
            <a:pPr marL="457200" lvl="1" indent="0">
              <a:spcBef>
                <a:spcPts val="0"/>
              </a:spcBef>
              <a:spcAft>
                <a:spcPts val="0"/>
              </a:spcAft>
              <a:buNone/>
            </a:pPr>
            <a:r>
              <a:rPr lang="en-US" dirty="0" smtClean="0"/>
              <a:t>    transferring funds</a:t>
            </a:r>
          </a:p>
          <a:p>
            <a:pPr lvl="1"/>
            <a:endParaRPr lang="en-US" dirty="0"/>
          </a:p>
          <a:p>
            <a:pPr lvl="1"/>
            <a:r>
              <a:rPr lang="en-US" dirty="0" smtClean="0"/>
              <a:t>Airlines for checking in to a flight, getting a bar code for scanning at the gate, checking arrival and departure times</a:t>
            </a:r>
          </a:p>
          <a:p>
            <a:pPr lvl="1"/>
            <a:endParaRPr lang="en-US" dirty="0"/>
          </a:p>
          <a:p>
            <a:pPr lvl="1"/>
            <a:r>
              <a:rPr lang="en-US" dirty="0" smtClean="0"/>
              <a:t>Retail organizations for taking order, checking inventory, shipping information, accepting payment, displaying statements</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7</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38856" y="1733266"/>
            <a:ext cx="1776845" cy="1801828"/>
          </a:xfrm>
          <a:prstGeom prst="rect">
            <a:avLst/>
          </a:prstGeom>
        </p:spPr>
      </p:pic>
    </p:spTree>
    <p:extLst>
      <p:ext uri="{BB962C8B-B14F-4D97-AF65-F5344CB8AC3E}">
        <p14:creationId xmlns:p14="http://schemas.microsoft.com/office/powerpoint/2010/main" xmlns="" val="2201119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a:t>
            </a:r>
            <a:r>
              <a:rPr lang="en-US" dirty="0" smtClean="0"/>
              <a:t>Group Three</a:t>
            </a:r>
            <a:endParaRPr lang="en-US" dirty="0"/>
          </a:p>
        </p:txBody>
      </p:sp>
      <p:sp>
        <p:nvSpPr>
          <p:cNvPr id="3" name="Content Placeholder 2"/>
          <p:cNvSpPr>
            <a:spLocks noGrp="1"/>
          </p:cNvSpPr>
          <p:nvPr>
            <p:ph sz="quarter" idx="11"/>
          </p:nvPr>
        </p:nvSpPr>
        <p:spPr/>
        <p:txBody>
          <a:bodyPr/>
          <a:lstStyle/>
          <a:p>
            <a:r>
              <a:rPr lang="en-US" dirty="0"/>
              <a:t>Organizations Building Applications For The General Public Either As Free Ware Or For Sale</a:t>
            </a:r>
          </a:p>
          <a:p>
            <a:endParaRPr lang="en-US" dirty="0"/>
          </a:p>
          <a:p>
            <a:pPr lvl="1"/>
            <a:r>
              <a:rPr lang="en-US" dirty="0" smtClean="0"/>
              <a:t>Displaying news  such as Huffington Post, WSJ, Tribune</a:t>
            </a:r>
          </a:p>
          <a:p>
            <a:pPr lvl="1"/>
            <a:endParaRPr lang="en-US" dirty="0"/>
          </a:p>
          <a:p>
            <a:pPr lvl="1"/>
            <a:r>
              <a:rPr lang="en-US" dirty="0" smtClean="0"/>
              <a:t>Angry Birds Developers</a:t>
            </a:r>
          </a:p>
          <a:p>
            <a:pPr lvl="1"/>
            <a:endParaRPr lang="en-US" dirty="0" smtClean="0"/>
          </a:p>
          <a:p>
            <a:pPr lvl="1"/>
            <a:r>
              <a:rPr lang="en-US" dirty="0" smtClean="0"/>
              <a:t>FaceBook</a:t>
            </a:r>
            <a:endParaRPr lang="en-US" dirty="0"/>
          </a:p>
        </p:txBody>
      </p:sp>
      <p:sp>
        <p:nvSpPr>
          <p:cNvPr id="4" name="Slide Number Placeholder 3"/>
          <p:cNvSpPr>
            <a:spLocks noGrp="1"/>
          </p:cNvSpPr>
          <p:nvPr>
            <p:ph type="sldNum" sz="quarter" idx="12"/>
          </p:nvPr>
        </p:nvSpPr>
        <p:spPr/>
        <p:txBody>
          <a:bodyPr/>
          <a:lstStyle/>
          <a:p>
            <a:pPr>
              <a:defRPr/>
            </a:pPr>
            <a:fld id="{9943C123-649E-4725-AE2C-43FEEE590173}" type="slidenum">
              <a:rPr lang="en-US" smtClean="0"/>
              <a:pPr>
                <a:defRPr/>
              </a:pPr>
              <a:t>8</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59658" y="2992271"/>
            <a:ext cx="2842146" cy="2842146"/>
          </a:xfrm>
          <a:prstGeom prst="rect">
            <a:avLst/>
          </a:prstGeom>
        </p:spPr>
      </p:pic>
    </p:spTree>
    <p:extLst>
      <p:ext uri="{BB962C8B-B14F-4D97-AF65-F5344CB8AC3E}">
        <p14:creationId xmlns:p14="http://schemas.microsoft.com/office/powerpoint/2010/main" xmlns="" val="2223624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77840" y="6356353"/>
            <a:ext cx="774187" cy="365125"/>
          </a:xfrm>
          <a:prstGeom prst="rect">
            <a:avLst/>
          </a:prstGeom>
        </p:spPr>
        <p:txBody>
          <a:bodyPr/>
          <a:lstStyle/>
          <a:p>
            <a:fld id="{26BDC8D8-E660-4226-8804-187229CA1CB3}" type="slidenum">
              <a:rPr lang="en-US" smtClean="0"/>
              <a:pPr/>
              <a:t>9</a:t>
            </a:fld>
            <a:endParaRPr lang="en-US" dirty="0"/>
          </a:p>
        </p:txBody>
      </p:sp>
      <p:sp>
        <p:nvSpPr>
          <p:cNvPr id="2" name="Title 1"/>
          <p:cNvSpPr>
            <a:spLocks noGrp="1"/>
          </p:cNvSpPr>
          <p:nvPr>
            <p:ph type="title"/>
          </p:nvPr>
        </p:nvSpPr>
        <p:spPr/>
        <p:txBody>
          <a:bodyPr/>
          <a:lstStyle/>
          <a:p>
            <a:r>
              <a:rPr lang="en-US" dirty="0" smtClean="0"/>
              <a:t>Goals Today:</a:t>
            </a:r>
            <a:endParaRPr lang="en-US" dirty="0"/>
          </a:p>
        </p:txBody>
      </p:sp>
      <p:sp>
        <p:nvSpPr>
          <p:cNvPr id="5" name="Rounded Rectangle 4"/>
          <p:cNvSpPr/>
          <p:nvPr/>
        </p:nvSpPr>
        <p:spPr bwMode="auto">
          <a:xfrm>
            <a:off x="1600200" y="963879"/>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0" name="TextBox 9"/>
          <p:cNvSpPr txBox="1"/>
          <p:nvPr/>
        </p:nvSpPr>
        <p:spPr>
          <a:xfrm>
            <a:off x="2514600" y="1144281"/>
            <a:ext cx="5334000" cy="781752"/>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Recognize The Three  Main  Focus Groups</a:t>
            </a:r>
          </a:p>
        </p:txBody>
      </p:sp>
      <p:sp>
        <p:nvSpPr>
          <p:cNvPr id="23" name="TextBox 22"/>
          <p:cNvSpPr txBox="1"/>
          <p:nvPr/>
        </p:nvSpPr>
        <p:spPr>
          <a:xfrm>
            <a:off x="1709457" y="897115"/>
            <a:ext cx="652743"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1</a:t>
            </a:r>
          </a:p>
        </p:txBody>
      </p:sp>
      <p:sp>
        <p:nvSpPr>
          <p:cNvPr id="13" name="Rounded Rectangle 12"/>
          <p:cNvSpPr/>
          <p:nvPr/>
        </p:nvSpPr>
        <p:spPr bwMode="auto">
          <a:xfrm>
            <a:off x="1600200" y="2291530"/>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4" name="TextBox 13"/>
          <p:cNvSpPr txBox="1"/>
          <p:nvPr/>
        </p:nvSpPr>
        <p:spPr>
          <a:xfrm>
            <a:off x="2514600" y="2471932"/>
            <a:ext cx="5105400" cy="858697"/>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Adapt to Focus Group </a:t>
            </a:r>
          </a:p>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Goals   </a:t>
            </a:r>
          </a:p>
        </p:txBody>
      </p:sp>
      <p:sp>
        <p:nvSpPr>
          <p:cNvPr id="24" name="TextBox 23"/>
          <p:cNvSpPr txBox="1"/>
          <p:nvPr/>
        </p:nvSpPr>
        <p:spPr>
          <a:xfrm>
            <a:off x="1709457" y="2224766"/>
            <a:ext cx="697627"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2</a:t>
            </a:r>
          </a:p>
        </p:txBody>
      </p:sp>
      <p:sp>
        <p:nvSpPr>
          <p:cNvPr id="16" name="Rounded Rectangle 15"/>
          <p:cNvSpPr/>
          <p:nvPr/>
        </p:nvSpPr>
        <p:spPr bwMode="auto">
          <a:xfrm>
            <a:off x="1600200" y="3603382"/>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17" name="TextBox 16"/>
          <p:cNvSpPr txBox="1"/>
          <p:nvPr/>
        </p:nvSpPr>
        <p:spPr>
          <a:xfrm>
            <a:off x="2514600" y="3776513"/>
            <a:ext cx="5181600" cy="858697"/>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Set Perimeters and Support </a:t>
            </a:r>
          </a:p>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Boundaries</a:t>
            </a:r>
          </a:p>
        </p:txBody>
      </p:sp>
      <p:sp>
        <p:nvSpPr>
          <p:cNvPr id="25" name="TextBox 24"/>
          <p:cNvSpPr txBox="1"/>
          <p:nvPr/>
        </p:nvSpPr>
        <p:spPr>
          <a:xfrm>
            <a:off x="1709457" y="3536618"/>
            <a:ext cx="652743"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3</a:t>
            </a:r>
          </a:p>
        </p:txBody>
      </p:sp>
      <p:sp>
        <p:nvSpPr>
          <p:cNvPr id="18" name="Rounded Rectangle 17"/>
          <p:cNvSpPr/>
          <p:nvPr/>
        </p:nvSpPr>
        <p:spPr bwMode="auto">
          <a:xfrm>
            <a:off x="1600200" y="4929780"/>
            <a:ext cx="5791200" cy="1066800"/>
          </a:xfrm>
          <a:prstGeom prst="roundRect">
            <a:avLst>
              <a:gd name="adj" fmla="val 709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ln w="9525">
            <a:noFill/>
            <a:miter lim="800000"/>
            <a:headEnd/>
            <a:tailEnd/>
          </a:ln>
          <a:effectLst>
            <a:outerShdw blurRad="127000" dist="38100" dir="2700000" algn="tl" rotWithShape="0">
              <a:prstClr val="black">
                <a:alpha val="70000"/>
              </a:prstClr>
            </a:outerShdw>
          </a:effectLst>
        </p:spPr>
        <p:txBody>
          <a:bodyPr wrap="none" rtlCol="0" anchor="ctr"/>
          <a:lstStyle/>
          <a:p>
            <a:pPr algn="ctr"/>
            <a:endParaRPr lang="en-US" dirty="0"/>
          </a:p>
        </p:txBody>
      </p:sp>
      <p:sp>
        <p:nvSpPr>
          <p:cNvPr id="22" name="TextBox 21"/>
          <p:cNvSpPr txBox="1"/>
          <p:nvPr/>
        </p:nvSpPr>
        <p:spPr>
          <a:xfrm>
            <a:off x="2514600" y="5072304"/>
            <a:ext cx="5181600" cy="781752"/>
          </a:xfrm>
          <a:prstGeom prst="rect">
            <a:avLst/>
          </a:prstGeom>
          <a:noFill/>
        </p:spPr>
        <p:txBody>
          <a:bodyPr wrap="square" rtlCol="0">
            <a:spAutoFit/>
          </a:bodyPr>
          <a:lstStyle/>
          <a:p>
            <a:pPr indent="-228600">
              <a:lnSpc>
                <a:spcPct val="80000"/>
              </a:lnSpc>
              <a:spcAft>
                <a:spcPts val="600"/>
              </a:spcAft>
            </a:pPr>
            <a:r>
              <a:rPr lang="en-US" sz="2800" b="1" dirty="0" smtClean="0">
                <a:solidFill>
                  <a:schemeClr val="bg1"/>
                </a:solidFill>
                <a:effectLst>
                  <a:outerShdw blurRad="38100" dist="38100" dir="2700000" algn="tl">
                    <a:srgbClr val="000000">
                      <a:alpha val="43137"/>
                    </a:srgbClr>
                  </a:outerShdw>
                </a:effectLst>
              </a:rPr>
              <a:t>Select Tools that Fit Your Organization</a:t>
            </a:r>
          </a:p>
        </p:txBody>
      </p:sp>
      <p:sp>
        <p:nvSpPr>
          <p:cNvPr id="26" name="TextBox 25"/>
          <p:cNvSpPr txBox="1"/>
          <p:nvPr/>
        </p:nvSpPr>
        <p:spPr>
          <a:xfrm>
            <a:off x="1709457" y="4863015"/>
            <a:ext cx="697627" cy="1200329"/>
          </a:xfrm>
          <a:prstGeom prst="rect">
            <a:avLst/>
          </a:prstGeom>
          <a:noFill/>
        </p:spPr>
        <p:txBody>
          <a:bodyPr wrap="none" rtlCol="0">
            <a:spAutoFit/>
          </a:bodyPr>
          <a:lstStyle/>
          <a:p>
            <a:pPr marL="228600" indent="-228600">
              <a:spcAft>
                <a:spcPts val="600"/>
              </a:spcAft>
            </a:pPr>
            <a:r>
              <a:rPr lang="en-US" sz="7200" dirty="0" smtClean="0">
                <a:solidFill>
                  <a:schemeClr val="bg1"/>
                </a:solidFill>
                <a:effectLst>
                  <a:outerShdw blurRad="38100" dist="38100" dir="2700000" algn="tl">
                    <a:srgbClr val="000000">
                      <a:alpha val="43137"/>
                    </a:srgbClr>
                  </a:outerShdw>
                </a:effectLst>
              </a:rPr>
              <a:t>4</a:t>
            </a:r>
          </a:p>
        </p:txBody>
      </p:sp>
    </p:spTree>
    <p:extLst>
      <p:ext uri="{BB962C8B-B14F-4D97-AF65-F5344CB8AC3E}">
        <p14:creationId xmlns:p14="http://schemas.microsoft.com/office/powerpoint/2010/main" xmlns="" val="1642159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Mobile Device Quality Management - CQAA">
  <a:themeElements>
    <a:clrScheme name="Compuware">
      <a:dk1>
        <a:srgbClr val="312F31"/>
      </a:dk1>
      <a:lt1>
        <a:srgbClr val="FFFFFF"/>
      </a:lt1>
      <a:dk2>
        <a:srgbClr val="312F31"/>
      </a:dk2>
      <a:lt2>
        <a:srgbClr val="FFFFFF"/>
      </a:lt2>
      <a:accent1>
        <a:srgbClr val="268ECE"/>
      </a:accent1>
      <a:accent2>
        <a:srgbClr val="7DBA00"/>
      </a:accent2>
      <a:accent3>
        <a:srgbClr val="F88208"/>
      </a:accent3>
      <a:accent4>
        <a:srgbClr val="F7D117"/>
      </a:accent4>
      <a:accent5>
        <a:srgbClr val="434143"/>
      </a:accent5>
      <a:accent6>
        <a:srgbClr val="E17506"/>
      </a:accent6>
      <a:hlink>
        <a:srgbClr val="1C92D1"/>
      </a:hlink>
      <a:folHlink>
        <a:srgbClr val="076FA0"/>
      </a:folHlink>
    </a:clrScheme>
    <a:fontScheme name="Compuwar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chemeClr val="accent3">
                <a:lumMod val="60000"/>
                <a:lumOff val="40000"/>
              </a:schemeClr>
            </a:gs>
            <a:gs pos="100000">
              <a:schemeClr val="accent3"/>
            </a:gs>
          </a:gsLst>
          <a:lin ang="5400000" scaled="1"/>
        </a:gradFill>
        <a:ln w="9525">
          <a:noFill/>
          <a:miter lim="800000"/>
          <a:headEnd/>
          <a:tailEnd/>
        </a:ln>
        <a:effectLst/>
      </a:spPr>
      <a:bodyPr wrap="none" anchor="ctr"/>
      <a:lstStyle>
        <a:defPPr>
          <a:defRPr/>
        </a:defPPr>
      </a:lstStyle>
    </a:spDef>
    <a:lnDef>
      <a:spPr>
        <a:ln>
          <a:solidFill>
            <a:schemeClr val="tx1">
              <a:lumMod val="90000"/>
              <a:lumOff val="1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marL="228600" indent="-228600">
          <a:spcAft>
            <a:spcPts val="600"/>
          </a:spcAft>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Mobile Device Quality Management - CQAA</Template>
  <TotalTime>445</TotalTime>
  <Words>2875</Words>
  <Application>Microsoft Office PowerPoint</Application>
  <PresentationFormat>On-screen Show (4:3)</PresentationFormat>
  <Paragraphs>364</Paragraphs>
  <Slides>47</Slides>
  <Notes>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Mobile Device Quality Management - CQAA</vt:lpstr>
      <vt:lpstr>Mobile Device Quality Management</vt:lpstr>
      <vt:lpstr>Goals Today:</vt:lpstr>
      <vt:lpstr>Focus Groups</vt:lpstr>
      <vt:lpstr>Goals Today:</vt:lpstr>
      <vt:lpstr>The Three Focus Groups</vt:lpstr>
      <vt:lpstr>Focus Group One</vt:lpstr>
      <vt:lpstr>Focus Group Two</vt:lpstr>
      <vt:lpstr>Focus Group Three</vt:lpstr>
      <vt:lpstr>Goals Today:</vt:lpstr>
      <vt:lpstr>Differences Between Groups Are More Than Their Intended Audience</vt:lpstr>
      <vt:lpstr>Differences Between Groups Are More Than Their Intended Audience</vt:lpstr>
      <vt:lpstr>Differences Between Groups Are More Than Their Intended Audience</vt:lpstr>
      <vt:lpstr>Differences Between Groups Are More Than Their Intended Audience</vt:lpstr>
      <vt:lpstr>Differences Between Groups Are More Than Their Intended Audience</vt:lpstr>
      <vt:lpstr>Differences Between Groups Are More Than Their Intended Audience</vt:lpstr>
      <vt:lpstr>Goals Today:</vt:lpstr>
      <vt:lpstr>Focus Group Impacts Scope and Breadth of Testing</vt:lpstr>
      <vt:lpstr>Which platform should we support?</vt:lpstr>
      <vt:lpstr>Focus Group Impacts Scope and Breadth of Testing</vt:lpstr>
      <vt:lpstr>Android Fragmentation</vt:lpstr>
      <vt:lpstr>Focus Group Impacts Scope and Breadth of Testing</vt:lpstr>
      <vt:lpstr>Overall Market Trend Mobile Web or Mobile App?</vt:lpstr>
      <vt:lpstr>What Are The Pros &amp; Cons Of A Mobile Website?</vt:lpstr>
      <vt:lpstr>What Are The Pros And Cons Of A Mobile Application?</vt:lpstr>
      <vt:lpstr>Functional Testing and Automation</vt:lpstr>
      <vt:lpstr>Simulator and Emulator </vt:lpstr>
      <vt:lpstr>Emulator</vt:lpstr>
      <vt:lpstr>Goals Today:</vt:lpstr>
      <vt:lpstr>Android Emulator</vt:lpstr>
      <vt:lpstr>Multiple Platform</vt:lpstr>
      <vt:lpstr>iPhone </vt:lpstr>
      <vt:lpstr>Palm</vt:lpstr>
      <vt:lpstr>Nokia</vt:lpstr>
      <vt:lpstr>Blackberry </vt:lpstr>
      <vt:lpstr>Scripting Tools</vt:lpstr>
      <vt:lpstr>Scripting Tools</vt:lpstr>
      <vt:lpstr>Scripting Tools</vt:lpstr>
      <vt:lpstr>Scripting Tools</vt:lpstr>
      <vt:lpstr>Scripting Tools</vt:lpstr>
      <vt:lpstr>Scripting Tools</vt:lpstr>
      <vt:lpstr>Scripting Tools</vt:lpstr>
      <vt:lpstr>Performance </vt:lpstr>
      <vt:lpstr>Performance </vt:lpstr>
      <vt:lpstr>Selecting a Partner</vt:lpstr>
      <vt:lpstr>Questions</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Device Quality Management</dc:title>
  <dc:creator>Barbs</dc:creator>
  <cp:lastModifiedBy>Compuware</cp:lastModifiedBy>
  <cp:revision>27</cp:revision>
  <dcterms:created xsi:type="dcterms:W3CDTF">2012-04-14T18:43:05Z</dcterms:created>
  <dcterms:modified xsi:type="dcterms:W3CDTF">2012-04-17T16:20:03Z</dcterms:modified>
</cp:coreProperties>
</file>