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0" r:id="rId1"/>
  </p:sldMasterIdLst>
  <p:notesMasterIdLst>
    <p:notesMasterId r:id="rId31"/>
  </p:notesMasterIdLst>
  <p:handoutMasterIdLst>
    <p:handoutMasterId r:id="rId32"/>
  </p:handoutMasterIdLst>
  <p:sldIdLst>
    <p:sldId id="342" r:id="rId2"/>
    <p:sldId id="422" r:id="rId3"/>
    <p:sldId id="343" r:id="rId4"/>
    <p:sldId id="423" r:id="rId5"/>
    <p:sldId id="399" r:id="rId6"/>
    <p:sldId id="347" r:id="rId7"/>
    <p:sldId id="403" r:id="rId8"/>
    <p:sldId id="348" r:id="rId9"/>
    <p:sldId id="404" r:id="rId10"/>
    <p:sldId id="405" r:id="rId11"/>
    <p:sldId id="406" r:id="rId12"/>
    <p:sldId id="407" r:id="rId13"/>
    <p:sldId id="425" r:id="rId14"/>
    <p:sldId id="381" r:id="rId15"/>
    <p:sldId id="355" r:id="rId16"/>
    <p:sldId id="356" r:id="rId17"/>
    <p:sldId id="357" r:id="rId18"/>
    <p:sldId id="366" r:id="rId19"/>
    <p:sldId id="383" r:id="rId20"/>
    <p:sldId id="409" r:id="rId21"/>
    <p:sldId id="410" r:id="rId22"/>
    <p:sldId id="411" r:id="rId23"/>
    <p:sldId id="412" r:id="rId24"/>
    <p:sldId id="413" r:id="rId25"/>
    <p:sldId id="414" r:id="rId26"/>
    <p:sldId id="415" r:id="rId27"/>
    <p:sldId id="416" r:id="rId28"/>
    <p:sldId id="417" r:id="rId29"/>
    <p:sldId id="424" r:id="rId30"/>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charset="0"/>
        <a:ea typeface="+mn-ea"/>
        <a:cs typeface="+mn-cs"/>
      </a:defRPr>
    </a:lvl1pPr>
    <a:lvl2pPr marL="457200" algn="l" rtl="0" fontAlgn="base">
      <a:spcBef>
        <a:spcPct val="0"/>
      </a:spcBef>
      <a:spcAft>
        <a:spcPct val="0"/>
      </a:spcAft>
      <a:defRPr sz="1400" b="1" kern="1200">
        <a:solidFill>
          <a:schemeClr val="tx1"/>
        </a:solidFill>
        <a:latin typeface="Arial" charset="0"/>
        <a:ea typeface="+mn-ea"/>
        <a:cs typeface="+mn-cs"/>
      </a:defRPr>
    </a:lvl2pPr>
    <a:lvl3pPr marL="914400" algn="l" rtl="0" fontAlgn="base">
      <a:spcBef>
        <a:spcPct val="0"/>
      </a:spcBef>
      <a:spcAft>
        <a:spcPct val="0"/>
      </a:spcAft>
      <a:defRPr sz="1400" b="1" kern="1200">
        <a:solidFill>
          <a:schemeClr val="tx1"/>
        </a:solidFill>
        <a:latin typeface="Arial" charset="0"/>
        <a:ea typeface="+mn-ea"/>
        <a:cs typeface="+mn-cs"/>
      </a:defRPr>
    </a:lvl3pPr>
    <a:lvl4pPr marL="1371600" algn="l" rtl="0" fontAlgn="base">
      <a:spcBef>
        <a:spcPct val="0"/>
      </a:spcBef>
      <a:spcAft>
        <a:spcPct val="0"/>
      </a:spcAft>
      <a:defRPr sz="1400" b="1" kern="1200">
        <a:solidFill>
          <a:schemeClr val="tx1"/>
        </a:solidFill>
        <a:latin typeface="Arial" charset="0"/>
        <a:ea typeface="+mn-ea"/>
        <a:cs typeface="+mn-cs"/>
      </a:defRPr>
    </a:lvl4pPr>
    <a:lvl5pPr marL="1828800" algn="l" rtl="0" fontAlgn="base">
      <a:spcBef>
        <a:spcPct val="0"/>
      </a:spcBef>
      <a:spcAft>
        <a:spcPct val="0"/>
      </a:spcAft>
      <a:defRPr sz="1400" b="1" kern="1200">
        <a:solidFill>
          <a:schemeClr val="tx1"/>
        </a:solidFill>
        <a:latin typeface="Arial" charset="0"/>
        <a:ea typeface="+mn-ea"/>
        <a:cs typeface="+mn-cs"/>
      </a:defRPr>
    </a:lvl5pPr>
    <a:lvl6pPr marL="2286000" algn="l" defTabSz="914400" rtl="0" eaLnBrk="1" latinLnBrk="0" hangingPunct="1">
      <a:defRPr sz="1400" b="1" kern="1200">
        <a:solidFill>
          <a:schemeClr val="tx1"/>
        </a:solidFill>
        <a:latin typeface="Arial" charset="0"/>
        <a:ea typeface="+mn-ea"/>
        <a:cs typeface="+mn-cs"/>
      </a:defRPr>
    </a:lvl6pPr>
    <a:lvl7pPr marL="2743200" algn="l" defTabSz="914400" rtl="0" eaLnBrk="1" latinLnBrk="0" hangingPunct="1">
      <a:defRPr sz="1400" b="1" kern="1200">
        <a:solidFill>
          <a:schemeClr val="tx1"/>
        </a:solidFill>
        <a:latin typeface="Arial" charset="0"/>
        <a:ea typeface="+mn-ea"/>
        <a:cs typeface="+mn-cs"/>
      </a:defRPr>
    </a:lvl7pPr>
    <a:lvl8pPr marL="3200400" algn="l" defTabSz="914400" rtl="0" eaLnBrk="1" latinLnBrk="0" hangingPunct="1">
      <a:defRPr sz="1400" b="1" kern="1200">
        <a:solidFill>
          <a:schemeClr val="tx1"/>
        </a:solidFill>
        <a:latin typeface="Arial" charset="0"/>
        <a:ea typeface="+mn-ea"/>
        <a:cs typeface="+mn-cs"/>
      </a:defRPr>
    </a:lvl8pPr>
    <a:lvl9pPr marL="3657600" algn="l" defTabSz="914400" rtl="0" eaLnBrk="1" latinLnBrk="0" hangingPunct="1">
      <a:defRPr sz="1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DDDDDD"/>
    <a:srgbClr val="EAEAEA"/>
    <a:srgbClr val="00CC00"/>
    <a:srgbClr val="FFFF66"/>
    <a:srgbClr val="0000CC"/>
    <a:srgbClr val="CCECFF"/>
    <a:srgbClr val="FFFF00"/>
    <a:srgbClr val="003399"/>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856" autoAdjust="0"/>
    <p:restoredTop sz="75249" autoAdjust="0"/>
  </p:normalViewPr>
  <p:slideViewPr>
    <p:cSldViewPr snapToGrid="0">
      <p:cViewPr>
        <p:scale>
          <a:sx n="86" d="100"/>
          <a:sy n="86" d="100"/>
        </p:scale>
        <p:origin x="-1530" y="-72"/>
      </p:cViewPr>
      <p:guideLst>
        <p:guide orient="horz" pos="3030"/>
        <p:guide orient="horz" pos="1291"/>
        <p:guide orient="horz" pos="2156"/>
        <p:guide orient="horz" pos="3620"/>
        <p:guide orient="horz" pos="1018"/>
        <p:guide orient="horz" pos="322"/>
        <p:guide pos="580"/>
        <p:guide pos="5184"/>
        <p:guide pos="2880"/>
        <p:guide pos="2303"/>
        <p:guide pos="3458"/>
        <p:guide pos="43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10416"/>
    </p:cViewPr>
  </p:sorterViewPr>
  <p:notesViewPr>
    <p:cSldViewPr snapToGrid="0">
      <p:cViewPr varScale="1">
        <p:scale>
          <a:sx n="84" d="100"/>
          <a:sy n="84" d="100"/>
        </p:scale>
        <p:origin x="-3048" y="-96"/>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05037783375949E-2"/>
          <c:y val="5.5155875299759599E-2"/>
          <c:w val="0.84832068718682885"/>
          <c:h val="0.78657074340527577"/>
        </c:manualLayout>
      </c:layout>
      <c:barChart>
        <c:barDir val="col"/>
        <c:grouping val="clustered"/>
        <c:varyColors val="0"/>
        <c:ser>
          <c:idx val="10"/>
          <c:order val="10"/>
          <c:tx>
            <c:strRef>
              <c:f>Sheet1!$A$12</c:f>
              <c:strCache>
                <c:ptCount val="1"/>
                <c:pt idx="0">
                  <c:v>Combined</c:v>
                </c:pt>
              </c:strCache>
            </c:strRef>
          </c:tx>
          <c:spPr>
            <a:effectLst>
              <a:outerShdw blurRad="50800" dist="38100" dir="2700000" algn="tl" rotWithShape="0">
                <a:prstClr val="black">
                  <a:alpha val="40000"/>
                </a:prstClr>
              </a:outerShdw>
            </a:effectLst>
          </c:spPr>
          <c:invertIfNegative val="0"/>
          <c:val>
            <c:numRef>
              <c:f>Sheet1!$B$12:$E$12</c:f>
              <c:numCache>
                <c:formatCode>General</c:formatCode>
                <c:ptCount val="4"/>
                <c:pt idx="0">
                  <c:v>2.69</c:v>
                </c:pt>
                <c:pt idx="1">
                  <c:v>3.4799999999999978</c:v>
                </c:pt>
                <c:pt idx="2">
                  <c:v>5.57</c:v>
                </c:pt>
                <c:pt idx="3">
                  <c:v>3.5700000000000003</c:v>
                </c:pt>
              </c:numCache>
            </c:numRef>
          </c:val>
        </c:ser>
        <c:dLbls>
          <c:showLegendKey val="0"/>
          <c:showVal val="0"/>
          <c:showCatName val="0"/>
          <c:showSerName val="0"/>
          <c:showPercent val="0"/>
          <c:showBubbleSize val="0"/>
        </c:dLbls>
        <c:gapWidth val="150"/>
        <c:axId val="118080640"/>
        <c:axId val="118082560"/>
      </c:barChart>
      <c:lineChart>
        <c:grouping val="standard"/>
        <c:varyColors val="0"/>
        <c:ser>
          <c:idx val="0"/>
          <c:order val="0"/>
          <c:tx>
            <c:strRef>
              <c:f>Sheet1!$A$2</c:f>
              <c:strCache>
                <c:ptCount val="1"/>
                <c:pt idx="0">
                  <c:v>1</c:v>
                </c:pt>
              </c:strCache>
            </c:strRef>
          </c:tx>
          <c:spPr>
            <a:ln w="25400">
              <a:solidFill>
                <a:srgbClr val="FF0000"/>
              </a:solidFill>
              <a:prstDash val="solid"/>
            </a:ln>
            <a:effectLst>
              <a:outerShdw blurRad="50800" dist="38100" dir="2700000" algn="tl" rotWithShape="0">
                <a:prstClr val="black">
                  <a:alpha val="40000"/>
                </a:prstClr>
              </a:outerShdw>
            </a:effectLst>
          </c:spPr>
          <c:marker>
            <c:symbol val="diamond"/>
            <c:size val="10"/>
            <c:spPr>
              <a:solidFill>
                <a:srgbClr val="FF9933"/>
              </a:solidFill>
              <a:ln>
                <a:solidFill>
                  <a:srgbClr val="FF0000"/>
                </a:solidFill>
                <a:prstDash val="solid"/>
              </a:ln>
              <a:effectLst>
                <a:outerShdw blurRad="50800" dist="38100" dir="2700000" algn="tl" rotWithShape="0">
                  <a:prstClr val="black">
                    <a:alpha val="40000"/>
                  </a:prstClr>
                </a:outerShdw>
              </a:effectLst>
            </c:spPr>
          </c:marker>
          <c:cat>
            <c:strRef>
              <c:f>Sheet1!$B$1:$E$1</c:f>
              <c:strCache>
                <c:ptCount val="4"/>
                <c:pt idx="0">
                  <c:v>D</c:v>
                </c:pt>
                <c:pt idx="1">
                  <c:v>I</c:v>
                </c:pt>
                <c:pt idx="2">
                  <c:v>S</c:v>
                </c:pt>
                <c:pt idx="3">
                  <c:v>C</c:v>
                </c:pt>
              </c:strCache>
            </c:strRef>
          </c:cat>
          <c:val>
            <c:numRef>
              <c:f>Sheet1!$B$2:$E$2</c:f>
              <c:numCache>
                <c:formatCode>General</c:formatCode>
                <c:ptCount val="4"/>
                <c:pt idx="0">
                  <c:v>5</c:v>
                </c:pt>
                <c:pt idx="1">
                  <c:v>2</c:v>
                </c:pt>
                <c:pt idx="2">
                  <c:v>4</c:v>
                </c:pt>
                <c:pt idx="3">
                  <c:v>3.9</c:v>
                </c:pt>
              </c:numCache>
            </c:numRef>
          </c:val>
          <c:smooth val="0"/>
        </c:ser>
        <c:ser>
          <c:idx val="8"/>
          <c:order val="1"/>
          <c:tx>
            <c:strRef>
              <c:f>Sheet1!$A$3</c:f>
              <c:strCache>
                <c:ptCount val="1"/>
                <c:pt idx="0">
                  <c:v>2</c:v>
                </c:pt>
              </c:strCache>
            </c:strRef>
          </c:tx>
          <c:spPr>
            <a:ln w="25400">
              <a:solidFill>
                <a:srgbClr val="0000FF"/>
              </a:solidFill>
              <a:prstDash val="solid"/>
            </a:ln>
          </c:spPr>
          <c:marker>
            <c:symbol val="square"/>
            <c:size val="7"/>
            <c:spPr>
              <a:solidFill>
                <a:srgbClr val="0000FF"/>
              </a:solidFill>
              <a:ln>
                <a:solidFill>
                  <a:srgbClr val="0000FF"/>
                </a:solidFill>
                <a:prstDash val="solid"/>
              </a:ln>
              <a:effectLst>
                <a:outerShdw dist="35921" dir="2700000" algn="br">
                  <a:srgbClr val="000000"/>
                </a:outerShdw>
              </a:effectLst>
            </c:spPr>
          </c:marker>
          <c:cat>
            <c:strRef>
              <c:f>Sheet1!$B$1:$E$1</c:f>
              <c:strCache>
                <c:ptCount val="4"/>
                <c:pt idx="0">
                  <c:v>D</c:v>
                </c:pt>
                <c:pt idx="1">
                  <c:v>I</c:v>
                </c:pt>
                <c:pt idx="2">
                  <c:v>S</c:v>
                </c:pt>
                <c:pt idx="3">
                  <c:v>C</c:v>
                </c:pt>
              </c:strCache>
            </c:strRef>
          </c:cat>
          <c:val>
            <c:numRef>
              <c:f>Sheet1!$B$3:$E$3</c:f>
              <c:numCache>
                <c:formatCode>General</c:formatCode>
                <c:ptCount val="4"/>
                <c:pt idx="0">
                  <c:v>2</c:v>
                </c:pt>
                <c:pt idx="1">
                  <c:v>4.9000000000000004</c:v>
                </c:pt>
                <c:pt idx="2">
                  <c:v>5.9</c:v>
                </c:pt>
                <c:pt idx="3">
                  <c:v>4</c:v>
                </c:pt>
              </c:numCache>
            </c:numRef>
          </c:val>
          <c:smooth val="0"/>
        </c:ser>
        <c:ser>
          <c:idx val="1"/>
          <c:order val="2"/>
          <c:tx>
            <c:strRef>
              <c:f>Sheet1!$A$4</c:f>
              <c:strCache>
                <c:ptCount val="1"/>
                <c:pt idx="0">
                  <c:v>3</c:v>
                </c:pt>
              </c:strCache>
            </c:strRef>
          </c:tx>
          <c:spPr>
            <a:effectLst>
              <a:outerShdw blurRad="50800" dist="38100" dir="2700000" algn="tl" rotWithShape="0">
                <a:prstClr val="black">
                  <a:alpha val="40000"/>
                </a:prstClr>
              </a:outerShdw>
            </a:effectLst>
          </c:spPr>
          <c:marker>
            <c:spPr>
              <a:solidFill>
                <a:srgbClr val="FFFFFF"/>
              </a:solidFill>
              <a:effectLst>
                <a:outerShdw blurRad="50800" dist="38100" dir="2700000" algn="tl" rotWithShape="0">
                  <a:prstClr val="black">
                    <a:alpha val="40000"/>
                  </a:prstClr>
                </a:outerShdw>
              </a:effectLst>
            </c:spPr>
          </c:marker>
          <c:val>
            <c:numRef>
              <c:f>Sheet1!$B$4:$E$4</c:f>
              <c:numCache>
                <c:formatCode>General</c:formatCode>
                <c:ptCount val="4"/>
                <c:pt idx="0">
                  <c:v>3</c:v>
                </c:pt>
                <c:pt idx="1">
                  <c:v>3</c:v>
                </c:pt>
                <c:pt idx="2">
                  <c:v>6</c:v>
                </c:pt>
                <c:pt idx="3">
                  <c:v>3</c:v>
                </c:pt>
              </c:numCache>
            </c:numRef>
          </c:val>
          <c:smooth val="0"/>
        </c:ser>
        <c:ser>
          <c:idx val="2"/>
          <c:order val="3"/>
          <c:tx>
            <c:strRef>
              <c:f>Sheet1!$A$5</c:f>
              <c:strCache>
                <c:ptCount val="1"/>
                <c:pt idx="0">
                  <c:v>4</c:v>
                </c:pt>
              </c:strCache>
            </c:strRef>
          </c:tx>
          <c:spPr>
            <a:ln>
              <a:solidFill>
                <a:schemeClr val="bg1">
                  <a:lumMod val="75000"/>
                </a:schemeClr>
              </a:solidFill>
            </a:ln>
            <a:effectLst>
              <a:outerShdw blurRad="50800" dist="38100" dir="2700000" algn="tl" rotWithShape="0">
                <a:prstClr val="black">
                  <a:alpha val="40000"/>
                </a:prstClr>
              </a:outerShdw>
            </a:effectLst>
          </c:spPr>
          <c:marker>
            <c:spPr>
              <a:solidFill>
                <a:schemeClr val="tx1"/>
              </a:solidFill>
              <a:effectLst>
                <a:outerShdw blurRad="50800" dist="38100" dir="2700000" algn="tl" rotWithShape="0">
                  <a:prstClr val="black">
                    <a:alpha val="40000"/>
                  </a:prstClr>
                </a:outerShdw>
              </a:effectLst>
            </c:spPr>
          </c:marker>
          <c:val>
            <c:numRef>
              <c:f>Sheet1!$B$5:$E$5</c:f>
              <c:numCache>
                <c:formatCode>General</c:formatCode>
                <c:ptCount val="4"/>
                <c:pt idx="0">
                  <c:v>1.9</c:v>
                </c:pt>
                <c:pt idx="1">
                  <c:v>4.9000000000000004</c:v>
                </c:pt>
                <c:pt idx="2">
                  <c:v>5.9</c:v>
                </c:pt>
                <c:pt idx="3">
                  <c:v>2.9</c:v>
                </c:pt>
              </c:numCache>
            </c:numRef>
          </c:val>
          <c:smooth val="0"/>
        </c:ser>
        <c:ser>
          <c:idx val="3"/>
          <c:order val="4"/>
          <c:tx>
            <c:strRef>
              <c:f>Sheet1!$A$6</c:f>
              <c:strCache>
                <c:ptCount val="1"/>
                <c:pt idx="0">
                  <c:v>5</c:v>
                </c:pt>
              </c:strCache>
            </c:strRef>
          </c:tx>
          <c:spPr>
            <a:ln w="25400"/>
            <a:effectLst>
              <a:outerShdw blurRad="50800" dist="38100" dir="2700000" algn="tl" rotWithShape="0">
                <a:prstClr val="black">
                  <a:alpha val="40000"/>
                </a:prstClr>
              </a:outerShdw>
            </a:effectLst>
          </c:spPr>
          <c:marker>
            <c:symbol val="triangle"/>
            <c:size val="7"/>
            <c:spPr>
              <a:solidFill>
                <a:srgbClr val="FF0000"/>
              </a:solidFill>
              <a:effectLst>
                <a:outerShdw blurRad="50800" dist="38100" dir="2700000" algn="tl" rotWithShape="0">
                  <a:prstClr val="black">
                    <a:alpha val="40000"/>
                  </a:prstClr>
                </a:outerShdw>
              </a:effectLst>
            </c:spPr>
          </c:marker>
          <c:val>
            <c:numRef>
              <c:f>Sheet1!$B$6:$E$6</c:f>
              <c:numCache>
                <c:formatCode>General</c:formatCode>
                <c:ptCount val="4"/>
                <c:pt idx="0">
                  <c:v>1</c:v>
                </c:pt>
                <c:pt idx="1">
                  <c:v>5</c:v>
                </c:pt>
                <c:pt idx="2">
                  <c:v>6</c:v>
                </c:pt>
                <c:pt idx="3">
                  <c:v>5</c:v>
                </c:pt>
              </c:numCache>
            </c:numRef>
          </c:val>
          <c:smooth val="0"/>
        </c:ser>
        <c:ser>
          <c:idx val="4"/>
          <c:order val="5"/>
          <c:tx>
            <c:strRef>
              <c:f>Sheet1!$A$7</c:f>
              <c:strCache>
                <c:ptCount val="1"/>
                <c:pt idx="0">
                  <c:v>6</c:v>
                </c:pt>
              </c:strCache>
            </c:strRef>
          </c:tx>
          <c:spPr>
            <a:ln w="25400">
              <a:solidFill>
                <a:srgbClr val="669900"/>
              </a:solidFill>
            </a:ln>
            <a:effectLst>
              <a:outerShdw blurRad="50800" dist="38100" dir="2700000" algn="tl" rotWithShape="0">
                <a:prstClr val="black">
                  <a:alpha val="40000"/>
                </a:prstClr>
              </a:outerShdw>
            </a:effectLst>
          </c:spPr>
          <c:marker>
            <c:symbol val="square"/>
            <c:size val="7"/>
            <c:spPr>
              <a:solidFill>
                <a:srgbClr val="009900"/>
              </a:solidFill>
              <a:effectLst>
                <a:outerShdw blurRad="50800" dist="38100" dir="2700000" algn="tl" rotWithShape="0">
                  <a:prstClr val="black">
                    <a:alpha val="40000"/>
                  </a:prstClr>
                </a:outerShdw>
              </a:effectLst>
            </c:spPr>
          </c:marker>
          <c:val>
            <c:numRef>
              <c:f>Sheet1!$B$7:$E$7</c:f>
              <c:numCache>
                <c:formatCode>General</c:formatCode>
                <c:ptCount val="4"/>
                <c:pt idx="0">
                  <c:v>2</c:v>
                </c:pt>
                <c:pt idx="1">
                  <c:v>2</c:v>
                </c:pt>
                <c:pt idx="2">
                  <c:v>5.9</c:v>
                </c:pt>
                <c:pt idx="3">
                  <c:v>4</c:v>
                </c:pt>
              </c:numCache>
            </c:numRef>
          </c:val>
          <c:smooth val="0"/>
        </c:ser>
        <c:ser>
          <c:idx val="5"/>
          <c:order val="6"/>
          <c:tx>
            <c:strRef>
              <c:f>Sheet1!$A$8</c:f>
              <c:strCache>
                <c:ptCount val="1"/>
                <c:pt idx="0">
                  <c:v>7</c:v>
                </c:pt>
              </c:strCache>
            </c:strRef>
          </c:tx>
          <c:spPr>
            <a:effectLst>
              <a:outerShdw blurRad="50800" dist="38100" dir="2700000" algn="tl" rotWithShape="0">
                <a:prstClr val="black">
                  <a:alpha val="40000"/>
                </a:prstClr>
              </a:outerShdw>
            </a:effectLst>
          </c:spPr>
          <c:marker>
            <c:symbol val="circle"/>
            <c:size val="7"/>
            <c:spPr>
              <a:solidFill>
                <a:srgbClr val="92D050"/>
              </a:solidFill>
              <a:effectLst>
                <a:outerShdw blurRad="50800" dist="38100" dir="2700000" algn="tl" rotWithShape="0">
                  <a:prstClr val="black">
                    <a:alpha val="40000"/>
                  </a:prstClr>
                </a:outerShdw>
              </a:effectLst>
            </c:spPr>
          </c:marker>
          <c:val>
            <c:numRef>
              <c:f>Sheet1!$B$8:$E$8</c:f>
              <c:numCache>
                <c:formatCode>General</c:formatCode>
                <c:ptCount val="4"/>
                <c:pt idx="0">
                  <c:v>3</c:v>
                </c:pt>
                <c:pt idx="1">
                  <c:v>5</c:v>
                </c:pt>
                <c:pt idx="2">
                  <c:v>4</c:v>
                </c:pt>
                <c:pt idx="3">
                  <c:v>2</c:v>
                </c:pt>
              </c:numCache>
            </c:numRef>
          </c:val>
          <c:smooth val="0"/>
        </c:ser>
        <c:ser>
          <c:idx val="6"/>
          <c:order val="7"/>
          <c:tx>
            <c:strRef>
              <c:f>Sheet1!$A$9</c:f>
              <c:strCache>
                <c:ptCount val="1"/>
                <c:pt idx="0">
                  <c:v>8</c:v>
                </c:pt>
              </c:strCache>
            </c:strRef>
          </c:tx>
          <c:spPr>
            <a:ln w="25400"/>
            <a:effectLst>
              <a:outerShdw blurRad="50800" dist="38100" dir="2700000" algn="tl" rotWithShape="0">
                <a:prstClr val="black">
                  <a:alpha val="40000"/>
                </a:prstClr>
              </a:outerShdw>
            </a:effectLst>
          </c:spPr>
          <c:marker>
            <c:symbol val="circle"/>
            <c:size val="7"/>
            <c:spPr>
              <a:solidFill>
                <a:srgbClr val="AE0C0F"/>
              </a:solidFill>
              <a:effectLst>
                <a:outerShdw blurRad="50800" dist="38100" dir="2700000" algn="tl" rotWithShape="0">
                  <a:prstClr val="black">
                    <a:alpha val="40000"/>
                  </a:prstClr>
                </a:outerShdw>
              </a:effectLst>
            </c:spPr>
          </c:marker>
          <c:val>
            <c:numRef>
              <c:f>Sheet1!$B$9:$E$9</c:f>
              <c:numCache>
                <c:formatCode>General</c:formatCode>
                <c:ptCount val="4"/>
                <c:pt idx="0">
                  <c:v>4</c:v>
                </c:pt>
                <c:pt idx="1">
                  <c:v>1</c:v>
                </c:pt>
                <c:pt idx="2">
                  <c:v>6</c:v>
                </c:pt>
                <c:pt idx="3">
                  <c:v>3.9</c:v>
                </c:pt>
              </c:numCache>
            </c:numRef>
          </c:val>
          <c:smooth val="0"/>
        </c:ser>
        <c:ser>
          <c:idx val="7"/>
          <c:order val="8"/>
          <c:tx>
            <c:strRef>
              <c:f>Sheet1!$A$10</c:f>
              <c:strCache>
                <c:ptCount val="1"/>
                <c:pt idx="0">
                  <c:v>9</c:v>
                </c:pt>
              </c:strCache>
            </c:strRef>
          </c:tx>
          <c:spPr>
            <a:ln w="25400">
              <a:solidFill>
                <a:srgbClr val="FF0000"/>
              </a:solidFill>
            </a:ln>
            <a:effectLst>
              <a:outerShdw blurRad="50800" dist="38100" dir="2700000" algn="tl" rotWithShape="0">
                <a:prstClr val="black">
                  <a:alpha val="40000"/>
                </a:prstClr>
              </a:outerShdw>
            </a:effectLst>
          </c:spPr>
          <c:marker>
            <c:symbol val="circle"/>
            <c:size val="7"/>
            <c:spPr>
              <a:solidFill>
                <a:srgbClr val="FFFF66"/>
              </a:solidFill>
              <a:ln>
                <a:solidFill>
                  <a:srgbClr val="FF0000"/>
                </a:solidFill>
              </a:ln>
              <a:effectLst>
                <a:outerShdw blurRad="50800" dist="38100" dir="2700000" algn="tl" rotWithShape="0">
                  <a:prstClr val="black">
                    <a:alpha val="40000"/>
                  </a:prstClr>
                </a:outerShdw>
              </a:effectLst>
            </c:spPr>
          </c:marker>
          <c:val>
            <c:numRef>
              <c:f>Sheet1!$B$10:$E$10</c:f>
              <c:numCache>
                <c:formatCode>General</c:formatCode>
                <c:ptCount val="4"/>
                <c:pt idx="0">
                  <c:v>2</c:v>
                </c:pt>
                <c:pt idx="1">
                  <c:v>2</c:v>
                </c:pt>
                <c:pt idx="2">
                  <c:v>6</c:v>
                </c:pt>
                <c:pt idx="3">
                  <c:v>4</c:v>
                </c:pt>
              </c:numCache>
            </c:numRef>
          </c:val>
          <c:smooth val="0"/>
        </c:ser>
        <c:ser>
          <c:idx val="9"/>
          <c:order val="9"/>
          <c:tx>
            <c:strRef>
              <c:f>Sheet1!$A$11</c:f>
              <c:strCache>
                <c:ptCount val="1"/>
                <c:pt idx="0">
                  <c:v>10</c:v>
                </c:pt>
              </c:strCache>
            </c:strRef>
          </c:tx>
          <c:spPr>
            <a:ln w="25400"/>
            <a:effectLst>
              <a:outerShdw blurRad="50800" dist="38100" dir="2700000" algn="tl" rotWithShape="0">
                <a:prstClr val="black">
                  <a:alpha val="40000"/>
                </a:prstClr>
              </a:outerShdw>
            </a:effectLst>
          </c:spPr>
          <c:marker>
            <c:spPr>
              <a:ln w="19050">
                <a:solidFill>
                  <a:schemeClr val="tx1"/>
                </a:solidFill>
              </a:ln>
              <a:effectLst>
                <a:outerShdw blurRad="50800" dist="38100" dir="2700000" algn="tl" rotWithShape="0">
                  <a:prstClr val="black">
                    <a:alpha val="40000"/>
                  </a:prstClr>
                </a:outerShdw>
              </a:effectLst>
            </c:spPr>
          </c:marker>
          <c:val>
            <c:numRef>
              <c:f>Sheet1!$B$11:$E$11</c:f>
              <c:numCache>
                <c:formatCode>General</c:formatCode>
                <c:ptCount val="4"/>
                <c:pt idx="0">
                  <c:v>3</c:v>
                </c:pt>
                <c:pt idx="1">
                  <c:v>5</c:v>
                </c:pt>
                <c:pt idx="2">
                  <c:v>6</c:v>
                </c:pt>
                <c:pt idx="3">
                  <c:v>3</c:v>
                </c:pt>
              </c:numCache>
            </c:numRef>
          </c:val>
          <c:smooth val="0"/>
        </c:ser>
        <c:dLbls>
          <c:showLegendKey val="0"/>
          <c:showVal val="0"/>
          <c:showCatName val="0"/>
          <c:showSerName val="0"/>
          <c:showPercent val="0"/>
          <c:showBubbleSize val="0"/>
        </c:dLbls>
        <c:marker val="1"/>
        <c:smooth val="0"/>
        <c:axId val="118080640"/>
        <c:axId val="118082560"/>
      </c:lineChart>
      <c:catAx>
        <c:axId val="118080640"/>
        <c:scaling>
          <c:orientation val="minMax"/>
        </c:scaling>
        <c:delete val="0"/>
        <c:axPos val="b"/>
        <c:numFmt formatCode="General" sourceLinked="1"/>
        <c:majorTickMark val="out"/>
        <c:minorTickMark val="none"/>
        <c:tickLblPos val="nextTo"/>
        <c:spPr>
          <a:ln w="3467">
            <a:solidFill>
              <a:schemeClr val="tx1"/>
            </a:solidFill>
            <a:prstDash val="solid"/>
          </a:ln>
        </c:spPr>
        <c:txPr>
          <a:bodyPr rot="0" vert="horz"/>
          <a:lstStyle/>
          <a:p>
            <a:pPr>
              <a:defRPr sz="1400" b="1" i="0" u="none" strike="noStrike" baseline="0">
                <a:solidFill>
                  <a:schemeClr val="tx1"/>
                </a:solidFill>
                <a:latin typeface="Century Gothic" pitchFamily="34" charset="0"/>
                <a:ea typeface="Verdana"/>
                <a:cs typeface="Verdana"/>
              </a:defRPr>
            </a:pPr>
            <a:endParaRPr lang="en-US"/>
          </a:p>
        </c:txPr>
        <c:crossAx val="118082560"/>
        <c:crosses val="autoZero"/>
        <c:auto val="1"/>
        <c:lblAlgn val="ctr"/>
        <c:lblOffset val="100"/>
        <c:tickLblSkip val="1"/>
        <c:tickMarkSkip val="1"/>
        <c:noMultiLvlLbl val="0"/>
      </c:catAx>
      <c:valAx>
        <c:axId val="118082560"/>
        <c:scaling>
          <c:orientation val="minMax"/>
          <c:max val="6"/>
          <c:min val="1"/>
        </c:scaling>
        <c:delete val="0"/>
        <c:axPos val="l"/>
        <c:majorGridlines>
          <c:spPr>
            <a:ln w="13867">
              <a:solidFill>
                <a:srgbClr val="969696"/>
              </a:solidFill>
              <a:prstDash val="sysDash"/>
            </a:ln>
          </c:spPr>
        </c:majorGridlines>
        <c:numFmt formatCode="General" sourceLinked="1"/>
        <c:majorTickMark val="out"/>
        <c:minorTickMark val="none"/>
        <c:tickLblPos val="nextTo"/>
        <c:spPr>
          <a:ln w="3467">
            <a:solidFill>
              <a:schemeClr val="tx1"/>
            </a:solidFill>
            <a:prstDash val="solid"/>
          </a:ln>
        </c:spPr>
        <c:txPr>
          <a:bodyPr rot="0" vert="horz"/>
          <a:lstStyle/>
          <a:p>
            <a:pPr>
              <a:defRPr sz="1200" b="1" i="0" u="none" strike="noStrike" baseline="0">
                <a:solidFill>
                  <a:schemeClr val="tx1"/>
                </a:solidFill>
                <a:latin typeface="Century Gothic" pitchFamily="34" charset="0"/>
                <a:ea typeface="Verdana"/>
                <a:cs typeface="Verdana"/>
              </a:defRPr>
            </a:pPr>
            <a:endParaRPr lang="en-US"/>
          </a:p>
        </c:txPr>
        <c:crossAx val="118080640"/>
        <c:crosses val="autoZero"/>
        <c:crossBetween val="between"/>
        <c:majorUnit val="1"/>
        <c:minorUnit val="0.5"/>
      </c:valAx>
      <c:spPr>
        <a:solidFill>
          <a:srgbClr val="FFFFFF"/>
        </a:solidFill>
        <a:ln w="13867">
          <a:solidFill>
            <a:schemeClr val="tx1"/>
          </a:solidFill>
          <a:prstDash val="solid"/>
        </a:ln>
        <a:effectLst>
          <a:outerShdw blurRad="50800" dist="38100" dir="2700000" algn="tl" rotWithShape="0">
            <a:prstClr val="black">
              <a:alpha val="40000"/>
            </a:prstClr>
          </a:outerShdw>
        </a:effectLst>
      </c:spPr>
    </c:plotArea>
    <c:plotVisOnly val="1"/>
    <c:dispBlanksAs val="gap"/>
    <c:showDLblsOverMax val="0"/>
  </c:chart>
  <c:spPr>
    <a:noFill/>
    <a:ln>
      <a:noFill/>
    </a:ln>
  </c:spPr>
  <c:txPr>
    <a:bodyPr/>
    <a:lstStyle/>
    <a:p>
      <a:pPr>
        <a:defRPr sz="1966" b="1" i="0" u="none" strike="noStrike" baseline="0">
          <a:solidFill>
            <a:schemeClr val="tx1"/>
          </a:solidFill>
          <a:latin typeface="Verdana"/>
          <a:ea typeface="Verdana"/>
          <a:cs typeface="Verdan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567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9" name="Rectangle 4"/>
          <p:cNvSpPr>
            <a:spLocks noGrp="1" noRot="1" noChangeAspect="1" noChangeArrowheads="1" noTextEdit="1"/>
          </p:cNvSpPr>
          <p:nvPr>
            <p:ph type="sldImg" idx="2"/>
          </p:nvPr>
        </p:nvSpPr>
        <p:spPr bwMode="auto">
          <a:xfrm>
            <a:off x="1413579" y="146872"/>
            <a:ext cx="3858331" cy="2896274"/>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252245" y="3149600"/>
            <a:ext cx="6408199" cy="5546487"/>
          </a:xfrm>
          <a:prstGeom prst="rect">
            <a:avLst/>
          </a:prstGeom>
          <a:noFill/>
          <a:ln w="9525">
            <a:noFill/>
            <a:miter lim="800000"/>
            <a:headEnd/>
            <a:tailEnd/>
          </a:ln>
          <a:effectLst/>
        </p:spPr>
        <p:txBody>
          <a:bodyPr vert="horz" wrap="square" lIns="94450" tIns="47226" rIns="94450" bIns="4722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054" name="Rectangle 6"/>
          <p:cNvSpPr>
            <a:spLocks noGrp="1" noChangeArrowheads="1"/>
          </p:cNvSpPr>
          <p:nvPr>
            <p:ph type="ftr" sz="quarter" idx="4"/>
          </p:nvPr>
        </p:nvSpPr>
        <p:spPr bwMode="auto">
          <a:xfrm>
            <a:off x="0" y="8832056"/>
            <a:ext cx="3037946" cy="464344"/>
          </a:xfrm>
          <a:prstGeom prst="rect">
            <a:avLst/>
          </a:prstGeom>
          <a:noFill/>
          <a:ln w="9525">
            <a:noFill/>
            <a:miter lim="800000"/>
            <a:headEnd/>
            <a:tailEnd/>
          </a:ln>
          <a:effectLst/>
        </p:spPr>
        <p:txBody>
          <a:bodyPr vert="horz" wrap="square" lIns="19542" tIns="0" rIns="19542" bIns="0" numCol="1" anchor="b" anchorCtr="0" compatLnSpc="1">
            <a:prstTxWarp prst="textNoShape">
              <a:avLst/>
            </a:prstTxWarp>
          </a:bodyPr>
          <a:lstStyle>
            <a:lvl1pPr defTabSz="938786" eaLnBrk="0" hangingPunct="0">
              <a:defRPr sz="1000" b="0" i="1" dirty="0">
                <a:latin typeface="Book Antiqua"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3972455" y="8832056"/>
            <a:ext cx="3037946" cy="464344"/>
          </a:xfrm>
          <a:prstGeom prst="rect">
            <a:avLst/>
          </a:prstGeom>
          <a:noFill/>
          <a:ln w="9525">
            <a:noFill/>
            <a:miter lim="800000"/>
            <a:headEnd/>
            <a:tailEnd/>
          </a:ln>
          <a:effectLst/>
        </p:spPr>
        <p:txBody>
          <a:bodyPr vert="horz" wrap="square" lIns="19542" tIns="0" rIns="19542" bIns="0" numCol="1" anchor="b" anchorCtr="0" compatLnSpc="1">
            <a:prstTxWarp prst="textNoShape">
              <a:avLst/>
            </a:prstTxWarp>
          </a:bodyPr>
          <a:lstStyle>
            <a:lvl1pPr algn="r" defTabSz="938786" eaLnBrk="0" hangingPunct="0">
              <a:defRPr sz="1000" b="0" i="1">
                <a:latin typeface="Book Antiqua" pitchFamily="18" charset="0"/>
              </a:defRPr>
            </a:lvl1pPr>
          </a:lstStyle>
          <a:p>
            <a:pPr>
              <a:defRPr/>
            </a:pPr>
            <a:fld id="{01D094B8-2117-496A-9F1A-D3CF0E751E6D}" type="slidenum">
              <a:rPr lang="en-US"/>
              <a:pPr>
                <a:defRPr/>
              </a:pPr>
              <a:t>‹#›</a:t>
            </a:fld>
            <a:endParaRPr lang="en-US" dirty="0"/>
          </a:p>
        </p:txBody>
      </p:sp>
    </p:spTree>
    <p:extLst>
      <p:ext uri="{BB962C8B-B14F-4D97-AF65-F5344CB8AC3E}">
        <p14:creationId xmlns:p14="http://schemas.microsoft.com/office/powerpoint/2010/main" val="755820336"/>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25425"/>
            <a:ext cx="4006850" cy="3006725"/>
          </a:xfrm>
        </p:spPr>
      </p:sp>
      <p:sp>
        <p:nvSpPr>
          <p:cNvPr id="3" name="Notes Placeholder 2"/>
          <p:cNvSpPr>
            <a:spLocks noGrp="1"/>
          </p:cNvSpPr>
          <p:nvPr>
            <p:ph type="body" idx="1"/>
          </p:nvPr>
        </p:nvSpPr>
        <p:spPr>
          <a:xfrm>
            <a:off x="229668" y="3454401"/>
            <a:ext cx="6408199" cy="5599288"/>
          </a:xfrm>
        </p:spPr>
        <p:txBody>
          <a:bodyPr>
            <a:normAutofit/>
          </a:bodyPr>
          <a:lstStyle/>
          <a:p>
            <a:r>
              <a:rPr lang="en-US" dirty="0" smtClean="0"/>
              <a:t>Stephen</a:t>
            </a:r>
            <a:r>
              <a:rPr lang="en-US" baseline="0" dirty="0" smtClean="0"/>
              <a:t> and Susan joint intro</a:t>
            </a:r>
          </a:p>
          <a:p>
            <a:endParaRPr lang="en-US" baseline="0" dirty="0" smtClean="0"/>
          </a:p>
          <a:p>
            <a:r>
              <a:rPr lang="en-US" baseline="0" dirty="0" smtClean="0"/>
              <a:t>We need to add slides with a little bio info as well as a company profile for American Eagle.  </a:t>
            </a:r>
            <a:endParaRPr lang="en-US" dirty="0"/>
          </a:p>
        </p:txBody>
      </p:sp>
      <p:sp>
        <p:nvSpPr>
          <p:cNvPr id="5" name="Slide Number Placeholder 4"/>
          <p:cNvSpPr>
            <a:spLocks noGrp="1"/>
          </p:cNvSpPr>
          <p:nvPr>
            <p:ph type="sldNum" sz="quarter" idx="11"/>
          </p:nvPr>
        </p:nvSpPr>
        <p:spPr/>
        <p:txBody>
          <a:bodyPr/>
          <a:lstStyle/>
          <a:p>
            <a:pPr>
              <a:defRPr/>
            </a:pPr>
            <a:fld id="{01D094B8-2117-496A-9F1A-D3CF0E751E6D}"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412875" y="147638"/>
            <a:ext cx="3859213" cy="2895600"/>
          </a:xfrm>
          <a:ln/>
        </p:spPr>
      </p:sp>
      <p:sp>
        <p:nvSpPr>
          <p:cNvPr id="30723" name="Notes Placeholder 2"/>
          <p:cNvSpPr>
            <a:spLocks noGrp="1"/>
          </p:cNvSpPr>
          <p:nvPr>
            <p:ph type="body" idx="1"/>
          </p:nvPr>
        </p:nvSpPr>
        <p:spPr>
          <a:noFill/>
          <a:ln/>
        </p:spPr>
        <p:txBody>
          <a:bodyPr/>
          <a:lstStyle/>
          <a:p>
            <a:r>
              <a:rPr lang="en-US" dirty="0" smtClean="0"/>
              <a:t>Susan</a:t>
            </a:r>
          </a:p>
        </p:txBody>
      </p:sp>
      <p:sp>
        <p:nvSpPr>
          <p:cNvPr id="30724" name="Slide Number Placeholder 3"/>
          <p:cNvSpPr>
            <a:spLocks noGrp="1"/>
          </p:cNvSpPr>
          <p:nvPr>
            <p:ph type="sldNum" sz="quarter" idx="5"/>
          </p:nvPr>
        </p:nvSpPr>
        <p:spPr>
          <a:noFill/>
        </p:spPr>
        <p:txBody>
          <a:bodyPr/>
          <a:lstStyle/>
          <a:p>
            <a:fld id="{FBBC5FA6-3135-4AC4-B6D7-2B69E5311E64}" type="slidenum">
              <a:rPr lang="en-US" smtClean="0"/>
              <a:pPr/>
              <a:t>9</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412875" y="147638"/>
            <a:ext cx="3859213" cy="2895600"/>
          </a:xfrm>
          <a:ln/>
        </p:spPr>
      </p:sp>
      <p:sp>
        <p:nvSpPr>
          <p:cNvPr id="37891" name="Notes Placeholder 2"/>
          <p:cNvSpPr>
            <a:spLocks noGrp="1"/>
          </p:cNvSpPr>
          <p:nvPr>
            <p:ph type="body" idx="1"/>
          </p:nvPr>
        </p:nvSpPr>
        <p:spPr>
          <a:noFill/>
          <a:ln/>
        </p:spPr>
        <p:txBody>
          <a:bodyPr/>
          <a:lstStyle/>
          <a:p>
            <a:r>
              <a:rPr lang="en-US" dirty="0" smtClean="0"/>
              <a:t>Susan</a:t>
            </a:r>
          </a:p>
        </p:txBody>
      </p:sp>
      <p:sp>
        <p:nvSpPr>
          <p:cNvPr id="37892" name="Slide Number Placeholder 3"/>
          <p:cNvSpPr>
            <a:spLocks noGrp="1"/>
          </p:cNvSpPr>
          <p:nvPr>
            <p:ph type="sldNum" sz="quarter" idx="5"/>
          </p:nvPr>
        </p:nvSpPr>
        <p:spPr>
          <a:noFill/>
        </p:spPr>
        <p:txBody>
          <a:bodyPr/>
          <a:lstStyle/>
          <a:p>
            <a:fld id="{49CC981C-420A-4875-92F4-50BCEE32D875}" type="slidenum">
              <a:rPr lang="en-US" smtClean="0"/>
              <a:pPr/>
              <a:t>10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412875" y="147638"/>
            <a:ext cx="3859213" cy="2895600"/>
          </a:xfrm>
          <a:ln/>
        </p:spPr>
      </p:sp>
      <p:sp>
        <p:nvSpPr>
          <p:cNvPr id="38915" name="Notes Placeholder 2"/>
          <p:cNvSpPr>
            <a:spLocks noGrp="1"/>
          </p:cNvSpPr>
          <p:nvPr>
            <p:ph type="body" idx="1"/>
          </p:nvPr>
        </p:nvSpPr>
        <p:spPr>
          <a:noFill/>
          <a:ln/>
        </p:spPr>
        <p:txBody>
          <a:bodyPr/>
          <a:lstStyle/>
          <a:p>
            <a:r>
              <a:rPr lang="en-US" dirty="0" smtClean="0"/>
              <a:t>Susan</a:t>
            </a:r>
          </a:p>
        </p:txBody>
      </p:sp>
      <p:sp>
        <p:nvSpPr>
          <p:cNvPr id="38916" name="Slide Number Placeholder 3"/>
          <p:cNvSpPr>
            <a:spLocks noGrp="1"/>
          </p:cNvSpPr>
          <p:nvPr>
            <p:ph type="sldNum" sz="quarter" idx="5"/>
          </p:nvPr>
        </p:nvSpPr>
        <p:spPr>
          <a:noFill/>
        </p:spPr>
        <p:txBody>
          <a:bodyPr/>
          <a:lstStyle/>
          <a:p>
            <a:fld id="{34AD2919-8BD8-4BF6-95E8-D42B263B8A86}" type="slidenum">
              <a:rPr lang="en-US" smtClean="0"/>
              <a:pPr/>
              <a:t>11</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412875" y="147638"/>
            <a:ext cx="3859213" cy="2895600"/>
          </a:xfrm>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CFE3549D-7758-4903-8FA9-87D02223B2CE}" type="slidenum">
              <a:rPr lang="en-US" smtClean="0"/>
              <a:pPr/>
              <a:t>12</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endParaRPr lang="en-US" dirty="0"/>
          </a:p>
        </p:txBody>
      </p:sp>
      <p:sp>
        <p:nvSpPr>
          <p:cNvPr id="4" name="Slide Number Placeholder 3"/>
          <p:cNvSpPr>
            <a:spLocks noGrp="1"/>
          </p:cNvSpPr>
          <p:nvPr>
            <p:ph type="sldNum" sz="quarter" idx="10"/>
          </p:nvPr>
        </p:nvSpPr>
        <p:spPr/>
        <p:txBody>
          <a:bodyPr/>
          <a:lstStyle/>
          <a:p>
            <a:pPr>
              <a:defRPr/>
            </a:pPr>
            <a:fld id="{01D094B8-2117-496A-9F1A-D3CF0E751E6D}" type="slidenum">
              <a:rPr lang="en-US" smtClean="0"/>
              <a:pPr>
                <a:defRPr/>
              </a:pPr>
              <a:t>13</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p>
          <a:p>
            <a:endParaRPr lang="en-US" dirty="0" smtClean="0"/>
          </a:p>
          <a:p>
            <a:r>
              <a:rPr lang="en-US" dirty="0" smtClean="0"/>
              <a:t>I think that it is important here to stress</a:t>
            </a:r>
            <a:r>
              <a:rPr lang="en-US" baseline="0" dirty="0" smtClean="0"/>
              <a:t> that most leaders feel that successful change looks like this – when in actuality all you get is compliance</a:t>
            </a:r>
            <a:endParaRPr lang="en-US" dirty="0"/>
          </a:p>
        </p:txBody>
      </p:sp>
      <p:sp>
        <p:nvSpPr>
          <p:cNvPr id="4" name="Slide Number Placeholder 3"/>
          <p:cNvSpPr>
            <a:spLocks noGrp="1"/>
          </p:cNvSpPr>
          <p:nvPr>
            <p:ph type="sldNum" sz="quarter" idx="10"/>
          </p:nvPr>
        </p:nvSpPr>
        <p:spPr/>
        <p:txBody>
          <a:bodyPr/>
          <a:lstStyle/>
          <a:p>
            <a:fld id="{67D0A8D3-C9ED-429C-BA89-9F721A88C9B1}"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baseline="0" dirty="0" smtClean="0"/>
              <a:t>Stephen</a:t>
            </a:r>
          </a:p>
        </p:txBody>
      </p:sp>
      <p:sp>
        <p:nvSpPr>
          <p:cNvPr id="4" name="Slide Number Placeholder 3"/>
          <p:cNvSpPr>
            <a:spLocks noGrp="1"/>
          </p:cNvSpPr>
          <p:nvPr>
            <p:ph type="sldNum" sz="quarter" idx="10"/>
          </p:nvPr>
        </p:nvSpPr>
        <p:spPr/>
        <p:txBody>
          <a:bodyPr/>
          <a:lstStyle/>
          <a:p>
            <a:fld id="{67D0A8D3-C9ED-429C-BA89-9F721A88C9B1}"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endParaRPr lang="en-US" dirty="0"/>
          </a:p>
        </p:txBody>
      </p:sp>
      <p:sp>
        <p:nvSpPr>
          <p:cNvPr id="4" name="Slide Number Placeholder 3"/>
          <p:cNvSpPr>
            <a:spLocks noGrp="1"/>
          </p:cNvSpPr>
          <p:nvPr>
            <p:ph type="sldNum" sz="quarter" idx="10"/>
          </p:nvPr>
        </p:nvSpPr>
        <p:spPr/>
        <p:txBody>
          <a:bodyPr/>
          <a:lstStyle/>
          <a:p>
            <a:fld id="{67D0A8D3-C9ED-429C-BA89-9F721A88C9B1}"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p>
          <a:p>
            <a:endParaRPr lang="en-US" dirty="0" smtClean="0"/>
          </a:p>
          <a:p>
            <a:r>
              <a:rPr lang="en-US" dirty="0" smtClean="0"/>
              <a:t>It would</a:t>
            </a:r>
            <a:r>
              <a:rPr lang="en-US" baseline="0" dirty="0" smtClean="0"/>
              <a:t> be great to share a real life person like Pat Murray and how he served as such a spark plug (Social Media options).</a:t>
            </a:r>
          </a:p>
          <a:p>
            <a:r>
              <a:rPr lang="en-US" baseline="0" dirty="0" smtClean="0"/>
              <a:t>- The resistance people have against the early adopters and the resilience necessary forward.</a:t>
            </a:r>
          </a:p>
          <a:p>
            <a:pPr marL="171450" indent="-171450">
              <a:buFontTx/>
              <a:buChar char="-"/>
            </a:pPr>
            <a:r>
              <a:rPr lang="en-US" baseline="0" dirty="0" smtClean="0"/>
              <a:t>Avoid the early adopter from being overtaken by the nay-</a:t>
            </a:r>
            <a:r>
              <a:rPr lang="en-US" baseline="0" dirty="0" err="1" smtClean="0"/>
              <a:t>sayers</a:t>
            </a:r>
            <a:r>
              <a:rPr lang="en-US" baseline="0" dirty="0" smtClean="0"/>
              <a:t>.</a:t>
            </a:r>
          </a:p>
          <a:p>
            <a:pPr marL="171450" indent="-171450">
              <a:buFontTx/>
              <a:buChar char="-"/>
            </a:pPr>
            <a:endParaRPr lang="en-US" baseline="0" dirty="0" smtClean="0"/>
          </a:p>
          <a:p>
            <a:r>
              <a:rPr lang="en-US" dirty="0" smtClean="0"/>
              <a:t>How do you identify these</a:t>
            </a:r>
            <a:r>
              <a:rPr lang="en-US" baseline="0" dirty="0" smtClean="0"/>
              <a:t> people? </a:t>
            </a:r>
          </a:p>
          <a:p>
            <a:r>
              <a:rPr lang="en-US" baseline="0" dirty="0" smtClean="0"/>
              <a:t>- Put the change out there and people will self-identify rather than having to be identified.</a:t>
            </a:r>
            <a:endParaRPr lang="en-US" dirty="0" smtClean="0"/>
          </a:p>
          <a:p>
            <a:pPr marL="0" indent="0">
              <a:buFontTx/>
              <a:buNone/>
            </a:pPr>
            <a:r>
              <a:rPr lang="en-US" dirty="0" smtClean="0"/>
              <a:t>- Sr. Leadership selection</a:t>
            </a:r>
            <a:r>
              <a:rPr lang="en-US" baseline="0" dirty="0" smtClean="0"/>
              <a:t> of CLCT </a:t>
            </a:r>
            <a:endParaRPr lang="en-US" dirty="0"/>
          </a:p>
        </p:txBody>
      </p:sp>
      <p:sp>
        <p:nvSpPr>
          <p:cNvPr id="5" name="Slide Number Placeholder 4"/>
          <p:cNvSpPr>
            <a:spLocks noGrp="1"/>
          </p:cNvSpPr>
          <p:nvPr>
            <p:ph type="sldNum" sz="quarter" idx="11"/>
          </p:nvPr>
        </p:nvSpPr>
        <p:spPr/>
        <p:txBody>
          <a:bodyPr/>
          <a:lstStyle/>
          <a:p>
            <a:pPr>
              <a:defRPr/>
            </a:pPr>
            <a:fld id="{01D094B8-2117-496A-9F1A-D3CF0E751E6D}" type="slidenum">
              <a:rPr lang="en-US" smtClean="0"/>
              <a:pPr>
                <a:defRPr/>
              </a:pPr>
              <a:t>17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Susan</a:t>
            </a:r>
          </a:p>
          <a:p>
            <a:endParaRPr lang="en-US" dirty="0" smtClean="0"/>
          </a:p>
        </p:txBody>
      </p:sp>
      <p:sp>
        <p:nvSpPr>
          <p:cNvPr id="4" name="Slide Number Placeholder 3"/>
          <p:cNvSpPr>
            <a:spLocks noGrp="1"/>
          </p:cNvSpPr>
          <p:nvPr>
            <p:ph type="sldNum" sz="quarter" idx="10"/>
          </p:nvPr>
        </p:nvSpPr>
        <p:spPr/>
        <p:txBody>
          <a:bodyPr/>
          <a:lstStyle/>
          <a:p>
            <a:pPr>
              <a:defRPr/>
            </a:pPr>
            <a:fld id="{01D094B8-2117-496A-9F1A-D3CF0E751E6D}"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25425"/>
            <a:ext cx="4006850" cy="3006725"/>
          </a:xfrm>
        </p:spPr>
      </p:sp>
      <p:sp>
        <p:nvSpPr>
          <p:cNvPr id="3" name="Notes Placeholder 2"/>
          <p:cNvSpPr>
            <a:spLocks noGrp="1"/>
          </p:cNvSpPr>
          <p:nvPr>
            <p:ph type="body" idx="1"/>
          </p:nvPr>
        </p:nvSpPr>
        <p:spPr>
          <a:xfrm>
            <a:off x="229668" y="3454401"/>
            <a:ext cx="6408199" cy="5599288"/>
          </a:xfrm>
        </p:spPr>
        <p:txBody>
          <a:bodyPr>
            <a:normAutofit/>
          </a:bodyPr>
          <a:lstStyle/>
          <a:p>
            <a:r>
              <a:rPr lang="en-US" dirty="0" smtClean="0"/>
              <a:t>Stephen</a:t>
            </a:r>
            <a:r>
              <a:rPr lang="en-US" baseline="0" dirty="0" smtClean="0"/>
              <a:t> and Susan joint intro</a:t>
            </a:r>
          </a:p>
          <a:p>
            <a:endParaRPr lang="en-US" baseline="0" dirty="0" smtClean="0"/>
          </a:p>
          <a:p>
            <a:r>
              <a:rPr lang="en-US" baseline="0" dirty="0" smtClean="0"/>
              <a:t>Each person introduces themselves</a:t>
            </a:r>
            <a:endParaRPr lang="en-US" dirty="0"/>
          </a:p>
        </p:txBody>
      </p:sp>
      <p:sp>
        <p:nvSpPr>
          <p:cNvPr id="5" name="Slide Number Placeholder 4"/>
          <p:cNvSpPr>
            <a:spLocks noGrp="1"/>
          </p:cNvSpPr>
          <p:nvPr>
            <p:ph type="sldNum" sz="quarter" idx="11"/>
          </p:nvPr>
        </p:nvSpPr>
        <p:spPr/>
        <p:txBody>
          <a:bodyPr/>
          <a:lstStyle/>
          <a:p>
            <a:pPr>
              <a:defRPr/>
            </a:pPr>
            <a:fld id="{01D094B8-2117-496A-9F1A-D3CF0E751E6D}"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The Center is the Change Leadership Core Team</a:t>
            </a:r>
            <a:r>
              <a:rPr lang="en-US" baseline="0" dirty="0" smtClean="0"/>
              <a:t> – the outside bubbles are the supporting task forces </a:t>
            </a:r>
          </a:p>
          <a:p>
            <a:endParaRPr lang="en-US" baseline="0" dirty="0" smtClean="0"/>
          </a:p>
          <a:p>
            <a:r>
              <a:rPr lang="en-US" baseline="0" dirty="0" smtClean="0"/>
              <a:t>Susan and Stephen</a:t>
            </a:r>
          </a:p>
          <a:p>
            <a:endParaRPr lang="en-US" baseline="0" dirty="0" smtClean="0"/>
          </a:p>
          <a:p>
            <a:r>
              <a:rPr lang="en-US" baseline="0" dirty="0" smtClean="0"/>
              <a:t>Explain Stephen’s role in providing project management support and facilitation. The senior executives need to be involved but do not have the bandwidth to build agendas and facilitate the process.  The outside consultants co-facilitate with the internal project leader – with the goal of handing over to the internal leader within a few months.   They need to have the dedicated time and support to lead these efforts.</a:t>
            </a:r>
          </a:p>
          <a:p>
            <a:endParaRPr lang="en-US" baseline="0" dirty="0" smtClean="0"/>
          </a:p>
          <a:p>
            <a:r>
              <a:rPr lang="en-US" baseline="0" dirty="0" smtClean="0"/>
              <a:t>Someone willing to learn the skills to lead change!</a:t>
            </a:r>
            <a:endParaRPr lang="en-US" dirty="0" smtClean="0"/>
          </a:p>
        </p:txBody>
      </p:sp>
      <p:sp>
        <p:nvSpPr>
          <p:cNvPr id="4" name="Slide Number Placeholder 3"/>
          <p:cNvSpPr>
            <a:spLocks noGrp="1"/>
          </p:cNvSpPr>
          <p:nvPr>
            <p:ph type="sldNum" sz="quarter" idx="10"/>
          </p:nvPr>
        </p:nvSpPr>
        <p:spPr/>
        <p:txBody>
          <a:bodyPr/>
          <a:lstStyle/>
          <a:p>
            <a:fld id="{3C868CF2-DF42-D24F-B07D-0329FFA867B8}" type="slidenum">
              <a:rPr lang="en-US" smtClean="0"/>
              <a:pPr/>
              <a:t>19</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Susan and Stephen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Organizing Focus Teams, delegate authority, define/plan</a:t>
            </a:r>
            <a:r>
              <a:rPr lang="en-US" baseline="0" dirty="0" smtClean="0"/>
              <a:t>/course correcting.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Communication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9784744B-77CF-4458-933E-80B89365D137}" type="slidenum">
              <a:rPr lang="en-US" smtClean="0"/>
              <a:pPr/>
              <a:t>20</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Susan</a:t>
            </a:r>
          </a:p>
          <a:p>
            <a:endParaRPr lang="en-US" dirty="0" smtClean="0"/>
          </a:p>
          <a:p>
            <a:r>
              <a:rPr lang="en-US" dirty="0" smtClean="0"/>
              <a:t>This is a culture</a:t>
            </a:r>
            <a:r>
              <a:rPr lang="en-US" baseline="0" dirty="0" smtClean="0"/>
              <a:t> issue that we faced with the operational mind set of the airline – most companies do not endorse individual thought and reflection.  It is important to talk how Stephen led this change in process.  (Slowing down, breathing, sending out pre-work, we did research, talked with groups, obtain feedback, etc…)</a:t>
            </a:r>
            <a:endParaRPr lang="en-US" dirty="0"/>
          </a:p>
        </p:txBody>
      </p:sp>
      <p:sp>
        <p:nvSpPr>
          <p:cNvPr id="4" name="Slide Number Placeholder 3"/>
          <p:cNvSpPr>
            <a:spLocks noGrp="1"/>
          </p:cNvSpPr>
          <p:nvPr>
            <p:ph type="sldNum" sz="quarter" idx="10"/>
          </p:nvPr>
        </p:nvSpPr>
        <p:spPr/>
        <p:txBody>
          <a:bodyPr/>
          <a:lstStyle/>
          <a:p>
            <a:fld id="{3C868CF2-DF42-D24F-B07D-0329FFA867B8}" type="slidenum">
              <a:rPr lang="en-US" smtClean="0"/>
              <a:pPr/>
              <a:t>21</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r>
              <a:rPr lang="en-US" baseline="0" dirty="0" smtClean="0"/>
              <a:t> and Susan</a:t>
            </a:r>
            <a:endParaRPr lang="en-US" dirty="0" smtClean="0"/>
          </a:p>
          <a:p>
            <a:endParaRPr lang="en-US" dirty="0" smtClean="0"/>
          </a:p>
          <a:p>
            <a:r>
              <a:rPr lang="en-US" dirty="0" smtClean="0"/>
              <a:t>Susan conducted leadership profile conducted.  Without</a:t>
            </a:r>
            <a:r>
              <a:rPr lang="en-US" baseline="0" dirty="0" smtClean="0"/>
              <a:t> cohesion, we will fail!  Must make priority and commitment from all.  People from all locations:  LAX, LGA, XNA, HDQ, HANGAR, etc….</a:t>
            </a:r>
            <a:endParaRPr lang="en-US" dirty="0" smtClean="0"/>
          </a:p>
          <a:p>
            <a:endParaRPr lang="en-US" dirty="0" smtClean="0"/>
          </a:p>
          <a:p>
            <a:r>
              <a:rPr lang="en-US" dirty="0" smtClean="0"/>
              <a:t>It is so important</a:t>
            </a:r>
            <a:r>
              <a:rPr lang="en-US" baseline="0" dirty="0" smtClean="0"/>
              <a:t> for the CLCT to be a strong and unified front especially as this change process accelerates and the pressure increases.  This team needs to stand strong so it is worth doing the team building up front.</a:t>
            </a:r>
          </a:p>
          <a:p>
            <a:endParaRPr lang="en-US" baseline="0" dirty="0" smtClean="0"/>
          </a:p>
          <a:p>
            <a:r>
              <a:rPr lang="en-US" baseline="0" dirty="0" smtClean="0"/>
              <a:t>This team meet and do a piece of work and then take a break and then go again.</a:t>
            </a:r>
            <a:endParaRPr lang="en-US" dirty="0" smtClean="0"/>
          </a:p>
          <a:p>
            <a:endParaRPr lang="en-US" dirty="0"/>
          </a:p>
        </p:txBody>
      </p:sp>
      <p:sp>
        <p:nvSpPr>
          <p:cNvPr id="4" name="Slide Number Placeholder 3"/>
          <p:cNvSpPr>
            <a:spLocks noGrp="1"/>
          </p:cNvSpPr>
          <p:nvPr>
            <p:ph type="sldNum" sz="quarter" idx="10"/>
          </p:nvPr>
        </p:nvSpPr>
        <p:spPr/>
        <p:txBody>
          <a:bodyPr/>
          <a:lstStyle/>
          <a:p>
            <a:fld id="{9784744B-77CF-4458-933E-80B89365D137}" type="slidenum">
              <a:rPr lang="en-US" smtClean="0"/>
              <a:pPr/>
              <a:t>22</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r>
              <a:rPr lang="en-US" baseline="0" dirty="0" smtClean="0"/>
              <a:t> and Susan</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Cultural launch piece. </a:t>
            </a:r>
          </a:p>
          <a:p>
            <a:pPr marL="171450" marR="0" indent="-171450" algn="l" defTabSz="914400" rtl="0" eaLnBrk="0" fontAlgn="base" latinLnBrk="0" hangingPunct="0">
              <a:lnSpc>
                <a:spcPct val="100000"/>
              </a:lnSpc>
              <a:spcBef>
                <a:spcPct val="30000"/>
              </a:spcBef>
              <a:spcAft>
                <a:spcPct val="0"/>
              </a:spcAft>
              <a:buClrTx/>
              <a:buSzTx/>
              <a:buFontTx/>
              <a:buChar char="-"/>
              <a:tabLst/>
              <a:defRPr/>
            </a:pPr>
            <a:r>
              <a:rPr lang="en-US" baseline="0" dirty="0" smtClean="0"/>
              <a:t>Pilot first before full implementation</a:t>
            </a:r>
            <a:endParaRPr lang="en-US" dirty="0" smtClean="0"/>
          </a:p>
        </p:txBody>
      </p:sp>
      <p:sp>
        <p:nvSpPr>
          <p:cNvPr id="4" name="Slide Number Placeholder 3"/>
          <p:cNvSpPr>
            <a:spLocks noGrp="1"/>
          </p:cNvSpPr>
          <p:nvPr>
            <p:ph type="sldNum" sz="quarter" idx="10"/>
          </p:nvPr>
        </p:nvSpPr>
        <p:spPr/>
        <p:txBody>
          <a:bodyPr/>
          <a:lstStyle/>
          <a:p>
            <a:fld id="{9784744B-77CF-4458-933E-80B89365D137}" type="slidenum">
              <a:rPr lang="en-US" smtClean="0"/>
              <a:pPr/>
              <a:t>23</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r>
              <a:rPr lang="en-US" baseline="0" dirty="0" smtClean="0"/>
              <a:t> and Susan</a:t>
            </a:r>
          </a:p>
          <a:p>
            <a:pPr marL="171450" indent="-171450">
              <a:buFontTx/>
              <a:buChar char="-"/>
            </a:pPr>
            <a:r>
              <a:rPr lang="en-US" baseline="0" dirty="0" smtClean="0"/>
              <a:t>Susan talk about methodologies</a:t>
            </a:r>
          </a:p>
          <a:p>
            <a:pPr marL="171450" indent="-171450">
              <a:buFontTx/>
              <a:buChar char="-"/>
            </a:pPr>
            <a:r>
              <a:rPr lang="en-US" baseline="0" dirty="0" smtClean="0"/>
              <a:t>CLCT must model change moving forward as people are holding us to a higher standard and as the model.</a:t>
            </a:r>
          </a:p>
          <a:p>
            <a:pPr marL="171450" indent="-171450">
              <a:buFontTx/>
              <a:buChar char="-"/>
            </a:pPr>
            <a:r>
              <a:rPr lang="en-US" baseline="0" dirty="0" smtClean="0"/>
              <a:t>If they see dysfunction in the CLCT – other stakeholders back away from the change</a:t>
            </a:r>
          </a:p>
          <a:p>
            <a:endParaRPr lang="en-US" baseline="0" dirty="0" smtClean="0"/>
          </a:p>
        </p:txBody>
      </p:sp>
      <p:sp>
        <p:nvSpPr>
          <p:cNvPr id="4" name="Slide Number Placeholder 3"/>
          <p:cNvSpPr>
            <a:spLocks noGrp="1"/>
          </p:cNvSpPr>
          <p:nvPr>
            <p:ph type="sldNum" sz="quarter" idx="10"/>
          </p:nvPr>
        </p:nvSpPr>
        <p:spPr/>
        <p:txBody>
          <a:bodyPr/>
          <a:lstStyle/>
          <a:p>
            <a:fld id="{9784744B-77CF-4458-933E-80B89365D137}" type="slidenum">
              <a:rPr lang="en-US" smtClean="0"/>
              <a:pPr/>
              <a:t>24</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r>
              <a:rPr lang="en-US" baseline="0" dirty="0" smtClean="0"/>
              <a:t> and Susan</a:t>
            </a:r>
          </a:p>
          <a:p>
            <a:pPr marL="171450" indent="-171450">
              <a:buFontTx/>
              <a:buChar char="-"/>
            </a:pPr>
            <a:r>
              <a:rPr lang="en-US" baseline="0" dirty="0" smtClean="0"/>
              <a:t>Timeline, strategy</a:t>
            </a:r>
          </a:p>
          <a:p>
            <a:pPr marL="171450" indent="-171450">
              <a:buFontTx/>
              <a:buChar char="-"/>
            </a:pPr>
            <a:r>
              <a:rPr lang="en-US" baseline="0" dirty="0" smtClean="0"/>
              <a:t>Susan speak to SOC experience.</a:t>
            </a:r>
          </a:p>
          <a:p>
            <a:pPr marL="171450" indent="-171450">
              <a:buFontTx/>
              <a:buChar char="-"/>
            </a:pPr>
            <a:r>
              <a:rPr lang="en-US" baseline="0" dirty="0" smtClean="0"/>
              <a:t>Susan mitigation of change overload and stress and avoided peak travel times (e.g. winter OSO challenges) and transition to Virtual Flight Manual and other IT initiatives.</a:t>
            </a:r>
          </a:p>
          <a:p>
            <a:endParaRPr lang="en-US" dirty="0"/>
          </a:p>
        </p:txBody>
      </p:sp>
      <p:sp>
        <p:nvSpPr>
          <p:cNvPr id="4" name="Slide Number Placeholder 3"/>
          <p:cNvSpPr>
            <a:spLocks noGrp="1"/>
          </p:cNvSpPr>
          <p:nvPr>
            <p:ph type="sldNum" sz="quarter" idx="10"/>
          </p:nvPr>
        </p:nvSpPr>
        <p:spPr/>
        <p:txBody>
          <a:bodyPr/>
          <a:lstStyle/>
          <a:p>
            <a:fld id="{9784744B-77CF-4458-933E-80B89365D137}" type="slidenum">
              <a:rPr lang="en-US" smtClean="0"/>
              <a:pPr/>
              <a:t>25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Susan – this can be done early</a:t>
            </a:r>
            <a:r>
              <a:rPr lang="en-US" baseline="0" dirty="0" smtClean="0"/>
              <a:t> on in the process, you generally want your CLCT involved and they own the information and are change agents.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Interviews:</a:t>
            </a:r>
            <a:r>
              <a:rPr lang="en-US" baseline="0" dirty="0" smtClean="0"/>
              <a:t> cross section of people</a:t>
            </a:r>
            <a:endParaRPr lang="en-US" dirty="0" smtClean="0"/>
          </a:p>
        </p:txBody>
      </p:sp>
      <p:sp>
        <p:nvSpPr>
          <p:cNvPr id="4" name="Slide Number Placeholder 3"/>
          <p:cNvSpPr>
            <a:spLocks noGrp="1"/>
          </p:cNvSpPr>
          <p:nvPr>
            <p:ph type="sldNum" sz="quarter" idx="10"/>
          </p:nvPr>
        </p:nvSpPr>
        <p:spPr/>
        <p:txBody>
          <a:bodyPr/>
          <a:lstStyle/>
          <a:p>
            <a:fld id="{9784744B-77CF-4458-933E-80B89365D137}" type="slidenum">
              <a:rPr lang="en-US" smtClean="0"/>
              <a:pPr/>
              <a:t>26</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p>
          <a:p>
            <a:pPr marL="171450" indent="-171450">
              <a:buFont typeface="Arial" pitchFamily="34" charset="0"/>
              <a:buChar char="•"/>
            </a:pPr>
            <a:r>
              <a:rPr lang="en-US" baseline="0" dirty="0" smtClean="0"/>
              <a:t>Roadshows </a:t>
            </a:r>
          </a:p>
          <a:p>
            <a:pPr marL="171450" indent="-171450">
              <a:buFont typeface="Arial" pitchFamily="34" charset="0"/>
              <a:buChar char="•"/>
            </a:pPr>
            <a:r>
              <a:rPr lang="en-US" baseline="0" dirty="0" smtClean="0"/>
              <a:t>Leadership Conference</a:t>
            </a:r>
          </a:p>
          <a:p>
            <a:pPr marL="171450" indent="-171450">
              <a:buFont typeface="Arial" pitchFamily="34" charset="0"/>
              <a:buChar char="•"/>
            </a:pPr>
            <a:r>
              <a:rPr lang="en-US" baseline="0" dirty="0" smtClean="0"/>
              <a:t>Lead the Leader</a:t>
            </a:r>
          </a:p>
          <a:p>
            <a:pPr marL="171450" indent="-171450">
              <a:buFont typeface="Arial" pitchFamily="34" charset="0"/>
              <a:buChar char="•"/>
            </a:pPr>
            <a:r>
              <a:rPr lang="en-US" baseline="0" dirty="0" smtClean="0"/>
              <a:t>Business Boot Camp</a:t>
            </a:r>
          </a:p>
          <a:p>
            <a:pPr marL="171450" indent="-171450">
              <a:buFont typeface="Arial" pitchFamily="34" charset="0"/>
              <a:buChar char="•"/>
            </a:pPr>
            <a:r>
              <a:rPr lang="en-US" baseline="0" dirty="0" smtClean="0"/>
              <a:t>Communication Strategy (social media)</a:t>
            </a:r>
            <a:endParaRPr lang="en-US" dirty="0" smtClean="0"/>
          </a:p>
        </p:txBody>
      </p:sp>
      <p:sp>
        <p:nvSpPr>
          <p:cNvPr id="4" name="Slide Number Placeholder 3"/>
          <p:cNvSpPr>
            <a:spLocks noGrp="1"/>
          </p:cNvSpPr>
          <p:nvPr>
            <p:ph type="sldNum" sz="quarter" idx="10"/>
          </p:nvPr>
        </p:nvSpPr>
        <p:spPr/>
        <p:txBody>
          <a:bodyPr/>
          <a:lstStyle/>
          <a:p>
            <a:fld id="{9784744B-77CF-4458-933E-80B89365D137}" type="slidenum">
              <a:rPr lang="en-US" smtClean="0"/>
              <a:pPr/>
              <a:t>27</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Susan</a:t>
            </a:r>
          </a:p>
          <a:p>
            <a:endParaRPr lang="en-US" dirty="0" smtClean="0"/>
          </a:p>
        </p:txBody>
      </p:sp>
      <p:sp>
        <p:nvSpPr>
          <p:cNvPr id="4" name="Slide Number Placeholder 3"/>
          <p:cNvSpPr>
            <a:spLocks noGrp="1"/>
          </p:cNvSpPr>
          <p:nvPr>
            <p:ph type="sldNum" sz="quarter" idx="10"/>
          </p:nvPr>
        </p:nvSpPr>
        <p:spPr/>
        <p:txBody>
          <a:bodyPr/>
          <a:lstStyle/>
          <a:p>
            <a:pPr>
              <a:defRPr/>
            </a:pPr>
            <a:fld id="{01D094B8-2117-496A-9F1A-D3CF0E751E6D}"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4F42C06-22C2-4F5F-B3DF-9A5934770F12}" type="slidenum">
              <a:rPr lang="en-US"/>
              <a:pPr/>
              <a:t>2</a:t>
            </a:fld>
            <a:endParaRPr lang="en-US"/>
          </a:p>
        </p:txBody>
      </p:sp>
      <p:sp>
        <p:nvSpPr>
          <p:cNvPr id="349186" name="Rectangle 2"/>
          <p:cNvSpPr>
            <a:spLocks noGrp="1" noRot="1" noChangeAspect="1" noChangeArrowheads="1" noTextEdit="1"/>
          </p:cNvSpPr>
          <p:nvPr>
            <p:ph type="sldImg"/>
          </p:nvPr>
        </p:nvSpPr>
        <p:spPr>
          <a:xfrm>
            <a:off x="1412875" y="147638"/>
            <a:ext cx="3859213" cy="2895600"/>
          </a:xfrm>
          <a:ln/>
        </p:spPr>
      </p:sp>
      <p:sp>
        <p:nvSpPr>
          <p:cNvPr id="349187" name="Rectangle 3"/>
          <p:cNvSpPr>
            <a:spLocks noGrp="1" noChangeArrowheads="1"/>
          </p:cNvSpPr>
          <p:nvPr>
            <p:ph type="body" idx="1"/>
          </p:nvPr>
        </p:nvSpPr>
        <p:spPr/>
        <p:txBody>
          <a:bodyPr/>
          <a:lstStyle/>
          <a:p>
            <a:r>
              <a:rPr lang="en-US" dirty="0" smtClean="0"/>
              <a:t>Stephen</a:t>
            </a:r>
          </a:p>
          <a:p>
            <a:endParaRPr lang="en-US" dirty="0" smtClean="0"/>
          </a:p>
          <a:p>
            <a:r>
              <a:rPr lang="en-US" dirty="0" smtClean="0"/>
              <a:t>Show you practical</a:t>
            </a:r>
            <a:r>
              <a:rPr lang="en-US" baseline="0" dirty="0" smtClean="0"/>
              <a:t>, proven and effective strategies</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lstStyle/>
          <a:p>
            <a:r>
              <a:rPr lang="en-US" dirty="0" smtClean="0"/>
              <a:t>Stephen</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1D094B8-2117-496A-9F1A-D3CF0E751E6D}" type="slidenum">
              <a:rPr lang="en-US" smtClean="0"/>
              <a:pPr>
                <a:defRPr/>
              </a:pPr>
              <a:t>3</a:t>
            </a:fld>
            <a:endParaRPr lang="en-US" dirty="0"/>
          </a:p>
        </p:txBody>
      </p:sp>
    </p:spTree>
    <p:extLst>
      <p:ext uri="{BB962C8B-B14F-4D97-AF65-F5344CB8AC3E}">
        <p14:creationId xmlns:p14="http://schemas.microsoft.com/office/powerpoint/2010/main" val="3549587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412875" y="147638"/>
            <a:ext cx="3859213" cy="2895600"/>
          </a:xfrm>
          <a:ln/>
        </p:spPr>
      </p:sp>
      <p:sp>
        <p:nvSpPr>
          <p:cNvPr id="53251" name="Notes Placeholder 2"/>
          <p:cNvSpPr>
            <a:spLocks noGrp="1"/>
          </p:cNvSpPr>
          <p:nvPr>
            <p:ph type="body" idx="1"/>
          </p:nvPr>
        </p:nvSpPr>
        <p:spPr>
          <a:noFill/>
          <a:ln/>
        </p:spPr>
        <p:txBody>
          <a:bodyPr/>
          <a:lstStyle/>
          <a:p>
            <a:r>
              <a:rPr lang="en-US" dirty="0" smtClean="0"/>
              <a:t>Stephen</a:t>
            </a:r>
          </a:p>
          <a:p>
            <a:endParaRPr lang="en-US" dirty="0" smtClean="0"/>
          </a:p>
          <a:p>
            <a:r>
              <a:rPr lang="en-US" dirty="0" smtClean="0"/>
              <a:t>Can you stress what</a:t>
            </a:r>
            <a:r>
              <a:rPr lang="en-US" baseline="0" dirty="0" smtClean="0"/>
              <a:t> impacts you have seen as a business when change is managed and when it is not:</a:t>
            </a:r>
          </a:p>
          <a:p>
            <a:endParaRPr lang="en-US" baseline="0" dirty="0" smtClean="0"/>
          </a:p>
          <a:p>
            <a:pPr marL="171450" indent="-171450">
              <a:buFont typeface="Arial" pitchFamily="34" charset="0"/>
              <a:buChar char="•"/>
            </a:pPr>
            <a:r>
              <a:rPr lang="en-US" baseline="0" dirty="0" smtClean="0"/>
              <a:t>911 security enhancements and customer education, working with the unions on new process improvements, </a:t>
            </a:r>
          </a:p>
          <a:p>
            <a:pPr marL="171450" indent="-171450">
              <a:buFont typeface="Arial" pitchFamily="34" charset="0"/>
              <a:buChar char="•"/>
            </a:pPr>
            <a:r>
              <a:rPr lang="en-US" baseline="0" dirty="0" smtClean="0"/>
              <a:t>Onboard Sales Recorder…..</a:t>
            </a:r>
          </a:p>
          <a:p>
            <a:pPr marL="171450" indent="-171450">
              <a:buFont typeface="Arial" pitchFamily="34" charset="0"/>
              <a:buChar char="•"/>
            </a:pPr>
            <a:r>
              <a:rPr lang="en-US" baseline="0" dirty="0" smtClean="0"/>
              <a:t>Chantix, benefit cost change increase.  </a:t>
            </a:r>
          </a:p>
          <a:p>
            <a:pPr marL="171450" indent="-171450">
              <a:buFont typeface="Arial" pitchFamily="34" charset="0"/>
              <a:buChar char="•"/>
            </a:pPr>
            <a:r>
              <a:rPr lang="en-US" baseline="0" dirty="0" smtClean="0"/>
              <a:t>RES system changes – Secure Flight – education process – security, no fly lists, dob, gender (DOT requirement in 2009/2010).</a:t>
            </a:r>
            <a:endParaRPr lang="en-US" dirty="0" smtClean="0"/>
          </a:p>
        </p:txBody>
      </p:sp>
      <p:sp>
        <p:nvSpPr>
          <p:cNvPr id="53252" name="Slide Number Placeholder 4"/>
          <p:cNvSpPr>
            <a:spLocks noGrp="1"/>
          </p:cNvSpPr>
          <p:nvPr>
            <p:ph type="sldNum" sz="quarter" idx="5"/>
          </p:nvPr>
        </p:nvSpPr>
        <p:spPr>
          <a:noFill/>
        </p:spPr>
        <p:txBody>
          <a:bodyPr/>
          <a:lstStyle/>
          <a:p>
            <a:pPr defTabSz="938213"/>
            <a:fld id="{6806908E-0E44-41AE-8B81-0278660A999A}" type="slidenum">
              <a:rPr lang="en-US" smtClean="0"/>
              <a:pPr defTabSz="938213"/>
              <a:t>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43F865D-2F10-4A14-98C1-F1505C7681F1}" type="slidenum">
              <a:rPr lang="en-US"/>
              <a:pPr/>
              <a:t>5</a:t>
            </a:fld>
            <a:endParaRPr lang="en-US"/>
          </a:p>
        </p:txBody>
      </p:sp>
      <p:sp>
        <p:nvSpPr>
          <p:cNvPr id="356354" name="Rectangle 2"/>
          <p:cNvSpPr>
            <a:spLocks noGrp="1" noRot="1" noChangeAspect="1" noChangeArrowheads="1" noTextEdit="1"/>
          </p:cNvSpPr>
          <p:nvPr>
            <p:ph type="sldImg"/>
          </p:nvPr>
        </p:nvSpPr>
        <p:spPr>
          <a:xfrm>
            <a:off x="1412875" y="147638"/>
            <a:ext cx="3859213" cy="2895600"/>
          </a:xfrm>
          <a:ln/>
        </p:spPr>
      </p:sp>
      <p:sp>
        <p:nvSpPr>
          <p:cNvPr id="356355" name="Rectangle 3"/>
          <p:cNvSpPr>
            <a:spLocks noGrp="1" noChangeArrowheads="1"/>
          </p:cNvSpPr>
          <p:nvPr>
            <p:ph type="body" idx="1"/>
          </p:nvPr>
        </p:nvSpPr>
        <p:spPr/>
        <p:txBody>
          <a:bodyPr/>
          <a:lstStyle/>
          <a:p>
            <a:pPr>
              <a:buFontTx/>
              <a:buNone/>
            </a:pPr>
            <a:r>
              <a:rPr lang="en-US" baseline="0" dirty="0" smtClean="0"/>
              <a:t>Stephen</a:t>
            </a:r>
          </a:p>
          <a:p>
            <a:pPr>
              <a:buFontTx/>
              <a:buNone/>
            </a:pPr>
            <a:endParaRPr lang="en-US" baseline="0" dirty="0" smtClean="0"/>
          </a:p>
          <a:p>
            <a:pPr>
              <a:buFontTx/>
              <a:buNone/>
            </a:pPr>
            <a:r>
              <a:rPr lang="en-US" baseline="0" dirty="0" smtClean="0"/>
              <a:t>Examples of when this does work and when it has not worked?</a:t>
            </a:r>
          </a:p>
          <a:p>
            <a:pPr marL="171450" indent="-171450">
              <a:buFontTx/>
              <a:buChar char="-"/>
            </a:pPr>
            <a:r>
              <a:rPr lang="en-US" baseline="0" dirty="0" smtClean="0"/>
              <a:t>Call delivery USA to MNL - HR outsourcing and SLA requirements</a:t>
            </a:r>
          </a:p>
          <a:p>
            <a:pPr marL="171450" indent="-171450">
              <a:buFontTx/>
              <a:buChar char="-"/>
            </a:pPr>
            <a:r>
              <a:rPr lang="en-US" dirty="0" smtClean="0"/>
              <a:t>Spike in customer dissatisfaction – 6</a:t>
            </a:r>
            <a:r>
              <a:rPr lang="en-US" baseline="30000" dirty="0" smtClean="0"/>
              <a:t>th</a:t>
            </a:r>
            <a:r>
              <a:rPr lang="en-US" dirty="0" smtClean="0"/>
              <a:t> year in and still struggling</a:t>
            </a:r>
          </a:p>
          <a:p>
            <a:pPr marL="171450" indent="-171450">
              <a:buFontTx/>
              <a:buChar char="-"/>
            </a:pPr>
            <a:r>
              <a:rPr lang="en-US" dirty="0" err="1" smtClean="0"/>
              <a:t>PeopleLink</a:t>
            </a:r>
            <a:r>
              <a:rPr lang="en-US" dirty="0" smtClean="0"/>
              <a:t> – handwritten benefits enrollment process to online benefits enrollment</a:t>
            </a:r>
            <a:r>
              <a:rPr lang="en-US" baseline="0" dirty="0" smtClean="0"/>
              <a:t> – retirees using computer system.</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47638"/>
            <a:ext cx="3859213" cy="2895600"/>
          </a:xfrm>
        </p:spPr>
      </p:sp>
      <p:sp>
        <p:nvSpPr>
          <p:cNvPr id="3" name="Notes Placeholder 2"/>
          <p:cNvSpPr>
            <a:spLocks noGrp="1"/>
          </p:cNvSpPr>
          <p:nvPr>
            <p:ph type="body" idx="1"/>
          </p:nvPr>
        </p:nvSpPr>
        <p:spPr/>
        <p:txBody>
          <a:bodyPr>
            <a:normAutofit/>
          </a:bodyPr>
          <a:lstStyle/>
          <a:p>
            <a:r>
              <a:rPr lang="en-US" dirty="0" smtClean="0"/>
              <a:t>Stephen</a:t>
            </a:r>
            <a:endParaRPr lang="en-US" dirty="0"/>
          </a:p>
        </p:txBody>
      </p:sp>
      <p:sp>
        <p:nvSpPr>
          <p:cNvPr id="4" name="Slide Number Placeholder 3"/>
          <p:cNvSpPr>
            <a:spLocks noGrp="1"/>
          </p:cNvSpPr>
          <p:nvPr>
            <p:ph type="sldNum" sz="quarter" idx="10"/>
          </p:nvPr>
        </p:nvSpPr>
        <p:spPr/>
        <p:txBody>
          <a:bodyPr/>
          <a:lstStyle/>
          <a:p>
            <a:pPr>
              <a:defRPr/>
            </a:pPr>
            <a:fld id="{01D094B8-2117-496A-9F1A-D3CF0E751E6D}" type="slidenum">
              <a:rPr lang="en-US" smtClean="0"/>
              <a:pPr>
                <a:defRPr/>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xfrm>
            <a:off x="1412875" y="147638"/>
            <a:ext cx="3859213" cy="2895600"/>
          </a:xfrm>
          <a:ln/>
        </p:spPr>
      </p:sp>
      <p:sp>
        <p:nvSpPr>
          <p:cNvPr id="211971" name="Notes Placeholder 2"/>
          <p:cNvSpPr>
            <a:spLocks noGrp="1"/>
          </p:cNvSpPr>
          <p:nvPr>
            <p:ph type="body" idx="1"/>
          </p:nvPr>
        </p:nvSpPr>
        <p:spPr>
          <a:noFill/>
          <a:ln/>
        </p:spPr>
        <p:txBody>
          <a:bodyPr/>
          <a:lstStyle/>
          <a:p>
            <a:pPr eaLnBrk="1" hangingPunct="1"/>
            <a:r>
              <a:rPr lang="en-US" dirty="0" smtClean="0"/>
              <a:t>Susan</a:t>
            </a:r>
          </a:p>
        </p:txBody>
      </p:sp>
      <p:sp>
        <p:nvSpPr>
          <p:cNvPr id="211972" name="Slide Number Placeholder 3"/>
          <p:cNvSpPr>
            <a:spLocks noGrp="1"/>
          </p:cNvSpPr>
          <p:nvPr>
            <p:ph type="sldNum" sz="quarter" idx="5"/>
          </p:nvPr>
        </p:nvSpPr>
        <p:spPr>
          <a:noFill/>
        </p:spPr>
        <p:txBody>
          <a:bodyPr/>
          <a:lstStyle/>
          <a:p>
            <a:fld id="{B3875FF7-C2CA-496A-8F9E-DCD0E63CBF82}" type="slidenum">
              <a:rPr lang="en-US" smtClean="0"/>
              <a:pPr/>
              <a:t>7</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412875" y="147638"/>
            <a:ext cx="3859213" cy="2895600"/>
          </a:xfrm>
          <a:ln/>
        </p:spPr>
      </p:sp>
      <p:sp>
        <p:nvSpPr>
          <p:cNvPr id="29699" name="Notes Placeholder 2"/>
          <p:cNvSpPr>
            <a:spLocks noGrp="1"/>
          </p:cNvSpPr>
          <p:nvPr>
            <p:ph type="body" idx="1"/>
          </p:nvPr>
        </p:nvSpPr>
        <p:spPr>
          <a:noFill/>
          <a:ln/>
        </p:spPr>
        <p:txBody>
          <a:bodyPr/>
          <a:lstStyle/>
          <a:p>
            <a:r>
              <a:rPr lang="en-US" dirty="0" smtClean="0"/>
              <a:t>Susan</a:t>
            </a:r>
          </a:p>
        </p:txBody>
      </p:sp>
      <p:sp>
        <p:nvSpPr>
          <p:cNvPr id="29700" name="Slide Number Placeholder 3"/>
          <p:cNvSpPr>
            <a:spLocks noGrp="1"/>
          </p:cNvSpPr>
          <p:nvPr>
            <p:ph type="sldNum" sz="quarter" idx="5"/>
          </p:nvPr>
        </p:nvSpPr>
        <p:spPr>
          <a:noFill/>
        </p:spPr>
        <p:txBody>
          <a:bodyPr/>
          <a:lstStyle/>
          <a:p>
            <a:fld id="{FAF4BE79-D7A6-447D-8B95-B193D8DD792D}"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6"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4"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684213"/>
            <a:ext cx="1957388" cy="4125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0413" y="684213"/>
            <a:ext cx="5722937" cy="4125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F0000"/>
              </a:buClr>
              <a:buFont typeface="Wingdings" pitchFamily="2" charset="2"/>
              <a:buChar char="Q"/>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8050" y="2057400"/>
            <a:ext cx="3575050" cy="275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2057400"/>
            <a:ext cx="3575050" cy="275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7"/>
          <p:cNvSpPr>
            <a:spLocks noGrp="1" noChangeArrowheads="1"/>
          </p:cNvSpPr>
          <p:nvPr>
            <p:ph type="sldNum" sz="quarter" idx="10"/>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AEAEA"/>
            </a:gs>
            <a:gs pos="100000">
              <a:srgbClr val="DDDDDD"/>
            </a:gs>
          </a:gsLst>
          <a:lin ang="2700000" scaled="1"/>
          <a:tileRect/>
        </a:gradFill>
        <a:effectLst/>
      </p:bgPr>
    </p:bg>
    <p:spTree>
      <p:nvGrpSpPr>
        <p:cNvPr id="1" name=""/>
        <p:cNvGrpSpPr/>
        <p:nvPr/>
      </p:nvGrpSpPr>
      <p:grpSpPr>
        <a:xfrm>
          <a:off x="0" y="0"/>
          <a:ext cx="0" cy="0"/>
          <a:chOff x="0" y="0"/>
          <a:chExt cx="0" cy="0"/>
        </a:xfrm>
      </p:grpSpPr>
      <p:grpSp>
        <p:nvGrpSpPr>
          <p:cNvPr id="11" name="Group 22"/>
          <p:cNvGrpSpPr>
            <a:grpSpLocks/>
          </p:cNvGrpSpPr>
          <p:nvPr userDrawn="1"/>
        </p:nvGrpSpPr>
        <p:grpSpPr bwMode="auto">
          <a:xfrm>
            <a:off x="4495800" y="6310313"/>
            <a:ext cx="4657725" cy="585787"/>
            <a:chOff x="2370" y="3975"/>
            <a:chExt cx="3396" cy="369"/>
          </a:xfrm>
        </p:grpSpPr>
        <p:sp>
          <p:nvSpPr>
            <p:cNvPr id="12" name="Freeform 12"/>
            <p:cNvSpPr>
              <a:spLocks/>
            </p:cNvSpPr>
            <p:nvPr userDrawn="1"/>
          </p:nvSpPr>
          <p:spPr bwMode="auto">
            <a:xfrm>
              <a:off x="2370" y="3999"/>
              <a:ext cx="1532" cy="342"/>
            </a:xfrm>
            <a:custGeom>
              <a:avLst/>
              <a:gdLst/>
              <a:ahLst/>
              <a:cxnLst>
                <a:cxn ang="0">
                  <a:pos x="264" y="325"/>
                </a:cxn>
                <a:cxn ang="0">
                  <a:pos x="465" y="118"/>
                </a:cxn>
                <a:cxn ang="0">
                  <a:pos x="1528" y="95"/>
                </a:cxn>
                <a:cxn ang="0">
                  <a:pos x="1528" y="330"/>
                </a:cxn>
                <a:cxn ang="0">
                  <a:pos x="264" y="325"/>
                </a:cxn>
              </a:cxnLst>
              <a:rect l="0" t="0" r="r" b="b"/>
              <a:pathLst>
                <a:path w="1532" h="342">
                  <a:moveTo>
                    <a:pt x="264" y="325"/>
                  </a:moveTo>
                  <a:cubicBezTo>
                    <a:pt x="365" y="141"/>
                    <a:pt x="428" y="133"/>
                    <a:pt x="465" y="118"/>
                  </a:cubicBezTo>
                  <a:cubicBezTo>
                    <a:pt x="502" y="103"/>
                    <a:pt x="672" y="84"/>
                    <a:pt x="1528" y="95"/>
                  </a:cubicBezTo>
                  <a:cubicBezTo>
                    <a:pt x="1528" y="214"/>
                    <a:pt x="1532" y="0"/>
                    <a:pt x="1528" y="330"/>
                  </a:cubicBezTo>
                  <a:cubicBezTo>
                    <a:pt x="0" y="342"/>
                    <a:pt x="264" y="325"/>
                    <a:pt x="264" y="325"/>
                  </a:cubicBezTo>
                  <a:close/>
                </a:path>
              </a:pathLst>
            </a:custGeom>
            <a:solidFill>
              <a:srgbClr val="33CCCC"/>
            </a:solidFill>
            <a:ln w="9525" cap="flat" cmpd="sng">
              <a:noFill/>
              <a:prstDash val="solid"/>
              <a:round/>
              <a:headEnd type="none" w="med" len="med"/>
              <a:tailEnd type="none" w="med" len="med"/>
            </a:ln>
            <a:effectLst/>
          </p:spPr>
          <p:txBody>
            <a:bodyPr anchor="ctr">
              <a:spAutoFit/>
            </a:bodyPr>
            <a:lstStyle/>
            <a:p>
              <a:pPr algn="ctr">
                <a:spcBef>
                  <a:spcPct val="20000"/>
                </a:spcBef>
                <a:defRPr/>
              </a:pPr>
              <a:endParaRPr lang="en-US"/>
            </a:p>
          </p:txBody>
        </p:sp>
        <p:sp>
          <p:nvSpPr>
            <p:cNvPr id="13" name="Freeform 13"/>
            <p:cNvSpPr>
              <a:spLocks/>
            </p:cNvSpPr>
            <p:nvPr userDrawn="1"/>
          </p:nvSpPr>
          <p:spPr bwMode="auto">
            <a:xfrm>
              <a:off x="2751" y="3975"/>
              <a:ext cx="3015" cy="369"/>
            </a:xfrm>
            <a:custGeom>
              <a:avLst/>
              <a:gdLst/>
              <a:ahLst/>
              <a:cxnLst>
                <a:cxn ang="0">
                  <a:pos x="0" y="357"/>
                </a:cxn>
                <a:cxn ang="0">
                  <a:pos x="301" y="101"/>
                </a:cxn>
                <a:cxn ang="0">
                  <a:pos x="3010" y="83"/>
                </a:cxn>
                <a:cxn ang="0">
                  <a:pos x="3010" y="356"/>
                </a:cxn>
                <a:cxn ang="0">
                  <a:pos x="0" y="357"/>
                </a:cxn>
              </a:cxnLst>
              <a:rect l="0" t="0" r="r" b="b"/>
              <a:pathLst>
                <a:path w="3015" h="369">
                  <a:moveTo>
                    <a:pt x="0" y="357"/>
                  </a:moveTo>
                  <a:cubicBezTo>
                    <a:pt x="112" y="167"/>
                    <a:pt x="193" y="127"/>
                    <a:pt x="301" y="101"/>
                  </a:cubicBezTo>
                  <a:cubicBezTo>
                    <a:pt x="409" y="75"/>
                    <a:pt x="397" y="73"/>
                    <a:pt x="3010" y="83"/>
                  </a:cubicBezTo>
                  <a:cubicBezTo>
                    <a:pt x="3010" y="211"/>
                    <a:pt x="3015" y="0"/>
                    <a:pt x="3010" y="356"/>
                  </a:cubicBezTo>
                  <a:cubicBezTo>
                    <a:pt x="1156" y="369"/>
                    <a:pt x="0" y="357"/>
                    <a:pt x="0" y="357"/>
                  </a:cubicBezTo>
                  <a:close/>
                </a:path>
              </a:pathLst>
            </a:custGeom>
            <a:solidFill>
              <a:srgbClr val="000066"/>
            </a:solidFill>
            <a:ln w="9525" cap="flat" cmpd="sng">
              <a:noFill/>
              <a:prstDash val="solid"/>
              <a:round/>
              <a:headEnd type="none" w="med" len="med"/>
              <a:tailEnd type="none" w="med" len="med"/>
            </a:ln>
            <a:effectLst/>
          </p:spPr>
          <p:txBody>
            <a:bodyPr anchor="ctr">
              <a:spAutoFit/>
            </a:bodyPr>
            <a:lstStyle/>
            <a:p>
              <a:pPr algn="ctr">
                <a:spcBef>
                  <a:spcPct val="20000"/>
                </a:spcBef>
                <a:defRPr/>
              </a:pPr>
              <a:endParaRPr lang="en-US"/>
            </a:p>
          </p:txBody>
        </p:sp>
      </p:grpSp>
      <p:sp>
        <p:nvSpPr>
          <p:cNvPr id="6" name="Freeform 14"/>
          <p:cNvSpPr>
            <a:spLocks/>
          </p:cNvSpPr>
          <p:nvPr userDrawn="1"/>
        </p:nvSpPr>
        <p:spPr bwMode="auto">
          <a:xfrm>
            <a:off x="0" y="0"/>
            <a:ext cx="7847013" cy="819150"/>
          </a:xfrm>
          <a:custGeom>
            <a:avLst/>
            <a:gdLst/>
            <a:ahLst/>
            <a:cxnLst>
              <a:cxn ang="0">
                <a:pos x="4943" y="0"/>
              </a:cxn>
              <a:cxn ang="0">
                <a:pos x="4634" y="508"/>
              </a:cxn>
              <a:cxn ang="0">
                <a:pos x="0" y="516"/>
              </a:cxn>
              <a:cxn ang="0">
                <a:pos x="0" y="0"/>
              </a:cxn>
              <a:cxn ang="0">
                <a:pos x="4943" y="0"/>
              </a:cxn>
            </a:cxnLst>
            <a:rect l="0" t="0" r="r" b="b"/>
            <a:pathLst>
              <a:path w="4943" h="516">
                <a:moveTo>
                  <a:pt x="4943" y="0"/>
                </a:moveTo>
                <a:cubicBezTo>
                  <a:pt x="4943" y="447"/>
                  <a:pt x="4715" y="508"/>
                  <a:pt x="4634" y="508"/>
                </a:cubicBezTo>
                <a:lnTo>
                  <a:pt x="0" y="516"/>
                </a:lnTo>
                <a:lnTo>
                  <a:pt x="0" y="0"/>
                </a:lnTo>
                <a:lnTo>
                  <a:pt x="4943" y="0"/>
                </a:lnTo>
                <a:close/>
              </a:path>
            </a:pathLst>
          </a:custGeom>
          <a:gradFill rotWithShape="1">
            <a:gsLst>
              <a:gs pos="0">
                <a:schemeClr val="folHlink"/>
              </a:gs>
              <a:gs pos="100000">
                <a:srgbClr val="F8F8F8"/>
              </a:gs>
            </a:gsLst>
            <a:lin ang="0" scaled="1"/>
          </a:gradFill>
          <a:ln w="9525" cap="flat" cmpd="sng">
            <a:noFill/>
            <a:prstDash val="solid"/>
            <a:round/>
            <a:headEnd type="none" w="med" len="med"/>
            <a:tailEnd type="none" w="med" len="med"/>
          </a:ln>
          <a:effectLst/>
        </p:spPr>
        <p:txBody>
          <a:bodyPr anchor="ctr">
            <a:spAutoFit/>
          </a:bodyPr>
          <a:lstStyle/>
          <a:p>
            <a:pPr algn="ctr">
              <a:spcBef>
                <a:spcPct val="20000"/>
              </a:spcBef>
              <a:defRPr/>
            </a:pPr>
            <a:endParaRPr lang="en-US"/>
          </a:p>
        </p:txBody>
      </p:sp>
      <p:sp>
        <p:nvSpPr>
          <p:cNvPr id="4098" name="Rectangle 2"/>
          <p:cNvSpPr>
            <a:spLocks noGrp="1" noChangeArrowheads="1"/>
          </p:cNvSpPr>
          <p:nvPr>
            <p:ph type="title"/>
          </p:nvPr>
        </p:nvSpPr>
        <p:spPr bwMode="auto">
          <a:xfrm>
            <a:off x="341669" y="239831"/>
            <a:ext cx="7832725" cy="366920"/>
          </a:xfrm>
          <a:prstGeom prst="rect">
            <a:avLst/>
          </a:prstGeom>
          <a:noFill/>
          <a:ln w="9525">
            <a:noFill/>
            <a:miter lim="800000"/>
            <a:headEnd/>
            <a:tailEnd/>
          </a:ln>
        </p:spPr>
        <p:txBody>
          <a:bodyPr vert="horz" wrap="square" lIns="0" tIns="0" rIns="0" bIns="46038" numCol="1" anchor="t" anchorCtr="0" compatLnSpc="1">
            <a:prstTxWarp prst="textNoShape">
              <a:avLst/>
            </a:prstTxWarp>
          </a:bodyPr>
          <a:lstStyle/>
          <a:p>
            <a:pPr lvl="0"/>
            <a:r>
              <a:rPr lang="en-US" dirty="0" smtClean="0"/>
              <a:t>Click to edit Master title style</a:t>
            </a:r>
          </a:p>
        </p:txBody>
      </p:sp>
      <p:sp>
        <p:nvSpPr>
          <p:cNvPr id="4099" name="Rectangle 3"/>
          <p:cNvSpPr>
            <a:spLocks noGrp="1" noChangeArrowheads="1"/>
          </p:cNvSpPr>
          <p:nvPr>
            <p:ph type="body" idx="1"/>
          </p:nvPr>
        </p:nvSpPr>
        <p:spPr bwMode="auto">
          <a:xfrm>
            <a:off x="908050" y="2057400"/>
            <a:ext cx="7302500" cy="27527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3910" name="Rectangle 6"/>
          <p:cNvSpPr>
            <a:spLocks noChangeArrowheads="1"/>
          </p:cNvSpPr>
          <p:nvPr/>
        </p:nvSpPr>
        <p:spPr bwMode="auto">
          <a:xfrm>
            <a:off x="8204200" y="6575425"/>
            <a:ext cx="863600" cy="244475"/>
          </a:xfrm>
          <a:prstGeom prst="rect">
            <a:avLst/>
          </a:prstGeom>
          <a:noFill/>
          <a:ln w="9525">
            <a:noFill/>
            <a:miter lim="800000"/>
            <a:headEnd/>
            <a:tailEnd/>
          </a:ln>
          <a:effectLst/>
        </p:spPr>
        <p:txBody>
          <a:bodyPr lIns="92075" tIns="46038" rIns="92075" bIns="46038">
            <a:spAutoFit/>
          </a:bodyPr>
          <a:lstStyle/>
          <a:p>
            <a:pPr algn="r" eaLnBrk="0" hangingPunct="0">
              <a:spcBef>
                <a:spcPct val="50000"/>
              </a:spcBef>
              <a:defRPr/>
            </a:pPr>
            <a:fld id="{B62FD136-22D1-4E24-9C74-58D6301F2977}" type="slidenum">
              <a:rPr lang="en-US" sz="1000" b="0">
                <a:solidFill>
                  <a:srgbClr val="000066"/>
                </a:solidFill>
              </a:rPr>
              <a:pPr algn="r" eaLnBrk="0" hangingPunct="0">
                <a:spcBef>
                  <a:spcPct val="50000"/>
                </a:spcBef>
                <a:defRPr/>
              </a:pPr>
              <a:t>‹#›</a:t>
            </a:fld>
            <a:endParaRPr lang="en-US" sz="1000" b="0" dirty="0">
              <a:solidFill>
                <a:srgbClr val="000066"/>
              </a:solidFill>
            </a:endParaRPr>
          </a:p>
        </p:txBody>
      </p:sp>
      <p:pic>
        <p:nvPicPr>
          <p:cNvPr id="7" name="Picture 18" descr="Slide1"/>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381000" y="6324600"/>
            <a:ext cx="1600200" cy="342900"/>
          </a:xfrm>
          <a:prstGeom prst="rect">
            <a:avLst/>
          </a:prstGeom>
          <a:noFill/>
          <a:ln w="9525">
            <a:noFill/>
            <a:miter lim="800000"/>
            <a:headEnd/>
            <a:tailEnd/>
          </a:ln>
        </p:spPr>
      </p:pic>
      <p:sp>
        <p:nvSpPr>
          <p:cNvPr id="8" name="TextBox 7"/>
          <p:cNvSpPr txBox="1"/>
          <p:nvPr userDrawn="1"/>
        </p:nvSpPr>
        <p:spPr>
          <a:xfrm>
            <a:off x="2057400" y="6345079"/>
            <a:ext cx="2971800" cy="253916"/>
          </a:xfrm>
          <a:prstGeom prst="rect">
            <a:avLst/>
          </a:prstGeom>
          <a:noFill/>
        </p:spPr>
        <p:txBody>
          <a:bodyPr wrap="square" rtlCol="0">
            <a:spAutoFit/>
          </a:bodyPr>
          <a:lstStyle/>
          <a:p>
            <a:r>
              <a:rPr lang="en-US" sz="1000" dirty="0" smtClean="0">
                <a:latin typeface="Century Gothic" pitchFamily="34" charset="0"/>
              </a:rPr>
              <a:t>Copyright © 2012</a:t>
            </a:r>
            <a:r>
              <a:rPr lang="en-US" sz="1000" baseline="0" dirty="0" smtClean="0">
                <a:latin typeface="Century Gothic" pitchFamily="34" charset="0"/>
              </a:rPr>
              <a:t> Corvus International Inc</a:t>
            </a:r>
            <a:endParaRPr lang="en-US" sz="1000" dirty="0">
              <a:latin typeface="Century Gothic" pitchFamily="34" charset="0"/>
            </a:endParaRPr>
          </a:p>
        </p:txBody>
      </p:sp>
      <p:sp>
        <p:nvSpPr>
          <p:cNvPr id="9" name="Rectangle 17"/>
          <p:cNvSpPr>
            <a:spLocks noGrp="1" noChangeArrowheads="1"/>
          </p:cNvSpPr>
          <p:nvPr>
            <p:ph type="sldNum" sz="quarter" idx="4"/>
          </p:nvPr>
        </p:nvSpPr>
        <p:spPr bwMode="auto">
          <a:xfrm>
            <a:off x="6953250" y="6515100"/>
            <a:ext cx="2133600" cy="352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solidFill>
                  <a:schemeClr val="bg1"/>
                </a:solidFill>
              </a:defRPr>
            </a:lvl1pPr>
          </a:lstStyle>
          <a:p>
            <a:pPr>
              <a:defRPr/>
            </a:pPr>
            <a:fld id="{7F48B885-CE76-4B52-B2E3-BAE3E6D2D91F}" type="slidenum">
              <a:rPr lang="en-US" smtClean="0"/>
              <a:pPr>
                <a:defRPr/>
              </a:pPr>
              <a:t>‹#›</a:t>
            </a:fld>
            <a:endParaRPr lang="en-US" dirty="0"/>
          </a:p>
        </p:txBody>
      </p:sp>
      <p:sp>
        <p:nvSpPr>
          <p:cNvPr id="10" name="Text Box 20"/>
          <p:cNvSpPr txBox="1">
            <a:spLocks noChangeArrowheads="1"/>
          </p:cNvSpPr>
          <p:nvPr userDrawn="1"/>
        </p:nvSpPr>
        <p:spPr bwMode="auto">
          <a:xfrm>
            <a:off x="5257800" y="6521450"/>
            <a:ext cx="3128963" cy="304800"/>
          </a:xfrm>
          <a:prstGeom prst="rect">
            <a:avLst/>
          </a:prstGeom>
          <a:noFill/>
          <a:ln w="9525">
            <a:noFill/>
            <a:miter lim="800000"/>
            <a:headEnd/>
            <a:tailEnd/>
          </a:ln>
          <a:effectLst/>
        </p:spPr>
        <p:txBody>
          <a:bodyPr wrap="none">
            <a:spAutoFit/>
          </a:bodyPr>
          <a:lstStyle/>
          <a:p>
            <a:pPr algn="ctr">
              <a:defRPr/>
            </a:pPr>
            <a:r>
              <a:rPr lang="en-US" sz="1400" b="0" i="1">
                <a:solidFill>
                  <a:srgbClr val="CCFFFF"/>
                </a:solidFill>
                <a:latin typeface="Century Gothic" pitchFamily="34" charset="0"/>
              </a:rPr>
              <a:t>Systems, Psychology and Software</a:t>
            </a:r>
          </a:p>
        </p:txBody>
      </p:sp>
    </p:spTree>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eaLnBrk="0" fontAlgn="base" hangingPunct="0">
        <a:spcBef>
          <a:spcPct val="0"/>
        </a:spcBef>
        <a:spcAft>
          <a:spcPct val="0"/>
        </a:spcAft>
        <a:defRPr sz="3200" b="1">
          <a:solidFill>
            <a:srgbClr val="000066"/>
          </a:solidFill>
          <a:latin typeface="Century Gothic" pitchFamily="34" charset="0"/>
          <a:ea typeface="+mj-ea"/>
          <a:cs typeface="+mj-cs"/>
        </a:defRPr>
      </a:lvl1pPr>
      <a:lvl2pPr algn="l" rtl="0" eaLnBrk="0" fontAlgn="base" hangingPunct="0">
        <a:spcBef>
          <a:spcPct val="0"/>
        </a:spcBef>
        <a:spcAft>
          <a:spcPct val="0"/>
        </a:spcAft>
        <a:defRPr sz="2000" b="1">
          <a:solidFill>
            <a:srgbClr val="000066"/>
          </a:solidFill>
          <a:latin typeface="Arial" charset="0"/>
        </a:defRPr>
      </a:lvl2pPr>
      <a:lvl3pPr algn="l" rtl="0" eaLnBrk="0" fontAlgn="base" hangingPunct="0">
        <a:spcBef>
          <a:spcPct val="0"/>
        </a:spcBef>
        <a:spcAft>
          <a:spcPct val="0"/>
        </a:spcAft>
        <a:defRPr sz="2000" b="1">
          <a:solidFill>
            <a:srgbClr val="000066"/>
          </a:solidFill>
          <a:latin typeface="Arial" charset="0"/>
        </a:defRPr>
      </a:lvl3pPr>
      <a:lvl4pPr algn="l" rtl="0" eaLnBrk="0" fontAlgn="base" hangingPunct="0">
        <a:spcBef>
          <a:spcPct val="0"/>
        </a:spcBef>
        <a:spcAft>
          <a:spcPct val="0"/>
        </a:spcAft>
        <a:defRPr sz="2000" b="1">
          <a:solidFill>
            <a:srgbClr val="000066"/>
          </a:solidFill>
          <a:latin typeface="Arial" charset="0"/>
        </a:defRPr>
      </a:lvl4pPr>
      <a:lvl5pPr algn="l" rtl="0" eaLnBrk="0" fontAlgn="base" hangingPunct="0">
        <a:spcBef>
          <a:spcPct val="0"/>
        </a:spcBef>
        <a:spcAft>
          <a:spcPct val="0"/>
        </a:spcAft>
        <a:defRPr sz="2000" b="1">
          <a:solidFill>
            <a:srgbClr val="000066"/>
          </a:solidFill>
          <a:latin typeface="Arial" charset="0"/>
        </a:defRPr>
      </a:lvl5pPr>
      <a:lvl6pPr marL="457200" algn="l" rtl="0" eaLnBrk="0" fontAlgn="base" hangingPunct="0">
        <a:spcBef>
          <a:spcPct val="0"/>
        </a:spcBef>
        <a:spcAft>
          <a:spcPct val="0"/>
        </a:spcAft>
        <a:defRPr sz="2000" b="1">
          <a:solidFill>
            <a:schemeClr val="bg1"/>
          </a:solidFill>
          <a:latin typeface="Arial" charset="0"/>
        </a:defRPr>
      </a:lvl6pPr>
      <a:lvl7pPr marL="914400" algn="l" rtl="0" eaLnBrk="0" fontAlgn="base" hangingPunct="0">
        <a:spcBef>
          <a:spcPct val="0"/>
        </a:spcBef>
        <a:spcAft>
          <a:spcPct val="0"/>
        </a:spcAft>
        <a:defRPr sz="2000" b="1">
          <a:solidFill>
            <a:schemeClr val="bg1"/>
          </a:solidFill>
          <a:latin typeface="Arial" charset="0"/>
        </a:defRPr>
      </a:lvl7pPr>
      <a:lvl8pPr marL="1371600" algn="l" rtl="0" eaLnBrk="0" fontAlgn="base" hangingPunct="0">
        <a:spcBef>
          <a:spcPct val="0"/>
        </a:spcBef>
        <a:spcAft>
          <a:spcPct val="0"/>
        </a:spcAft>
        <a:defRPr sz="2000" b="1">
          <a:solidFill>
            <a:schemeClr val="bg1"/>
          </a:solidFill>
          <a:latin typeface="Arial" charset="0"/>
        </a:defRPr>
      </a:lvl8pPr>
      <a:lvl9pPr marL="1828800" algn="l" rtl="0" eaLnBrk="0" fontAlgn="base" hangingPunct="0">
        <a:spcBef>
          <a:spcPct val="0"/>
        </a:spcBef>
        <a:spcAft>
          <a:spcPct val="0"/>
        </a:spcAft>
        <a:defRPr sz="2000" b="1">
          <a:solidFill>
            <a:schemeClr val="bg1"/>
          </a:solidFill>
          <a:latin typeface="Arial" charset="0"/>
        </a:defRPr>
      </a:lvl9pPr>
    </p:titleStyle>
    <p:bodyStyle>
      <a:lvl1pPr marL="346075" indent="-346075" algn="l" rtl="0" eaLnBrk="0" fontAlgn="base" hangingPunct="0">
        <a:spcBef>
          <a:spcPct val="100000"/>
        </a:spcBef>
        <a:spcAft>
          <a:spcPct val="0"/>
        </a:spcAft>
        <a:buClr>
          <a:schemeClr val="tx1"/>
        </a:buClr>
        <a:buFont typeface="Arial" pitchFamily="34" charset="0"/>
        <a:buChar char="•"/>
        <a:defRPr sz="3200" b="1">
          <a:solidFill>
            <a:srgbClr val="000066"/>
          </a:solidFill>
          <a:latin typeface="Century Gothic" pitchFamily="34" charset="0"/>
          <a:ea typeface="+mn-ea"/>
          <a:cs typeface="+mn-cs"/>
        </a:defRPr>
      </a:lvl1pPr>
      <a:lvl2pPr marL="803275" indent="-342900" algn="l" rtl="0" eaLnBrk="0" fontAlgn="base" hangingPunct="0">
        <a:spcBef>
          <a:spcPct val="30000"/>
        </a:spcBef>
        <a:spcAft>
          <a:spcPct val="0"/>
        </a:spcAft>
        <a:buClrTx/>
        <a:buFont typeface="Century Gothic" pitchFamily="34" charset="0"/>
        <a:buChar char="-"/>
        <a:defRPr sz="2400" b="1">
          <a:solidFill>
            <a:srgbClr val="000066"/>
          </a:solidFill>
          <a:latin typeface="Century Gothic" pitchFamily="34" charset="0"/>
        </a:defRPr>
      </a:lvl2pPr>
      <a:lvl3pPr marL="1262063" indent="-344488" algn="l" rtl="0" eaLnBrk="0" fontAlgn="base" hangingPunct="0">
        <a:spcBef>
          <a:spcPct val="30000"/>
        </a:spcBef>
        <a:spcAft>
          <a:spcPct val="0"/>
        </a:spcAft>
        <a:buClr>
          <a:srgbClr val="FF3300"/>
        </a:buClr>
        <a:buChar char="–"/>
        <a:defRPr>
          <a:solidFill>
            <a:srgbClr val="000066"/>
          </a:solidFill>
          <a:latin typeface="Century Gothic" pitchFamily="34" charset="0"/>
        </a:defRPr>
      </a:lvl3pPr>
      <a:lvl4pPr marL="1719263" indent="-342900" algn="l" rtl="0" eaLnBrk="0" fontAlgn="base" hangingPunct="0">
        <a:spcBef>
          <a:spcPct val="30000"/>
        </a:spcBef>
        <a:spcAft>
          <a:spcPct val="0"/>
        </a:spcAft>
        <a:buSzPct val="75000"/>
        <a:buFont typeface="Wingdings" pitchFamily="2" charset="2"/>
        <a:buChar char="n"/>
        <a:defRPr>
          <a:solidFill>
            <a:srgbClr val="000066"/>
          </a:solidFill>
          <a:latin typeface="Century Gothic" pitchFamily="34" charset="0"/>
        </a:defRPr>
      </a:lvl4pPr>
      <a:lvl5pPr marL="2176463" indent="-342900" algn="l" rtl="0" eaLnBrk="0" fontAlgn="base" hangingPunct="0">
        <a:spcBef>
          <a:spcPct val="30000"/>
        </a:spcBef>
        <a:spcAft>
          <a:spcPct val="0"/>
        </a:spcAft>
        <a:buChar char="•"/>
        <a:defRPr>
          <a:solidFill>
            <a:srgbClr val="000066"/>
          </a:solidFill>
          <a:latin typeface="Century Gothic" pitchFamily="34" charset="0"/>
        </a:defRPr>
      </a:lvl5pPr>
      <a:lvl6pPr marL="2633663" indent="-342900" algn="l" rtl="0" eaLnBrk="0" fontAlgn="base" hangingPunct="0">
        <a:spcBef>
          <a:spcPct val="30000"/>
        </a:spcBef>
        <a:spcAft>
          <a:spcPct val="0"/>
        </a:spcAft>
        <a:buChar char="•"/>
        <a:defRPr>
          <a:solidFill>
            <a:schemeClr val="bg1"/>
          </a:solidFill>
          <a:latin typeface="+mn-lt"/>
        </a:defRPr>
      </a:lvl6pPr>
      <a:lvl7pPr marL="3090863" indent="-342900" algn="l" rtl="0" eaLnBrk="0" fontAlgn="base" hangingPunct="0">
        <a:spcBef>
          <a:spcPct val="30000"/>
        </a:spcBef>
        <a:spcAft>
          <a:spcPct val="0"/>
        </a:spcAft>
        <a:buChar char="•"/>
        <a:defRPr>
          <a:solidFill>
            <a:schemeClr val="bg1"/>
          </a:solidFill>
          <a:latin typeface="+mn-lt"/>
        </a:defRPr>
      </a:lvl7pPr>
      <a:lvl8pPr marL="3548063" indent="-342900" algn="l" rtl="0" eaLnBrk="0" fontAlgn="base" hangingPunct="0">
        <a:spcBef>
          <a:spcPct val="30000"/>
        </a:spcBef>
        <a:spcAft>
          <a:spcPct val="0"/>
        </a:spcAft>
        <a:buChar char="•"/>
        <a:defRPr>
          <a:solidFill>
            <a:schemeClr val="bg1"/>
          </a:solidFill>
          <a:latin typeface="+mn-lt"/>
        </a:defRPr>
      </a:lvl8pPr>
      <a:lvl9pPr marL="4005263" indent="-342900" algn="l" rtl="0" eaLnBrk="0" fontAlgn="base" hangingPunct="0">
        <a:spcBef>
          <a:spcPct val="3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3133" y="2022580"/>
            <a:ext cx="7772400" cy="734443"/>
          </a:xfrm>
        </p:spPr>
        <p:txBody>
          <a:bodyPr/>
          <a:lstStyle/>
          <a:p>
            <a:r>
              <a:rPr lang="en-US" dirty="0" smtClean="0"/>
              <a:t>Leading Change From the inside out </a:t>
            </a:r>
            <a:endParaRPr lang="en-US" dirty="0"/>
          </a:p>
        </p:txBody>
      </p:sp>
      <p:sp>
        <p:nvSpPr>
          <p:cNvPr id="6" name="Text Placeholder 5"/>
          <p:cNvSpPr>
            <a:spLocks noGrp="1"/>
          </p:cNvSpPr>
          <p:nvPr>
            <p:ph type="body" idx="1"/>
          </p:nvPr>
        </p:nvSpPr>
        <p:spPr>
          <a:xfrm>
            <a:off x="644676" y="3381167"/>
            <a:ext cx="7772400" cy="362698"/>
          </a:xfrm>
        </p:spPr>
        <p:txBody>
          <a:bodyPr/>
          <a:lstStyle/>
          <a:p>
            <a:r>
              <a:rPr lang="en-US" i="1" dirty="0" smtClean="0"/>
              <a:t>CQAA  </a:t>
            </a:r>
            <a:r>
              <a:rPr lang="en-US" i="1" dirty="0" smtClean="0"/>
              <a:t>October 30, 2012</a:t>
            </a:r>
            <a:endParaRPr lang="en-US" i="1" dirty="0"/>
          </a:p>
        </p:txBody>
      </p:sp>
    </p:spTree>
  </p:cSld>
  <p:clrMapOvr>
    <a:masterClrMapping/>
  </p:clrMapOvr>
  <p:transition>
    <p:cover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2"/>
          <p:cNvSpPr txBox="1">
            <a:spLocks noChangeArrowheads="1"/>
          </p:cNvSpPr>
          <p:nvPr/>
        </p:nvSpPr>
        <p:spPr bwMode="auto">
          <a:xfrm>
            <a:off x="4495800" y="2672625"/>
            <a:ext cx="3886200" cy="1754188"/>
          </a:xfrm>
          <a:prstGeom prst="rect">
            <a:avLst/>
          </a:prstGeom>
          <a:noFill/>
          <a:ln w="9525">
            <a:noFill/>
            <a:miter lim="800000"/>
            <a:headEnd/>
            <a:tailEnd/>
          </a:ln>
        </p:spPr>
        <p:txBody>
          <a:bodyPr>
            <a:spAutoFit/>
          </a:bodyPr>
          <a:lstStyle/>
          <a:p>
            <a:endParaRPr lang="en-US">
              <a:latin typeface="Century Gothic" pitchFamily="34" charset="0"/>
            </a:endParaRPr>
          </a:p>
          <a:p>
            <a:r>
              <a:rPr lang="en-US">
                <a:latin typeface="Century Gothic" pitchFamily="34" charset="0"/>
              </a:rPr>
              <a:t>If you pay enough attention to these connections—they become </a:t>
            </a:r>
            <a:r>
              <a:rPr lang="en-US" b="1" i="1">
                <a:latin typeface="Century Gothic" pitchFamily="34" charset="0"/>
              </a:rPr>
              <a:t>mental maps </a:t>
            </a:r>
            <a:r>
              <a:rPr lang="en-US">
                <a:latin typeface="Century Gothic" pitchFamily="34" charset="0"/>
              </a:rPr>
              <a:t>and the processing becomes easier and “instinctive”.</a:t>
            </a:r>
          </a:p>
        </p:txBody>
      </p:sp>
      <p:pic>
        <p:nvPicPr>
          <p:cNvPr id="4" name="Picture 4" descr="brain.jpg picture by Handrushh"/>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752600" y="2605950"/>
            <a:ext cx="2706688" cy="2276475"/>
          </a:xfrm>
          <a:prstGeom prst="rect">
            <a:avLst/>
          </a:prstGeom>
          <a:ln>
            <a:noFill/>
          </a:ln>
          <a:effectLst>
            <a:outerShdw blurRad="292100" dist="139700" dir="2700000" algn="tl" rotWithShape="0">
              <a:srgbClr val="333333">
                <a:alpha val="65000"/>
              </a:srgbClr>
            </a:outerShdw>
          </a:effectLst>
        </p:spPr>
      </p:pic>
      <p:sp>
        <p:nvSpPr>
          <p:cNvPr id="9220" name="TextBox 5"/>
          <p:cNvSpPr txBox="1">
            <a:spLocks noChangeArrowheads="1"/>
          </p:cNvSpPr>
          <p:nvPr/>
        </p:nvSpPr>
        <p:spPr bwMode="auto">
          <a:xfrm>
            <a:off x="1295400" y="1148625"/>
            <a:ext cx="3886200" cy="1200150"/>
          </a:xfrm>
          <a:prstGeom prst="rect">
            <a:avLst/>
          </a:prstGeom>
          <a:noFill/>
          <a:ln w="9525">
            <a:noFill/>
            <a:miter lim="800000"/>
            <a:headEnd/>
            <a:tailEnd/>
          </a:ln>
        </p:spPr>
        <p:txBody>
          <a:bodyPr>
            <a:spAutoFit/>
          </a:bodyPr>
          <a:lstStyle/>
          <a:p>
            <a:r>
              <a:rPr lang="en-US">
                <a:latin typeface="Century Gothic" pitchFamily="34" charset="0"/>
              </a:rPr>
              <a:t>When we are faced with change, it is significantly easier to create new mental maps than to change the old ones.</a:t>
            </a:r>
          </a:p>
        </p:txBody>
      </p:sp>
      <p:sp>
        <p:nvSpPr>
          <p:cNvPr id="9221" name="TextBox 6"/>
          <p:cNvSpPr txBox="1">
            <a:spLocks noChangeArrowheads="1"/>
          </p:cNvSpPr>
          <p:nvPr/>
        </p:nvSpPr>
        <p:spPr bwMode="auto">
          <a:xfrm>
            <a:off x="1752600" y="4730025"/>
            <a:ext cx="3886200" cy="923925"/>
          </a:xfrm>
          <a:prstGeom prst="rect">
            <a:avLst/>
          </a:prstGeom>
          <a:noFill/>
          <a:ln w="9525">
            <a:noFill/>
            <a:miter lim="800000"/>
            <a:headEnd/>
            <a:tailEnd/>
          </a:ln>
        </p:spPr>
        <p:txBody>
          <a:bodyPr>
            <a:spAutoFit/>
          </a:bodyPr>
          <a:lstStyle/>
          <a:p>
            <a:endParaRPr lang="en-US">
              <a:latin typeface="Century Gothic" pitchFamily="34" charset="0"/>
            </a:endParaRPr>
          </a:p>
          <a:p>
            <a:r>
              <a:rPr lang="en-US">
                <a:latin typeface="Century Gothic" pitchFamily="34" charset="0"/>
              </a:rPr>
              <a:t>This is accelerated by positive reinforcement.</a:t>
            </a:r>
          </a:p>
        </p:txBody>
      </p:sp>
      <p:sp>
        <p:nvSpPr>
          <p:cNvPr id="9222" name="Title 7"/>
          <p:cNvSpPr>
            <a:spLocks noGrp="1"/>
          </p:cNvSpPr>
          <p:nvPr>
            <p:ph type="title"/>
          </p:nvPr>
        </p:nvSpPr>
        <p:spPr>
          <a:xfrm>
            <a:off x="191069" y="125128"/>
            <a:ext cx="8560558" cy="751172"/>
          </a:xfrm>
          <a:effectLst/>
        </p:spPr>
        <p:txBody>
          <a:bodyPr/>
          <a:lstStyle/>
          <a:p>
            <a:r>
              <a:rPr lang="en-US" dirty="0" smtClean="0"/>
              <a:t>Building New Mental Maps</a:t>
            </a:r>
          </a:p>
        </p:txBody>
      </p:sp>
      <p:sp>
        <p:nvSpPr>
          <p:cNvPr id="7" name="TextBox 6"/>
          <p:cNvSpPr txBox="1"/>
          <p:nvPr/>
        </p:nvSpPr>
        <p:spPr>
          <a:xfrm>
            <a:off x="6857198" y="5587465"/>
            <a:ext cx="1930337" cy="553998"/>
          </a:xfrm>
          <a:prstGeom prst="rect">
            <a:avLst/>
          </a:prstGeom>
          <a:noFill/>
        </p:spPr>
        <p:txBody>
          <a:bodyPr wrap="none" rtlCol="0">
            <a:spAutoFit/>
          </a:bodyPr>
          <a:lstStyle/>
          <a:p>
            <a:pPr algn="r"/>
            <a:r>
              <a:rPr lang="en-US" sz="1000" dirty="0" smtClean="0">
                <a:latin typeface="Century Gothic" pitchFamily="34" charset="0"/>
              </a:rPr>
              <a:t>Adapted from: Rock, David </a:t>
            </a:r>
            <a:br>
              <a:rPr lang="en-US" sz="1000" dirty="0" smtClean="0">
                <a:latin typeface="Century Gothic" pitchFamily="34" charset="0"/>
              </a:rPr>
            </a:br>
            <a:r>
              <a:rPr lang="en-US" sz="1000" b="1" i="1" dirty="0" smtClean="0">
                <a:latin typeface="Century Gothic" pitchFamily="34" charset="0"/>
              </a:rPr>
              <a:t>Your Brain at Work</a:t>
            </a:r>
            <a:r>
              <a:rPr lang="en-US" sz="1000" dirty="0" smtClean="0">
                <a:latin typeface="Century Gothic" pitchFamily="34" charset="0"/>
              </a:rPr>
              <a:t>, </a:t>
            </a:r>
            <a:br>
              <a:rPr lang="en-US" sz="1000" dirty="0" smtClean="0">
                <a:latin typeface="Century Gothic" pitchFamily="34" charset="0"/>
              </a:rPr>
            </a:br>
            <a:r>
              <a:rPr lang="en-US" sz="1000" dirty="0" err="1" smtClean="0">
                <a:latin typeface="Century Gothic" pitchFamily="34" charset="0"/>
              </a:rPr>
              <a:t>HarperBusiness</a:t>
            </a:r>
            <a:r>
              <a:rPr lang="en-US" sz="1000" dirty="0" smtClean="0">
                <a:latin typeface="Century Gothic" pitchFamily="34" charset="0"/>
              </a:rPr>
              <a:t> 2009</a:t>
            </a:r>
            <a:endParaRPr lang="en-US" sz="1000" dirty="0">
              <a:latin typeface="Century Gothic" pitchFamily="34" charset="0"/>
            </a:endParaRPr>
          </a:p>
        </p:txBody>
      </p:sp>
      <p:sp>
        <p:nvSpPr>
          <p:cNvPr id="8" name="Slide Number Placeholder 7"/>
          <p:cNvSpPr>
            <a:spLocks noGrp="1"/>
          </p:cNvSpPr>
          <p:nvPr>
            <p:ph type="sldNum" sz="quarter" idx="4"/>
          </p:nvPr>
        </p:nvSpPr>
        <p:spPr/>
        <p:txBody>
          <a:bodyPr/>
          <a:lstStyle/>
          <a:p>
            <a:pPr>
              <a:defRPr/>
            </a:pPr>
            <a:fld id="{7F48B885-CE76-4B52-B2E3-BAE3E6D2D91F}" type="slidenum">
              <a:rPr lang="en-US" smtClean="0"/>
              <a:pPr>
                <a:defRPr/>
              </a:pPr>
              <a:t>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ta\My Pictures\Microsoft Clip Organizer\j0438746.jpg"/>
          <p:cNvPicPr>
            <a:picLocks noChangeAspect="1" noChangeArrowheads="1"/>
          </p:cNvPicPr>
          <p:nvPr/>
        </p:nvPicPr>
        <p:blipFill>
          <a:blip r:embed="rId3" cstate="print">
            <a:clrChange>
              <a:clrFrom>
                <a:srgbClr val="000000"/>
              </a:clrFrom>
              <a:clrTo>
                <a:srgbClr val="000000">
                  <a:alpha val="0"/>
                </a:srgbClr>
              </a:clrTo>
            </a:clrChange>
          </a:blip>
          <a:srcRect l="7037" r="10000" b="46667"/>
          <a:stretch>
            <a:fillRect/>
          </a:stretch>
        </p:blipFill>
        <p:spPr bwMode="auto">
          <a:xfrm>
            <a:off x="609600" y="2590800"/>
            <a:ext cx="2311400" cy="1981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1" name="Cloud Callout 20"/>
          <p:cNvSpPr/>
          <p:nvPr/>
        </p:nvSpPr>
        <p:spPr>
          <a:xfrm>
            <a:off x="3200400" y="4114800"/>
            <a:ext cx="2540000" cy="1905000"/>
          </a:xfrm>
          <a:prstGeom prst="cloudCallout">
            <a:avLst>
              <a:gd name="adj1" fmla="val -75984"/>
              <a:gd name="adj2" fmla="val -79022"/>
            </a:avLst>
          </a:prstGeom>
          <a:gradFill flip="none" rotWithShape="1">
            <a:gsLst>
              <a:gs pos="0">
                <a:srgbClr val="00B050"/>
              </a:gs>
              <a:gs pos="50000">
                <a:schemeClr val="bg1"/>
              </a:gs>
            </a:gsLst>
            <a:path path="circle">
              <a:fillToRect r="100000" b="100000"/>
            </a:path>
            <a:tileRect l="-100000" t="-100000"/>
          </a:gradFill>
          <a:ln>
            <a:noFill/>
          </a:ln>
          <a:effectLst>
            <a:outerShdw blurRad="152400" dist="1143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loud Callout 19"/>
          <p:cNvSpPr/>
          <p:nvPr/>
        </p:nvSpPr>
        <p:spPr>
          <a:xfrm>
            <a:off x="3352800" y="1371600"/>
            <a:ext cx="2590800" cy="1981200"/>
          </a:xfrm>
          <a:prstGeom prst="cloudCallout">
            <a:avLst>
              <a:gd name="adj1" fmla="val -85395"/>
              <a:gd name="adj2" fmla="val 41270"/>
            </a:avLst>
          </a:prstGeom>
          <a:gradFill flip="none" rotWithShape="1">
            <a:gsLst>
              <a:gs pos="0">
                <a:srgbClr val="C00000"/>
              </a:gs>
              <a:gs pos="50000">
                <a:schemeClr val="bg1"/>
              </a:gs>
            </a:gsLst>
            <a:path path="circle">
              <a:fillToRect t="100000" r="100000"/>
            </a:path>
            <a:tileRect l="-100000" b="-100000"/>
          </a:gradFill>
          <a:ln>
            <a:noFill/>
          </a:ln>
          <a:effectLst>
            <a:outerShdw blurRad="152400" dist="1143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93" name="Title 3"/>
          <p:cNvSpPr>
            <a:spLocks noGrp="1"/>
          </p:cNvSpPr>
          <p:nvPr>
            <p:ph type="title"/>
          </p:nvPr>
        </p:nvSpPr>
        <p:spPr>
          <a:xfrm>
            <a:off x="192505" y="151600"/>
            <a:ext cx="8532395" cy="914400"/>
          </a:xfrm>
        </p:spPr>
        <p:txBody>
          <a:bodyPr/>
          <a:lstStyle/>
          <a:p>
            <a:r>
              <a:rPr lang="en-US" dirty="0" smtClean="0"/>
              <a:t>Overall Guiding Principle</a:t>
            </a:r>
          </a:p>
        </p:txBody>
      </p:sp>
      <p:pic>
        <p:nvPicPr>
          <p:cNvPr id="1035" name="Picture 11" descr="C:\Documents and Settings\Owner\Local Settings\Temporary Internet Files\Content.IE5\B30YILLR\MPj02628450000[1].jpg"/>
          <p:cNvPicPr>
            <a:picLocks noChangeAspect="1" noChangeArrowheads="1"/>
          </p:cNvPicPr>
          <p:nvPr/>
        </p:nvPicPr>
        <p:blipFill>
          <a:blip r:embed="rId4" cstate="print"/>
          <a:srcRect t="16667" b="29166"/>
          <a:stretch>
            <a:fillRect/>
          </a:stretch>
        </p:blipFill>
        <p:spPr bwMode="auto">
          <a:xfrm>
            <a:off x="3886200" y="1648968"/>
            <a:ext cx="1721182" cy="1412586"/>
          </a:xfrm>
          <a:prstGeom prst="ellipse">
            <a:avLst/>
          </a:prstGeom>
          <a:ln>
            <a:noFill/>
          </a:ln>
          <a:effectLst>
            <a:softEdge rad="112500"/>
          </a:effectLst>
        </p:spPr>
      </p:pic>
      <p:pic>
        <p:nvPicPr>
          <p:cNvPr id="1039" name="Picture 15" descr="C:\Documents and Settings\Owner\Local Settings\Temporary Internet Files\Content.IE5\8Z0GCPMY\MPj04328550000[1].jpg"/>
          <p:cNvPicPr>
            <a:picLocks noChangeAspect="1" noChangeArrowheads="1"/>
          </p:cNvPicPr>
          <p:nvPr/>
        </p:nvPicPr>
        <p:blipFill>
          <a:blip r:embed="rId5" cstate="print">
            <a:clrChange>
              <a:clrFrom>
                <a:srgbClr val="FFFFFF"/>
              </a:clrFrom>
              <a:clrTo>
                <a:srgbClr val="FFFFFF">
                  <a:alpha val="0"/>
                </a:srgbClr>
              </a:clrTo>
            </a:clrChange>
          </a:blip>
          <a:srcRect l="15476" t="16688" r="16667" b="3997"/>
          <a:stretch>
            <a:fillRect/>
          </a:stretch>
        </p:blipFill>
        <p:spPr bwMode="auto">
          <a:xfrm>
            <a:off x="3886200" y="4478338"/>
            <a:ext cx="1219200" cy="1069975"/>
          </a:xfrm>
          <a:prstGeom prst="rect">
            <a:avLst/>
          </a:prstGeom>
          <a:ln>
            <a:noFill/>
          </a:ln>
          <a:effectLst>
            <a:outerShdw blurRad="292100" dist="139700" dir="2700000" algn="tl" rotWithShape="0">
              <a:srgbClr val="333333">
                <a:alpha val="65000"/>
              </a:srgbClr>
            </a:outerShdw>
          </a:effectLst>
        </p:spPr>
      </p:pic>
      <p:sp>
        <p:nvSpPr>
          <p:cNvPr id="16396" name="TextBox 21"/>
          <p:cNvSpPr txBox="1">
            <a:spLocks noChangeArrowheads="1"/>
          </p:cNvSpPr>
          <p:nvPr/>
        </p:nvSpPr>
        <p:spPr bwMode="auto">
          <a:xfrm>
            <a:off x="1981200" y="1905000"/>
            <a:ext cx="1219200" cy="646113"/>
          </a:xfrm>
          <a:prstGeom prst="rect">
            <a:avLst/>
          </a:prstGeom>
          <a:noFill/>
          <a:ln w="9525">
            <a:noFill/>
            <a:miter lim="800000"/>
            <a:headEnd/>
            <a:tailEnd/>
          </a:ln>
        </p:spPr>
        <p:txBody>
          <a:bodyPr>
            <a:spAutoFit/>
          </a:bodyPr>
          <a:lstStyle/>
          <a:p>
            <a:r>
              <a:rPr lang="en-US" dirty="0">
                <a:latin typeface="Century Gothic" pitchFamily="34" charset="0"/>
              </a:rPr>
              <a:t>Minimize</a:t>
            </a:r>
            <a:br>
              <a:rPr lang="en-US" dirty="0">
                <a:latin typeface="Century Gothic" pitchFamily="34" charset="0"/>
              </a:rPr>
            </a:br>
            <a:r>
              <a:rPr lang="en-US" dirty="0">
                <a:latin typeface="Century Gothic" pitchFamily="34" charset="0"/>
              </a:rPr>
              <a:t>Danger</a:t>
            </a:r>
          </a:p>
        </p:txBody>
      </p:sp>
      <p:sp>
        <p:nvSpPr>
          <p:cNvPr id="16397" name="TextBox 22"/>
          <p:cNvSpPr txBox="1">
            <a:spLocks noChangeArrowheads="1"/>
          </p:cNvSpPr>
          <p:nvPr/>
        </p:nvSpPr>
        <p:spPr bwMode="auto">
          <a:xfrm>
            <a:off x="1752600" y="4724400"/>
            <a:ext cx="1295400" cy="646113"/>
          </a:xfrm>
          <a:prstGeom prst="rect">
            <a:avLst/>
          </a:prstGeom>
          <a:noFill/>
          <a:ln w="9525">
            <a:noFill/>
            <a:miter lim="800000"/>
            <a:headEnd/>
            <a:tailEnd/>
          </a:ln>
        </p:spPr>
        <p:txBody>
          <a:bodyPr>
            <a:spAutoFit/>
          </a:bodyPr>
          <a:lstStyle/>
          <a:p>
            <a:r>
              <a:rPr lang="en-US">
                <a:latin typeface="Century Gothic" pitchFamily="34" charset="0"/>
              </a:rPr>
              <a:t>Maximize</a:t>
            </a:r>
            <a:br>
              <a:rPr lang="en-US">
                <a:latin typeface="Century Gothic" pitchFamily="34" charset="0"/>
              </a:rPr>
            </a:br>
            <a:r>
              <a:rPr lang="en-US">
                <a:latin typeface="Century Gothic" pitchFamily="34" charset="0"/>
              </a:rPr>
              <a:t>Reward</a:t>
            </a:r>
          </a:p>
        </p:txBody>
      </p:sp>
      <p:sp>
        <p:nvSpPr>
          <p:cNvPr id="16398" name="TextBox 23"/>
          <p:cNvSpPr txBox="1">
            <a:spLocks noChangeArrowheads="1"/>
          </p:cNvSpPr>
          <p:nvPr/>
        </p:nvSpPr>
        <p:spPr bwMode="auto">
          <a:xfrm>
            <a:off x="6172200" y="4800600"/>
            <a:ext cx="2438400" cy="369888"/>
          </a:xfrm>
          <a:prstGeom prst="rect">
            <a:avLst/>
          </a:prstGeom>
          <a:noFill/>
          <a:ln w="9525">
            <a:noFill/>
            <a:miter lim="800000"/>
            <a:headEnd/>
            <a:tailEnd/>
          </a:ln>
        </p:spPr>
        <p:txBody>
          <a:bodyPr>
            <a:spAutoFit/>
          </a:bodyPr>
          <a:lstStyle/>
          <a:p>
            <a:r>
              <a:rPr lang="en-US">
                <a:latin typeface="Century Gothic" pitchFamily="34" charset="0"/>
              </a:rPr>
              <a:t>Good = Approach</a:t>
            </a:r>
          </a:p>
        </p:txBody>
      </p:sp>
      <p:sp>
        <p:nvSpPr>
          <p:cNvPr id="16399" name="TextBox 24"/>
          <p:cNvSpPr txBox="1">
            <a:spLocks noChangeArrowheads="1"/>
          </p:cNvSpPr>
          <p:nvPr/>
        </p:nvSpPr>
        <p:spPr bwMode="auto">
          <a:xfrm>
            <a:off x="6172200" y="2133600"/>
            <a:ext cx="2438400" cy="369888"/>
          </a:xfrm>
          <a:prstGeom prst="rect">
            <a:avLst/>
          </a:prstGeom>
          <a:noFill/>
          <a:ln w="9525">
            <a:noFill/>
            <a:miter lim="800000"/>
            <a:headEnd/>
            <a:tailEnd/>
          </a:ln>
        </p:spPr>
        <p:txBody>
          <a:bodyPr>
            <a:spAutoFit/>
          </a:bodyPr>
          <a:lstStyle/>
          <a:p>
            <a:r>
              <a:rPr lang="en-US">
                <a:latin typeface="Century Gothic" pitchFamily="34" charset="0"/>
              </a:rPr>
              <a:t>Bad = Avoid</a:t>
            </a:r>
          </a:p>
        </p:txBody>
      </p:sp>
      <p:sp>
        <p:nvSpPr>
          <p:cNvPr id="15" name="TextBox 14"/>
          <p:cNvSpPr txBox="1"/>
          <p:nvPr/>
        </p:nvSpPr>
        <p:spPr>
          <a:xfrm>
            <a:off x="6857198" y="5587465"/>
            <a:ext cx="1930337" cy="553998"/>
          </a:xfrm>
          <a:prstGeom prst="rect">
            <a:avLst/>
          </a:prstGeom>
          <a:noFill/>
        </p:spPr>
        <p:txBody>
          <a:bodyPr wrap="none" rtlCol="0">
            <a:spAutoFit/>
          </a:bodyPr>
          <a:lstStyle/>
          <a:p>
            <a:pPr algn="r"/>
            <a:r>
              <a:rPr lang="en-US" sz="1000" dirty="0" smtClean="0">
                <a:latin typeface="Century Gothic" pitchFamily="34" charset="0"/>
              </a:rPr>
              <a:t>Adapted from: Rock, David </a:t>
            </a:r>
            <a:br>
              <a:rPr lang="en-US" sz="1000" dirty="0" smtClean="0">
                <a:latin typeface="Century Gothic" pitchFamily="34" charset="0"/>
              </a:rPr>
            </a:br>
            <a:r>
              <a:rPr lang="en-US" sz="1000" b="1" i="1" dirty="0" smtClean="0">
                <a:latin typeface="Century Gothic" pitchFamily="34" charset="0"/>
              </a:rPr>
              <a:t>Your Brain at Work</a:t>
            </a:r>
            <a:r>
              <a:rPr lang="en-US" sz="1000" dirty="0" smtClean="0">
                <a:latin typeface="Century Gothic" pitchFamily="34" charset="0"/>
              </a:rPr>
              <a:t>, </a:t>
            </a:r>
            <a:br>
              <a:rPr lang="en-US" sz="1000" dirty="0" smtClean="0">
                <a:latin typeface="Century Gothic" pitchFamily="34" charset="0"/>
              </a:rPr>
            </a:br>
            <a:r>
              <a:rPr lang="en-US" sz="1000" dirty="0" err="1" smtClean="0">
                <a:latin typeface="Century Gothic" pitchFamily="34" charset="0"/>
              </a:rPr>
              <a:t>HarperBusiness</a:t>
            </a:r>
            <a:r>
              <a:rPr lang="en-US" sz="1000" dirty="0" smtClean="0">
                <a:latin typeface="Century Gothic" pitchFamily="34" charset="0"/>
              </a:rPr>
              <a:t> 2009</a:t>
            </a:r>
            <a:endParaRPr lang="en-US" sz="1000" dirty="0">
              <a:latin typeface="Century Gothic" pitchFamily="34" charset="0"/>
            </a:endParaRPr>
          </a:p>
        </p:txBody>
      </p:sp>
      <p:sp>
        <p:nvSpPr>
          <p:cNvPr id="13" name="Slide Number Placeholder 12"/>
          <p:cNvSpPr>
            <a:spLocks noGrp="1"/>
          </p:cNvSpPr>
          <p:nvPr>
            <p:ph type="sldNum" sz="quarter" idx="4"/>
          </p:nvPr>
        </p:nvSpPr>
        <p:spPr/>
        <p:txBody>
          <a:bodyPr/>
          <a:lstStyle/>
          <a:p>
            <a:pPr>
              <a:defRPr/>
            </a:pPr>
            <a:fld id="{7F48B885-CE76-4B52-B2E3-BAE3E6D2D91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2514600" y="2910850"/>
            <a:ext cx="3422960" cy="2019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6" name="Line Callout 3 15"/>
          <p:cNvSpPr/>
          <p:nvPr/>
        </p:nvSpPr>
        <p:spPr>
          <a:xfrm>
            <a:off x="3746634" y="2115963"/>
            <a:ext cx="1268128" cy="275797"/>
          </a:xfrm>
          <a:prstGeom prst="borderCallout3">
            <a:avLst>
              <a:gd name="adj1" fmla="val 18750"/>
              <a:gd name="adj2" fmla="val -8333"/>
              <a:gd name="adj3" fmla="val 18749"/>
              <a:gd name="adj4" fmla="val -26772"/>
              <a:gd name="adj5" fmla="val 145720"/>
              <a:gd name="adj6" fmla="val -26772"/>
              <a:gd name="adj7" fmla="val 466098"/>
              <a:gd name="adj8" fmla="val -3865"/>
            </a:avLst>
          </a:prstGeom>
          <a:solidFill>
            <a:srgbClr val="FFFF00"/>
          </a:solidFill>
          <a:ln w="0">
            <a:solidFill>
              <a:schemeClr val="tx1"/>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2" name="Title 3"/>
          <p:cNvSpPr>
            <a:spLocks noGrp="1"/>
          </p:cNvSpPr>
          <p:nvPr>
            <p:ph type="title"/>
          </p:nvPr>
        </p:nvSpPr>
        <p:spPr>
          <a:xfrm>
            <a:off x="144375" y="134364"/>
            <a:ext cx="8686800" cy="1143000"/>
          </a:xfrm>
        </p:spPr>
        <p:txBody>
          <a:bodyPr/>
          <a:lstStyle/>
          <a:p>
            <a:r>
              <a:rPr lang="en-US" dirty="0" smtClean="0"/>
              <a:t>Overall Guiding Principle</a:t>
            </a:r>
          </a:p>
        </p:txBody>
      </p:sp>
      <p:sp>
        <p:nvSpPr>
          <p:cNvPr id="17413" name="TextBox 21"/>
          <p:cNvSpPr txBox="1">
            <a:spLocks noChangeArrowheads="1"/>
          </p:cNvSpPr>
          <p:nvPr/>
        </p:nvSpPr>
        <p:spPr bwMode="auto">
          <a:xfrm>
            <a:off x="3266973" y="1425351"/>
            <a:ext cx="3210828" cy="954107"/>
          </a:xfrm>
          <a:prstGeom prst="rect">
            <a:avLst/>
          </a:prstGeom>
          <a:noFill/>
          <a:ln w="9525">
            <a:noFill/>
            <a:miter lim="800000"/>
            <a:headEnd/>
            <a:tailEnd/>
          </a:ln>
        </p:spPr>
        <p:txBody>
          <a:bodyPr wrap="square">
            <a:spAutoFit/>
          </a:bodyPr>
          <a:lstStyle/>
          <a:p>
            <a:pPr algn="ctr"/>
            <a:r>
              <a:rPr lang="en-US" dirty="0">
                <a:latin typeface="Century Gothic" pitchFamily="34" charset="0"/>
              </a:rPr>
              <a:t>When danger is perceived, the brain automatically shifts resources from the prefrontal cortex and the limbic system </a:t>
            </a:r>
            <a:r>
              <a:rPr lang="en-US" dirty="0" smtClean="0">
                <a:latin typeface="Century Gothic" pitchFamily="34" charset="0"/>
              </a:rPr>
              <a:t> takes </a:t>
            </a:r>
            <a:r>
              <a:rPr lang="en-US" dirty="0">
                <a:latin typeface="Century Gothic" pitchFamily="34" charset="0"/>
              </a:rPr>
              <a:t>over</a:t>
            </a:r>
          </a:p>
        </p:txBody>
      </p:sp>
      <p:sp>
        <p:nvSpPr>
          <p:cNvPr id="17414" name="TextBox 23"/>
          <p:cNvSpPr txBox="1">
            <a:spLocks noChangeArrowheads="1"/>
          </p:cNvSpPr>
          <p:nvPr/>
        </p:nvSpPr>
        <p:spPr bwMode="auto">
          <a:xfrm>
            <a:off x="6096000" y="3063250"/>
            <a:ext cx="2438400" cy="1600200"/>
          </a:xfrm>
          <a:prstGeom prst="rect">
            <a:avLst/>
          </a:prstGeom>
          <a:noFill/>
          <a:ln w="9525">
            <a:noFill/>
            <a:miter lim="800000"/>
            <a:headEnd/>
            <a:tailEnd/>
          </a:ln>
        </p:spPr>
        <p:txBody>
          <a:bodyPr>
            <a:spAutoFit/>
          </a:bodyPr>
          <a:lstStyle/>
          <a:p>
            <a:pPr algn="r"/>
            <a:r>
              <a:rPr lang="en-US" sz="1400" dirty="0">
                <a:latin typeface="Century Gothic" pitchFamily="34" charset="0"/>
              </a:rPr>
              <a:t>Even small stressors can become large stressors really quickly and can feel unmanageable.  </a:t>
            </a:r>
            <a:r>
              <a:rPr lang="en-US" sz="1400" dirty="0" smtClean="0">
                <a:latin typeface="Century Gothic" pitchFamily="34" charset="0"/>
              </a:rPr>
              <a:t/>
            </a:r>
            <a:br>
              <a:rPr lang="en-US" sz="1400" dirty="0" smtClean="0">
                <a:latin typeface="Century Gothic" pitchFamily="34" charset="0"/>
              </a:rPr>
            </a:br>
            <a:r>
              <a:rPr lang="en-US" sz="1400" dirty="0" smtClean="0">
                <a:latin typeface="Century Gothic" pitchFamily="34" charset="0"/>
              </a:rPr>
              <a:t>The </a:t>
            </a:r>
            <a:r>
              <a:rPr lang="en-US" sz="1400" dirty="0">
                <a:latin typeface="Century Gothic" pitchFamily="34" charset="0"/>
              </a:rPr>
              <a:t>away response is stronger, faster and more long lasting</a:t>
            </a:r>
          </a:p>
        </p:txBody>
      </p:sp>
      <p:sp>
        <p:nvSpPr>
          <p:cNvPr id="13" name="Freeform 12"/>
          <p:cNvSpPr/>
          <p:nvPr/>
        </p:nvSpPr>
        <p:spPr>
          <a:xfrm>
            <a:off x="3124200" y="3215650"/>
            <a:ext cx="971550" cy="1006475"/>
          </a:xfrm>
          <a:custGeom>
            <a:avLst/>
            <a:gdLst>
              <a:gd name="connsiteX0" fmla="*/ 679382 w 971990"/>
              <a:gd name="connsiteY0" fmla="*/ 73152 h 1005840"/>
              <a:gd name="connsiteX1" fmla="*/ 597086 w 971990"/>
              <a:gd name="connsiteY1" fmla="*/ 64008 h 1005840"/>
              <a:gd name="connsiteX2" fmla="*/ 350198 w 971990"/>
              <a:gd name="connsiteY2" fmla="*/ 164592 h 1005840"/>
              <a:gd name="connsiteX3" fmla="*/ 341054 w 971990"/>
              <a:gd name="connsiteY3" fmla="*/ 256032 h 1005840"/>
              <a:gd name="connsiteX4" fmla="*/ 213038 w 971990"/>
              <a:gd name="connsiteY4" fmla="*/ 310896 h 1005840"/>
              <a:gd name="connsiteX5" fmla="*/ 149030 w 971990"/>
              <a:gd name="connsiteY5" fmla="*/ 420624 h 1005840"/>
              <a:gd name="connsiteX6" fmla="*/ 75878 w 971990"/>
              <a:gd name="connsiteY6" fmla="*/ 539496 h 1005840"/>
              <a:gd name="connsiteX7" fmla="*/ 2726 w 971990"/>
              <a:gd name="connsiteY7" fmla="*/ 585216 h 1005840"/>
              <a:gd name="connsiteX8" fmla="*/ 2726 w 971990"/>
              <a:gd name="connsiteY8" fmla="*/ 685800 h 1005840"/>
              <a:gd name="connsiteX9" fmla="*/ 39302 w 971990"/>
              <a:gd name="connsiteY9" fmla="*/ 795528 h 1005840"/>
              <a:gd name="connsiteX10" fmla="*/ 30158 w 971990"/>
              <a:gd name="connsiteY10" fmla="*/ 896112 h 1005840"/>
              <a:gd name="connsiteX11" fmla="*/ 231326 w 971990"/>
              <a:gd name="connsiteY11" fmla="*/ 1005840 h 1005840"/>
              <a:gd name="connsiteX12" fmla="*/ 386774 w 971990"/>
              <a:gd name="connsiteY12" fmla="*/ 1005840 h 1005840"/>
              <a:gd name="connsiteX13" fmla="*/ 496502 w 971990"/>
              <a:gd name="connsiteY13" fmla="*/ 905256 h 1005840"/>
              <a:gd name="connsiteX14" fmla="*/ 578798 w 971990"/>
              <a:gd name="connsiteY14" fmla="*/ 804672 h 1005840"/>
              <a:gd name="connsiteX15" fmla="*/ 496502 w 971990"/>
              <a:gd name="connsiteY15" fmla="*/ 749808 h 1005840"/>
              <a:gd name="connsiteX16" fmla="*/ 341054 w 971990"/>
              <a:gd name="connsiteY16" fmla="*/ 630936 h 1005840"/>
              <a:gd name="connsiteX17" fmla="*/ 377630 w 971990"/>
              <a:gd name="connsiteY17" fmla="*/ 521208 h 1005840"/>
              <a:gd name="connsiteX18" fmla="*/ 496502 w 971990"/>
              <a:gd name="connsiteY18" fmla="*/ 429768 h 1005840"/>
              <a:gd name="connsiteX19" fmla="*/ 697670 w 971990"/>
              <a:gd name="connsiteY19" fmla="*/ 347472 h 1005840"/>
              <a:gd name="connsiteX20" fmla="*/ 807398 w 971990"/>
              <a:gd name="connsiteY20" fmla="*/ 338328 h 1005840"/>
              <a:gd name="connsiteX21" fmla="*/ 862262 w 971990"/>
              <a:gd name="connsiteY21" fmla="*/ 237744 h 1005840"/>
              <a:gd name="connsiteX22" fmla="*/ 944558 w 971990"/>
              <a:gd name="connsiteY22" fmla="*/ 118872 h 1005840"/>
              <a:gd name="connsiteX23" fmla="*/ 971990 w 971990"/>
              <a:gd name="connsiteY23" fmla="*/ 9144 h 1005840"/>
              <a:gd name="connsiteX24" fmla="*/ 898838 w 971990"/>
              <a:gd name="connsiteY24" fmla="*/ 0 h 1005840"/>
              <a:gd name="connsiteX25" fmla="*/ 779966 w 971990"/>
              <a:gd name="connsiteY25" fmla="*/ 36576 h 1005840"/>
              <a:gd name="connsiteX26" fmla="*/ 679382 w 971990"/>
              <a:gd name="connsiteY26" fmla="*/ 7315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1990" h="1005840">
                <a:moveTo>
                  <a:pt x="679382" y="73152"/>
                </a:moveTo>
                <a:lnTo>
                  <a:pt x="597086" y="64008"/>
                </a:lnTo>
                <a:lnTo>
                  <a:pt x="350198" y="164592"/>
                </a:lnTo>
                <a:lnTo>
                  <a:pt x="341054" y="256032"/>
                </a:lnTo>
                <a:lnTo>
                  <a:pt x="213038" y="310896"/>
                </a:lnTo>
                <a:cubicBezTo>
                  <a:pt x="147585" y="432452"/>
                  <a:pt x="149030" y="474771"/>
                  <a:pt x="149030" y="420624"/>
                </a:cubicBezTo>
                <a:lnTo>
                  <a:pt x="75878" y="539496"/>
                </a:lnTo>
                <a:cubicBezTo>
                  <a:pt x="0" y="577435"/>
                  <a:pt x="2726" y="548810"/>
                  <a:pt x="2726" y="585216"/>
                </a:cubicBezTo>
                <a:lnTo>
                  <a:pt x="2726" y="685800"/>
                </a:lnTo>
                <a:lnTo>
                  <a:pt x="39302" y="795528"/>
                </a:lnTo>
                <a:lnTo>
                  <a:pt x="30158" y="896112"/>
                </a:lnTo>
                <a:lnTo>
                  <a:pt x="231326" y="1005840"/>
                </a:lnTo>
                <a:lnTo>
                  <a:pt x="386774" y="1005840"/>
                </a:lnTo>
                <a:lnTo>
                  <a:pt x="496502" y="905256"/>
                </a:lnTo>
                <a:lnTo>
                  <a:pt x="578798" y="804672"/>
                </a:lnTo>
                <a:cubicBezTo>
                  <a:pt x="493838" y="757472"/>
                  <a:pt x="496502" y="790333"/>
                  <a:pt x="496502" y="749808"/>
                </a:cubicBezTo>
                <a:lnTo>
                  <a:pt x="341054" y="630936"/>
                </a:lnTo>
                <a:lnTo>
                  <a:pt x="377630" y="521208"/>
                </a:lnTo>
                <a:lnTo>
                  <a:pt x="496502" y="429768"/>
                </a:lnTo>
                <a:lnTo>
                  <a:pt x="697670" y="347472"/>
                </a:lnTo>
                <a:lnTo>
                  <a:pt x="807398" y="338328"/>
                </a:lnTo>
                <a:lnTo>
                  <a:pt x="862262" y="237744"/>
                </a:lnTo>
                <a:lnTo>
                  <a:pt x="944558" y="118872"/>
                </a:lnTo>
                <a:lnTo>
                  <a:pt x="971990" y="9144"/>
                </a:lnTo>
                <a:lnTo>
                  <a:pt x="898838" y="0"/>
                </a:lnTo>
                <a:lnTo>
                  <a:pt x="779966" y="36576"/>
                </a:lnTo>
                <a:lnTo>
                  <a:pt x="679382" y="73152"/>
                </a:lnTo>
                <a:close/>
              </a:path>
            </a:pathLst>
          </a:custGeom>
          <a:solidFill>
            <a:srgbClr val="FFFF00">
              <a:alpha val="41000"/>
            </a:srgbClr>
          </a:solidFill>
          <a:ln w="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reeform 13"/>
          <p:cNvSpPr/>
          <p:nvPr/>
        </p:nvSpPr>
        <p:spPr>
          <a:xfrm>
            <a:off x="3760788" y="3722063"/>
            <a:ext cx="714375" cy="622300"/>
          </a:xfrm>
          <a:custGeom>
            <a:avLst/>
            <a:gdLst>
              <a:gd name="connsiteX0" fmla="*/ 45847 w 713359"/>
              <a:gd name="connsiteY0" fmla="*/ 54864 h 623155"/>
              <a:gd name="connsiteX1" fmla="*/ 36703 w 713359"/>
              <a:gd name="connsiteY1" fmla="*/ 128016 h 623155"/>
              <a:gd name="connsiteX2" fmla="*/ 128143 w 713359"/>
              <a:gd name="connsiteY2" fmla="*/ 219456 h 623155"/>
              <a:gd name="connsiteX3" fmla="*/ 118999 w 713359"/>
              <a:gd name="connsiteY3" fmla="*/ 301752 h 623155"/>
              <a:gd name="connsiteX4" fmla="*/ 82423 w 713359"/>
              <a:gd name="connsiteY4" fmla="*/ 374904 h 623155"/>
              <a:gd name="connsiteX5" fmla="*/ 27559 w 713359"/>
              <a:gd name="connsiteY5" fmla="*/ 475488 h 623155"/>
              <a:gd name="connsiteX6" fmla="*/ 45847 w 713359"/>
              <a:gd name="connsiteY6" fmla="*/ 585216 h 623155"/>
              <a:gd name="connsiteX7" fmla="*/ 128143 w 713359"/>
              <a:gd name="connsiteY7" fmla="*/ 621792 h 623155"/>
              <a:gd name="connsiteX8" fmla="*/ 256159 w 713359"/>
              <a:gd name="connsiteY8" fmla="*/ 585216 h 623155"/>
              <a:gd name="connsiteX9" fmla="*/ 429895 w 713359"/>
              <a:gd name="connsiteY9" fmla="*/ 557784 h 623155"/>
              <a:gd name="connsiteX10" fmla="*/ 530479 w 713359"/>
              <a:gd name="connsiteY10" fmla="*/ 429768 h 623155"/>
              <a:gd name="connsiteX11" fmla="*/ 631063 w 713359"/>
              <a:gd name="connsiteY11" fmla="*/ 320040 h 623155"/>
              <a:gd name="connsiteX12" fmla="*/ 713359 w 713359"/>
              <a:gd name="connsiteY12" fmla="*/ 228600 h 623155"/>
              <a:gd name="connsiteX13" fmla="*/ 685927 w 713359"/>
              <a:gd name="connsiteY13" fmla="*/ 100584 h 623155"/>
              <a:gd name="connsiteX14" fmla="*/ 557911 w 713359"/>
              <a:gd name="connsiteY14" fmla="*/ 45720 h 623155"/>
              <a:gd name="connsiteX15" fmla="*/ 393319 w 713359"/>
              <a:gd name="connsiteY15" fmla="*/ 0 h 623155"/>
              <a:gd name="connsiteX16" fmla="*/ 237871 w 713359"/>
              <a:gd name="connsiteY16" fmla="*/ 9144 h 623155"/>
              <a:gd name="connsiteX17" fmla="*/ 128143 w 713359"/>
              <a:gd name="connsiteY17" fmla="*/ 45720 h 623155"/>
              <a:gd name="connsiteX18" fmla="*/ 45847 w 713359"/>
              <a:gd name="connsiteY18" fmla="*/ 54864 h 6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3359" h="623155">
                <a:moveTo>
                  <a:pt x="45847" y="54864"/>
                </a:moveTo>
                <a:lnTo>
                  <a:pt x="36703" y="128016"/>
                </a:lnTo>
                <a:lnTo>
                  <a:pt x="128143" y="219456"/>
                </a:lnTo>
                <a:lnTo>
                  <a:pt x="118999" y="301752"/>
                </a:lnTo>
                <a:lnTo>
                  <a:pt x="82423" y="374904"/>
                </a:lnTo>
                <a:lnTo>
                  <a:pt x="27559" y="475488"/>
                </a:lnTo>
                <a:cubicBezTo>
                  <a:pt x="36956" y="588253"/>
                  <a:pt x="0" y="585216"/>
                  <a:pt x="45847" y="585216"/>
                </a:cubicBezTo>
                <a:cubicBezTo>
                  <a:pt x="121725" y="623155"/>
                  <a:pt x="91737" y="621792"/>
                  <a:pt x="128143" y="621792"/>
                </a:cubicBezTo>
                <a:lnTo>
                  <a:pt x="256159" y="585216"/>
                </a:lnTo>
                <a:lnTo>
                  <a:pt x="429895" y="557784"/>
                </a:lnTo>
                <a:lnTo>
                  <a:pt x="530479" y="429768"/>
                </a:lnTo>
                <a:lnTo>
                  <a:pt x="631063" y="320040"/>
                </a:lnTo>
                <a:lnTo>
                  <a:pt x="713359" y="228600"/>
                </a:lnTo>
                <a:lnTo>
                  <a:pt x="685927" y="100584"/>
                </a:lnTo>
                <a:lnTo>
                  <a:pt x="557911" y="45720"/>
                </a:lnTo>
                <a:lnTo>
                  <a:pt x="393319" y="0"/>
                </a:lnTo>
                <a:lnTo>
                  <a:pt x="237871" y="9144"/>
                </a:lnTo>
                <a:lnTo>
                  <a:pt x="128143" y="45720"/>
                </a:lnTo>
                <a:lnTo>
                  <a:pt x="45847" y="54864"/>
                </a:lnTo>
                <a:close/>
              </a:path>
            </a:pathLst>
          </a:custGeom>
          <a:solidFill>
            <a:srgbClr val="FFFF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Cloud Callout 19"/>
          <p:cNvSpPr/>
          <p:nvPr/>
        </p:nvSpPr>
        <p:spPr>
          <a:xfrm>
            <a:off x="504091" y="1244310"/>
            <a:ext cx="2239109" cy="1712260"/>
          </a:xfrm>
          <a:prstGeom prst="cloudCallout">
            <a:avLst>
              <a:gd name="adj1" fmla="val 75375"/>
              <a:gd name="adj2" fmla="val 80882"/>
            </a:avLst>
          </a:prstGeom>
          <a:solidFill>
            <a:srgbClr val="C00000"/>
          </a:solidFill>
          <a:ln>
            <a:noFill/>
          </a:ln>
          <a:effectLst>
            <a:outerShdw blurRad="152400" dist="1143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5" name="Picture 11" descr="C:\Documents and Settings\Owner\Local Settings\Temporary Internet Files\Content.IE5\B30YILLR\MPj02628450000[1].jpg"/>
          <p:cNvPicPr>
            <a:picLocks noChangeAspect="1" noChangeArrowheads="1"/>
          </p:cNvPicPr>
          <p:nvPr/>
        </p:nvPicPr>
        <p:blipFill>
          <a:blip r:embed="rId4" cstate="print"/>
          <a:srcRect t="16667" b="29166"/>
          <a:stretch>
            <a:fillRect/>
          </a:stretch>
        </p:blipFill>
        <p:spPr bwMode="auto">
          <a:xfrm>
            <a:off x="762000" y="1386850"/>
            <a:ext cx="1752600" cy="1438371"/>
          </a:xfrm>
          <a:prstGeom prst="ellipse">
            <a:avLst/>
          </a:prstGeom>
          <a:ln>
            <a:noFill/>
          </a:ln>
          <a:effectLst>
            <a:outerShdw blurRad="50800" dist="38100" dir="2700000" algn="tl" rotWithShape="0">
              <a:srgbClr val="C00000">
                <a:alpha val="40000"/>
              </a:srgbClr>
            </a:outerShdw>
            <a:softEdge rad="112500"/>
          </a:effectLst>
        </p:spPr>
      </p:pic>
      <p:sp>
        <p:nvSpPr>
          <p:cNvPr id="17421" name="TextBox 16"/>
          <p:cNvSpPr txBox="1">
            <a:spLocks noChangeArrowheads="1"/>
          </p:cNvSpPr>
          <p:nvPr/>
        </p:nvSpPr>
        <p:spPr bwMode="auto">
          <a:xfrm>
            <a:off x="762000" y="5120650"/>
            <a:ext cx="8001000" cy="523220"/>
          </a:xfrm>
          <a:prstGeom prst="rect">
            <a:avLst/>
          </a:prstGeom>
          <a:noFill/>
          <a:ln w="9525">
            <a:noFill/>
            <a:miter lim="800000"/>
            <a:headEnd/>
            <a:tailEnd/>
          </a:ln>
        </p:spPr>
        <p:txBody>
          <a:bodyPr>
            <a:spAutoFit/>
          </a:bodyPr>
          <a:lstStyle/>
          <a:p>
            <a:r>
              <a:rPr lang="en-US" dirty="0">
                <a:latin typeface="Century Gothic" pitchFamily="34" charset="0"/>
              </a:rPr>
              <a:t>Positive emotions increase dopamine levels.  This allows people to actually create more solutions to complex problems.  Fear inhibits </a:t>
            </a:r>
            <a:r>
              <a:rPr lang="en-US" dirty="0" smtClean="0">
                <a:latin typeface="Century Gothic" pitchFamily="34" charset="0"/>
              </a:rPr>
              <a:t>this.</a:t>
            </a:r>
            <a:endParaRPr lang="en-US" dirty="0">
              <a:latin typeface="Century Gothic" pitchFamily="34" charset="0"/>
            </a:endParaRPr>
          </a:p>
        </p:txBody>
      </p:sp>
      <p:sp>
        <p:nvSpPr>
          <p:cNvPr id="17" name="TextBox 16"/>
          <p:cNvSpPr txBox="1"/>
          <p:nvPr/>
        </p:nvSpPr>
        <p:spPr>
          <a:xfrm>
            <a:off x="457200" y="4358650"/>
            <a:ext cx="1930337" cy="553998"/>
          </a:xfrm>
          <a:prstGeom prst="rect">
            <a:avLst/>
          </a:prstGeom>
          <a:noFill/>
        </p:spPr>
        <p:txBody>
          <a:bodyPr wrap="none" rtlCol="0">
            <a:spAutoFit/>
          </a:bodyPr>
          <a:lstStyle/>
          <a:p>
            <a:r>
              <a:rPr lang="en-US" sz="1000" dirty="0" smtClean="0">
                <a:latin typeface="Century Gothic" pitchFamily="34" charset="0"/>
              </a:rPr>
              <a:t>Adapted from: Rock, David </a:t>
            </a:r>
            <a:br>
              <a:rPr lang="en-US" sz="1000" dirty="0" smtClean="0">
                <a:latin typeface="Century Gothic" pitchFamily="34" charset="0"/>
              </a:rPr>
            </a:br>
            <a:r>
              <a:rPr lang="en-US" sz="1000" b="1" i="1" dirty="0" smtClean="0">
                <a:latin typeface="Century Gothic" pitchFamily="34" charset="0"/>
              </a:rPr>
              <a:t>Your Brain at Work</a:t>
            </a:r>
            <a:r>
              <a:rPr lang="en-US" sz="1000" dirty="0" smtClean="0">
                <a:latin typeface="Century Gothic" pitchFamily="34" charset="0"/>
              </a:rPr>
              <a:t>, </a:t>
            </a:r>
            <a:br>
              <a:rPr lang="en-US" sz="1000" dirty="0" smtClean="0">
                <a:latin typeface="Century Gothic" pitchFamily="34" charset="0"/>
              </a:rPr>
            </a:br>
            <a:r>
              <a:rPr lang="en-US" sz="1000" dirty="0" err="1" smtClean="0">
                <a:latin typeface="Century Gothic" pitchFamily="34" charset="0"/>
              </a:rPr>
              <a:t>HarperBusiness</a:t>
            </a:r>
            <a:r>
              <a:rPr lang="en-US" sz="1000" dirty="0" smtClean="0">
                <a:latin typeface="Century Gothic" pitchFamily="34" charset="0"/>
              </a:rPr>
              <a:t> 2009</a:t>
            </a:r>
            <a:endParaRPr lang="en-US" sz="1000" dirty="0">
              <a:latin typeface="Century Gothic" pitchFamily="34" charset="0"/>
            </a:endParaRPr>
          </a:p>
        </p:txBody>
      </p:sp>
      <p:sp>
        <p:nvSpPr>
          <p:cNvPr id="15" name="Slide Number Placeholder 14"/>
          <p:cNvSpPr>
            <a:spLocks noGrp="1"/>
          </p:cNvSpPr>
          <p:nvPr>
            <p:ph type="sldNum" sz="quarter" idx="4"/>
          </p:nvPr>
        </p:nvSpPr>
        <p:spPr/>
        <p:txBody>
          <a:bodyPr/>
          <a:lstStyle/>
          <a:p>
            <a:pPr>
              <a:defRPr/>
            </a:pPr>
            <a:fld id="{7F48B885-CE76-4B52-B2E3-BAE3E6D2D91F}"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297455" y="107415"/>
            <a:ext cx="5943600" cy="914400"/>
          </a:xfrm>
        </p:spPr>
        <p:txBody>
          <a:bodyPr/>
          <a:lstStyle/>
          <a:p>
            <a:r>
              <a:rPr lang="en-US" dirty="0" smtClean="0"/>
              <a:t>The SCARF Model</a:t>
            </a:r>
          </a:p>
        </p:txBody>
      </p:sp>
      <p:sp>
        <p:nvSpPr>
          <p:cNvPr id="21507" name="TextBox 16"/>
          <p:cNvSpPr txBox="1">
            <a:spLocks noChangeArrowheads="1"/>
          </p:cNvSpPr>
          <p:nvPr/>
        </p:nvSpPr>
        <p:spPr bwMode="auto">
          <a:xfrm>
            <a:off x="308472" y="1219200"/>
            <a:ext cx="8264028" cy="400110"/>
          </a:xfrm>
          <a:prstGeom prst="rect">
            <a:avLst/>
          </a:prstGeom>
          <a:noFill/>
          <a:ln w="9525">
            <a:noFill/>
            <a:miter lim="800000"/>
            <a:headEnd/>
            <a:tailEnd/>
          </a:ln>
        </p:spPr>
        <p:txBody>
          <a:bodyPr wrap="square">
            <a:spAutoFit/>
          </a:bodyPr>
          <a:lstStyle/>
          <a:p>
            <a:r>
              <a:rPr lang="en-US" sz="2000" dirty="0">
                <a:latin typeface="Century Gothic" pitchFamily="34" charset="0"/>
              </a:rPr>
              <a:t>Used as a guideline to keep people in a positive and open state</a:t>
            </a:r>
          </a:p>
        </p:txBody>
      </p:sp>
      <p:sp>
        <p:nvSpPr>
          <p:cNvPr id="21508" name="TextBox 11"/>
          <p:cNvSpPr txBox="1">
            <a:spLocks noChangeArrowheads="1"/>
          </p:cNvSpPr>
          <p:nvPr/>
        </p:nvSpPr>
        <p:spPr bwMode="auto">
          <a:xfrm>
            <a:off x="876300" y="1750764"/>
            <a:ext cx="7696200" cy="3328155"/>
          </a:xfrm>
          <a:prstGeom prst="rect">
            <a:avLst/>
          </a:prstGeom>
          <a:noFill/>
          <a:ln w="9525">
            <a:noFill/>
            <a:miter lim="800000"/>
            <a:headEnd/>
            <a:tailEnd/>
          </a:ln>
        </p:spPr>
        <p:txBody>
          <a:bodyPr>
            <a:spAutoFit/>
          </a:bodyPr>
          <a:lstStyle/>
          <a:p>
            <a:pPr>
              <a:lnSpc>
                <a:spcPct val="200000"/>
              </a:lnSpc>
            </a:pPr>
            <a:r>
              <a:rPr lang="en-US" sz="1800" b="1" dirty="0">
                <a:solidFill>
                  <a:srgbClr val="C00000"/>
                </a:solidFill>
                <a:latin typeface="Century Gothic" pitchFamily="34" charset="0"/>
              </a:rPr>
              <a:t>S</a:t>
            </a:r>
            <a:r>
              <a:rPr lang="en-US" sz="1800" b="1" dirty="0">
                <a:latin typeface="Century Gothic" pitchFamily="34" charset="0"/>
              </a:rPr>
              <a:t>tatus. . . . . . . . .	</a:t>
            </a:r>
            <a:r>
              <a:rPr lang="en-US" sz="1800" dirty="0">
                <a:latin typeface="Century Gothic" pitchFamily="34" charset="0"/>
              </a:rPr>
              <a:t>Feeling better than another person</a:t>
            </a:r>
          </a:p>
          <a:p>
            <a:pPr>
              <a:lnSpc>
                <a:spcPct val="200000"/>
              </a:lnSpc>
            </a:pPr>
            <a:r>
              <a:rPr lang="en-US" sz="1800" b="1" dirty="0">
                <a:solidFill>
                  <a:srgbClr val="C00000"/>
                </a:solidFill>
                <a:latin typeface="Century Gothic" pitchFamily="34" charset="0"/>
              </a:rPr>
              <a:t>C</a:t>
            </a:r>
            <a:r>
              <a:rPr lang="en-US" sz="1800" b="1" dirty="0">
                <a:latin typeface="Century Gothic" pitchFamily="34" charset="0"/>
              </a:rPr>
              <a:t>ertainty. . . . . .</a:t>
            </a:r>
            <a:r>
              <a:rPr lang="en-US" sz="1800" dirty="0">
                <a:latin typeface="Century Gothic" pitchFamily="34" charset="0"/>
              </a:rPr>
              <a:t>	Feeling sure about the near future</a:t>
            </a:r>
          </a:p>
          <a:p>
            <a:pPr>
              <a:lnSpc>
                <a:spcPct val="200000"/>
              </a:lnSpc>
            </a:pPr>
            <a:r>
              <a:rPr lang="en-US" sz="1800" b="1" dirty="0">
                <a:solidFill>
                  <a:srgbClr val="C00000"/>
                </a:solidFill>
                <a:latin typeface="Century Gothic" pitchFamily="34" charset="0"/>
              </a:rPr>
              <a:t>A</a:t>
            </a:r>
            <a:r>
              <a:rPr lang="en-US" sz="1800" b="1" dirty="0">
                <a:latin typeface="Century Gothic" pitchFamily="34" charset="0"/>
              </a:rPr>
              <a:t>utonomy. . . . . </a:t>
            </a:r>
            <a:r>
              <a:rPr lang="en-US" sz="1800" dirty="0">
                <a:latin typeface="Century Gothic" pitchFamily="34" charset="0"/>
              </a:rPr>
              <a:t>	Perception of having choices</a:t>
            </a:r>
          </a:p>
          <a:p>
            <a:pPr>
              <a:lnSpc>
                <a:spcPct val="200000"/>
              </a:lnSpc>
            </a:pPr>
            <a:r>
              <a:rPr lang="en-US" sz="1800" b="1" dirty="0">
                <a:solidFill>
                  <a:srgbClr val="C00000"/>
                </a:solidFill>
                <a:latin typeface="Century Gothic" pitchFamily="34" charset="0"/>
              </a:rPr>
              <a:t>R</a:t>
            </a:r>
            <a:r>
              <a:rPr lang="en-US" sz="1800" b="1" dirty="0">
                <a:latin typeface="Century Gothic" pitchFamily="34" charset="0"/>
              </a:rPr>
              <a:t>elatedness . . . </a:t>
            </a:r>
            <a:r>
              <a:rPr lang="en-US" sz="1800" dirty="0">
                <a:latin typeface="Century Gothic" pitchFamily="34" charset="0"/>
              </a:rPr>
              <a:t>	A sense of belonging</a:t>
            </a:r>
          </a:p>
          <a:p>
            <a:pPr>
              <a:lnSpc>
                <a:spcPct val="200000"/>
              </a:lnSpc>
            </a:pPr>
            <a:r>
              <a:rPr lang="en-US" sz="1800" b="1" dirty="0">
                <a:solidFill>
                  <a:srgbClr val="C00000"/>
                </a:solidFill>
                <a:latin typeface="Century Gothic" pitchFamily="34" charset="0"/>
              </a:rPr>
              <a:t>F</a:t>
            </a:r>
            <a:r>
              <a:rPr lang="en-US" sz="1800" b="1" dirty="0">
                <a:latin typeface="Century Gothic" pitchFamily="34" charset="0"/>
              </a:rPr>
              <a:t>airness</a:t>
            </a:r>
            <a:r>
              <a:rPr lang="en-US" sz="1800" dirty="0">
                <a:latin typeface="Century Gothic" pitchFamily="34" charset="0"/>
              </a:rPr>
              <a:t>	. . . . . . . 	Consistent and evenhanded application of policy</a:t>
            </a:r>
          </a:p>
          <a:p>
            <a:pPr>
              <a:lnSpc>
                <a:spcPct val="200000"/>
              </a:lnSpc>
            </a:pPr>
            <a:endParaRPr lang="en-US" sz="1800" dirty="0">
              <a:latin typeface="Century Gothic" pitchFamily="34" charset="0"/>
            </a:endParaRP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53B9F115-1C27-4AFA-A934-2BBC7F454731}" type="slidenum">
              <a:rPr lang="en-US" smtClean="0"/>
              <a:pPr/>
              <a:t>12</a:t>
            </a:fld>
            <a:endParaRPr lang="en-US" dirty="0"/>
          </a:p>
        </p:txBody>
      </p:sp>
      <p:sp>
        <p:nvSpPr>
          <p:cNvPr id="7" name="TextBox 6"/>
          <p:cNvSpPr txBox="1"/>
          <p:nvPr/>
        </p:nvSpPr>
        <p:spPr>
          <a:xfrm>
            <a:off x="6934200" y="5943600"/>
            <a:ext cx="1470274" cy="553998"/>
          </a:xfrm>
          <a:prstGeom prst="rect">
            <a:avLst/>
          </a:prstGeom>
          <a:noFill/>
        </p:spPr>
        <p:txBody>
          <a:bodyPr wrap="none" rtlCol="0">
            <a:spAutoFit/>
          </a:bodyPr>
          <a:lstStyle/>
          <a:p>
            <a:r>
              <a:rPr lang="en-US" sz="1000" dirty="0" smtClean="0">
                <a:latin typeface="Century Gothic" pitchFamily="34" charset="0"/>
              </a:rPr>
              <a:t>Source: Rock, David </a:t>
            </a:r>
            <a:br>
              <a:rPr lang="en-US" sz="1000" dirty="0" smtClean="0">
                <a:latin typeface="Century Gothic" pitchFamily="34" charset="0"/>
              </a:rPr>
            </a:br>
            <a:r>
              <a:rPr lang="en-US" sz="1000" b="1" i="1" dirty="0" smtClean="0">
                <a:latin typeface="Century Gothic" pitchFamily="34" charset="0"/>
              </a:rPr>
              <a:t>Your Brain at Work</a:t>
            </a:r>
            <a:r>
              <a:rPr lang="en-US" sz="1000" dirty="0" smtClean="0">
                <a:latin typeface="Century Gothic" pitchFamily="34" charset="0"/>
              </a:rPr>
              <a:t>, </a:t>
            </a:r>
            <a:br>
              <a:rPr lang="en-US" sz="1000" dirty="0" smtClean="0">
                <a:latin typeface="Century Gothic" pitchFamily="34" charset="0"/>
              </a:rPr>
            </a:br>
            <a:r>
              <a:rPr lang="en-US" sz="1000" dirty="0" err="1" smtClean="0">
                <a:latin typeface="Century Gothic" pitchFamily="34" charset="0"/>
              </a:rPr>
              <a:t>HarperBusiness</a:t>
            </a:r>
            <a:r>
              <a:rPr lang="en-US" sz="1000" dirty="0" smtClean="0">
                <a:latin typeface="Century Gothic" pitchFamily="34" charset="0"/>
              </a:rPr>
              <a:t> 2009</a:t>
            </a:r>
            <a:endParaRPr lang="en-US" sz="1000" dirty="0">
              <a:latin typeface="Century Gothic" pitchFamily="34" charset="0"/>
            </a:endParaRPr>
          </a:p>
        </p:txBody>
      </p:sp>
    </p:spTree>
    <p:extLst>
      <p:ext uri="{BB962C8B-B14F-4D97-AF65-F5344CB8AC3E}">
        <p14:creationId xmlns:p14="http://schemas.microsoft.com/office/powerpoint/2010/main" val="3149099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2906713"/>
            <a:ext cx="9144000" cy="693135"/>
          </a:xfrm>
        </p:spPr>
        <p:txBody>
          <a:bodyPr/>
          <a:lstStyle/>
          <a:p>
            <a:pPr algn="ctr"/>
            <a:r>
              <a:rPr lang="en-US" sz="3200" dirty="0" smtClean="0"/>
              <a:t>Organizational Transition Process  </a:t>
            </a:r>
            <a:endParaRPr lang="en-US" sz="3200" dirty="0"/>
          </a:p>
        </p:txBody>
      </p:sp>
      <p:sp>
        <p:nvSpPr>
          <p:cNvPr id="3" name="Slide Number Placeholder 2"/>
          <p:cNvSpPr>
            <a:spLocks noGrp="1"/>
          </p:cNvSpPr>
          <p:nvPr>
            <p:ph type="sldNum" sz="quarter" idx="4"/>
          </p:nvPr>
        </p:nvSpPr>
        <p:spPr/>
        <p:txBody>
          <a:bodyPr/>
          <a:lstStyle/>
          <a:p>
            <a:pPr>
              <a:defRPr/>
            </a:pPr>
            <a:fld id="{7F48B885-CE76-4B52-B2E3-BAE3E6D2D91F}"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228600" y="152400"/>
            <a:ext cx="7832725" cy="381000"/>
          </a:xfrm>
        </p:spPr>
        <p:txBody>
          <a:bodyPr/>
          <a:lstStyle/>
          <a:p>
            <a:r>
              <a:rPr lang="en-US" dirty="0">
                <a:cs typeface="Century Gothic"/>
              </a:rPr>
              <a:t>Why Change Efforts Fail</a:t>
            </a:r>
          </a:p>
        </p:txBody>
      </p:sp>
      <p:sp>
        <p:nvSpPr>
          <p:cNvPr id="673795" name="Line 3"/>
          <p:cNvSpPr>
            <a:spLocks noChangeShapeType="1"/>
          </p:cNvSpPr>
          <p:nvPr/>
        </p:nvSpPr>
        <p:spPr bwMode="auto">
          <a:xfrm flipV="1">
            <a:off x="2363787" y="1600200"/>
            <a:ext cx="0" cy="4495800"/>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3796" name="Line 4"/>
          <p:cNvSpPr>
            <a:spLocks noChangeShapeType="1"/>
          </p:cNvSpPr>
          <p:nvPr/>
        </p:nvSpPr>
        <p:spPr bwMode="auto">
          <a:xfrm flipV="1">
            <a:off x="4040187" y="1600200"/>
            <a:ext cx="0" cy="4495800"/>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3797" name="Line 5"/>
          <p:cNvSpPr>
            <a:spLocks noChangeShapeType="1"/>
          </p:cNvSpPr>
          <p:nvPr/>
        </p:nvSpPr>
        <p:spPr bwMode="auto">
          <a:xfrm flipV="1">
            <a:off x="6402387" y="1600200"/>
            <a:ext cx="0" cy="4495800"/>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3798" name="Rectangle 6"/>
          <p:cNvSpPr>
            <a:spLocks noChangeArrowheads="1"/>
          </p:cNvSpPr>
          <p:nvPr/>
        </p:nvSpPr>
        <p:spPr bwMode="auto">
          <a:xfrm>
            <a:off x="839787" y="3733800"/>
            <a:ext cx="1463040" cy="38100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Engaging</a:t>
            </a:r>
          </a:p>
        </p:txBody>
      </p:sp>
      <p:sp>
        <p:nvSpPr>
          <p:cNvPr id="673799" name="Rectangle 7"/>
          <p:cNvSpPr>
            <a:spLocks noChangeArrowheads="1"/>
          </p:cNvSpPr>
          <p:nvPr/>
        </p:nvSpPr>
        <p:spPr bwMode="auto">
          <a:xfrm>
            <a:off x="2475847" y="3352800"/>
            <a:ext cx="1463040" cy="38100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Planning</a:t>
            </a:r>
          </a:p>
        </p:txBody>
      </p:sp>
      <p:sp>
        <p:nvSpPr>
          <p:cNvPr id="673800" name="Rectangle 8"/>
          <p:cNvSpPr>
            <a:spLocks noChangeArrowheads="1"/>
          </p:cNvSpPr>
          <p:nvPr/>
        </p:nvSpPr>
        <p:spPr bwMode="auto">
          <a:xfrm>
            <a:off x="6935787" y="2133600"/>
            <a:ext cx="1645920" cy="38100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Sustaining</a:t>
            </a:r>
          </a:p>
        </p:txBody>
      </p:sp>
      <p:sp>
        <p:nvSpPr>
          <p:cNvPr id="673801" name="Freeform 9"/>
          <p:cNvSpPr>
            <a:spLocks/>
          </p:cNvSpPr>
          <p:nvPr/>
        </p:nvSpPr>
        <p:spPr bwMode="auto">
          <a:xfrm>
            <a:off x="855662" y="1889125"/>
            <a:ext cx="7756525" cy="2484438"/>
          </a:xfrm>
          <a:custGeom>
            <a:avLst/>
            <a:gdLst/>
            <a:ahLst/>
            <a:cxnLst>
              <a:cxn ang="0">
                <a:pos x="0" y="1536"/>
              </a:cxn>
              <a:cxn ang="0">
                <a:pos x="1977" y="1383"/>
              </a:cxn>
              <a:cxn ang="0">
                <a:pos x="3014" y="445"/>
              </a:cxn>
              <a:cxn ang="0">
                <a:pos x="3859" y="64"/>
              </a:cxn>
              <a:cxn ang="0">
                <a:pos x="4886" y="58"/>
              </a:cxn>
            </a:cxnLst>
            <a:rect l="0" t="0" r="r" b="b"/>
            <a:pathLst>
              <a:path w="4886" h="1565">
                <a:moveTo>
                  <a:pt x="0" y="1536"/>
                </a:moveTo>
                <a:cubicBezTo>
                  <a:pt x="329" y="1511"/>
                  <a:pt x="1475" y="1565"/>
                  <a:pt x="1977" y="1383"/>
                </a:cubicBezTo>
                <a:cubicBezTo>
                  <a:pt x="2479" y="1201"/>
                  <a:pt x="2700" y="665"/>
                  <a:pt x="3014" y="445"/>
                </a:cubicBezTo>
                <a:cubicBezTo>
                  <a:pt x="3283" y="194"/>
                  <a:pt x="3547" y="128"/>
                  <a:pt x="3859" y="64"/>
                </a:cubicBezTo>
                <a:cubicBezTo>
                  <a:pt x="4171" y="0"/>
                  <a:pt x="4672" y="59"/>
                  <a:pt x="4886" y="58"/>
                </a:cubicBezTo>
              </a:path>
            </a:pathLst>
          </a:custGeom>
          <a:noFill/>
          <a:ln w="38100" cmpd="sng">
            <a:solidFill>
              <a:srgbClr val="CC0000"/>
            </a:solidFill>
            <a:round/>
            <a:headEnd/>
            <a:tailEnd/>
          </a:ln>
          <a:effectLst>
            <a:outerShdw blurRad="50800" dist="38100" dir="2700000" algn="tl" rotWithShape="0">
              <a:prstClr val="black">
                <a:alpha val="40000"/>
              </a:prstClr>
            </a:outerShdw>
          </a:effectLst>
        </p:spPr>
        <p:txBody>
          <a:bodyPr/>
          <a:lstStyle/>
          <a:p>
            <a:endParaRPr lang="en-US">
              <a:latin typeface="Century Gothic" pitchFamily="34" charset="0"/>
              <a:cs typeface="Century Gothic"/>
            </a:endParaRPr>
          </a:p>
        </p:txBody>
      </p:sp>
      <p:sp>
        <p:nvSpPr>
          <p:cNvPr id="673802" name="Rectangle 10"/>
          <p:cNvSpPr>
            <a:spLocks noChangeArrowheads="1"/>
          </p:cNvSpPr>
          <p:nvPr/>
        </p:nvSpPr>
        <p:spPr bwMode="auto">
          <a:xfrm>
            <a:off x="4497387" y="1905000"/>
            <a:ext cx="1463040" cy="38100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dirty="0">
                <a:latin typeface="Century Gothic" pitchFamily="34" charset="0"/>
                <a:cs typeface="Century Gothic"/>
              </a:rPr>
              <a:t>Executing</a:t>
            </a:r>
          </a:p>
        </p:txBody>
      </p:sp>
      <p:sp>
        <p:nvSpPr>
          <p:cNvPr id="673803" name="Rectangle 11"/>
          <p:cNvSpPr>
            <a:spLocks noChangeArrowheads="1"/>
          </p:cNvSpPr>
          <p:nvPr/>
        </p:nvSpPr>
        <p:spPr bwMode="auto">
          <a:xfrm>
            <a:off x="5411787" y="4038600"/>
            <a:ext cx="2667000" cy="1143000"/>
          </a:xfrm>
          <a:prstGeom prst="rect">
            <a:avLst/>
          </a:prstGeom>
          <a:solidFill>
            <a:schemeClr val="bg1"/>
          </a:solidFill>
          <a:ln w="9525">
            <a:solidFill>
              <a:schemeClr val="bg1">
                <a:lumMod val="75000"/>
              </a:schemeClr>
            </a:solidFill>
            <a:miter lim="800000"/>
            <a:headEnd/>
            <a:tailEnd/>
          </a:ln>
          <a:effectLst>
            <a:outerShdw blurRad="101600" dist="101600" dir="2700000" algn="tl" rotWithShape="0">
              <a:prstClr val="black">
                <a:alpha val="40000"/>
              </a:prstClr>
            </a:outerShdw>
          </a:effectLst>
        </p:spPr>
        <p:txBody>
          <a:bodyPr anchor="ctr"/>
          <a:lstStyle/>
          <a:p>
            <a:pPr algn="ctr">
              <a:spcBef>
                <a:spcPct val="0"/>
              </a:spcBef>
            </a:pPr>
            <a:r>
              <a:rPr lang="en-US" sz="1800" b="1" dirty="0">
                <a:solidFill>
                  <a:srgbClr val="002060"/>
                </a:solidFill>
                <a:latin typeface="Century Gothic" pitchFamily="34" charset="0"/>
                <a:cs typeface="Century Gothic"/>
              </a:rPr>
              <a:t>People often think of change management as a linear process</a:t>
            </a:r>
          </a:p>
        </p:txBody>
      </p:sp>
      <p:sp>
        <p:nvSpPr>
          <p:cNvPr id="673804" name="Rectangle 12"/>
          <p:cNvSpPr>
            <a:spLocks noChangeArrowheads="1"/>
          </p:cNvSpPr>
          <p:nvPr/>
        </p:nvSpPr>
        <p:spPr bwMode="auto">
          <a:xfrm rot="16200000">
            <a:off x="-808037" y="2713037"/>
            <a:ext cx="2743200" cy="365125"/>
          </a:xfrm>
          <a:prstGeom prst="rect">
            <a:avLst/>
          </a:prstGeom>
          <a:solidFill>
            <a:srgbClr val="99CCFF"/>
          </a:solidFill>
          <a:ln w="9525">
            <a:noFill/>
            <a:miter lim="800000"/>
            <a:headEnd/>
            <a:tailEnd/>
          </a:ln>
          <a:effectLst>
            <a:outerShdw blurRad="114300" dist="101600" dir="2700000" algn="tl" rotWithShape="0">
              <a:prstClr val="black">
                <a:alpha val="40000"/>
              </a:prstClr>
            </a:outerShdw>
          </a:effectLst>
        </p:spPr>
        <p:txBody>
          <a:bodyPr lIns="45720" rIns="45720" anchor="ctr" anchorCtr="1"/>
          <a:lstStyle/>
          <a:p>
            <a:pPr algn="ctr">
              <a:spcBef>
                <a:spcPct val="0"/>
              </a:spcBef>
            </a:pPr>
            <a:r>
              <a:rPr lang="en-US" sz="1600" b="1">
                <a:latin typeface="Century Gothic" pitchFamily="34" charset="0"/>
                <a:cs typeface="Century Gothic"/>
              </a:rPr>
              <a:t>Implementation Phases</a:t>
            </a:r>
          </a:p>
        </p:txBody>
      </p:sp>
      <p:sp>
        <p:nvSpPr>
          <p:cNvPr id="13" name="Slide Number Placeholder 12"/>
          <p:cNvSpPr>
            <a:spLocks noGrp="1"/>
          </p:cNvSpPr>
          <p:nvPr>
            <p:ph type="sldNum" sz="quarter" idx="4"/>
          </p:nvPr>
        </p:nvSpPr>
        <p:spPr/>
        <p:txBody>
          <a:bodyPr/>
          <a:lstStyle/>
          <a:p>
            <a:pPr>
              <a:defRPr/>
            </a:pPr>
            <a:fld id="{7F48B885-CE76-4B52-B2E3-BAE3E6D2D91F}" type="slidenum">
              <a:rPr lang="en-US" smtClean="0"/>
              <a:pPr>
                <a:defRPr/>
              </a:pPr>
              <a:t>14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3804"/>
                                        </p:tgtEl>
                                        <p:attrNameLst>
                                          <p:attrName>style.visibility</p:attrName>
                                        </p:attrNameLst>
                                      </p:cBhvr>
                                      <p:to>
                                        <p:strVal val="visible"/>
                                      </p:to>
                                    </p:set>
                                    <p:animEffect transition="in" filter="fade">
                                      <p:cBhvr>
                                        <p:cTn id="7" dur="2000"/>
                                        <p:tgtEl>
                                          <p:spTgt spid="6738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3795"/>
                                        </p:tgtEl>
                                        <p:attrNameLst>
                                          <p:attrName>style.visibility</p:attrName>
                                        </p:attrNameLst>
                                      </p:cBhvr>
                                      <p:to>
                                        <p:strVal val="visible"/>
                                      </p:to>
                                    </p:set>
                                    <p:animEffect transition="in" filter="wipe(up)">
                                      <p:cBhvr>
                                        <p:cTn id="12" dur="500"/>
                                        <p:tgtEl>
                                          <p:spTgt spid="67379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73796"/>
                                        </p:tgtEl>
                                        <p:attrNameLst>
                                          <p:attrName>style.visibility</p:attrName>
                                        </p:attrNameLst>
                                      </p:cBhvr>
                                      <p:to>
                                        <p:strVal val="visible"/>
                                      </p:to>
                                    </p:set>
                                    <p:animEffect transition="in" filter="wipe(up)">
                                      <p:cBhvr>
                                        <p:cTn id="16" dur="500"/>
                                        <p:tgtEl>
                                          <p:spTgt spid="67379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673797"/>
                                        </p:tgtEl>
                                        <p:attrNameLst>
                                          <p:attrName>style.visibility</p:attrName>
                                        </p:attrNameLst>
                                      </p:cBhvr>
                                      <p:to>
                                        <p:strVal val="visible"/>
                                      </p:to>
                                    </p:set>
                                    <p:animEffect transition="in" filter="wipe(up)">
                                      <p:cBhvr>
                                        <p:cTn id="20" dur="500"/>
                                        <p:tgtEl>
                                          <p:spTgt spid="67379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73803"/>
                                        </p:tgtEl>
                                        <p:attrNameLst>
                                          <p:attrName>style.visibility</p:attrName>
                                        </p:attrNameLst>
                                      </p:cBhvr>
                                      <p:to>
                                        <p:strVal val="visible"/>
                                      </p:to>
                                    </p:set>
                                    <p:animEffect transition="in" filter="fade">
                                      <p:cBhvr>
                                        <p:cTn id="25" dur="2000"/>
                                        <p:tgtEl>
                                          <p:spTgt spid="67380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73801"/>
                                        </p:tgtEl>
                                        <p:attrNameLst>
                                          <p:attrName>style.visibility</p:attrName>
                                        </p:attrNameLst>
                                      </p:cBhvr>
                                      <p:to>
                                        <p:strVal val="visible"/>
                                      </p:to>
                                    </p:set>
                                    <p:animEffect transition="in" filter="wipe(left)">
                                      <p:cBhvr>
                                        <p:cTn id="30" dur="2000"/>
                                        <p:tgtEl>
                                          <p:spTgt spid="673801"/>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673798"/>
                                        </p:tgtEl>
                                        <p:attrNameLst>
                                          <p:attrName>style.visibility</p:attrName>
                                        </p:attrNameLst>
                                      </p:cBhvr>
                                      <p:to>
                                        <p:strVal val="visible"/>
                                      </p:to>
                                    </p:set>
                                    <p:animEffect transition="in" filter="fade">
                                      <p:cBhvr>
                                        <p:cTn id="34" dur="1000"/>
                                        <p:tgtEl>
                                          <p:spTgt spid="673798"/>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673799"/>
                                        </p:tgtEl>
                                        <p:attrNameLst>
                                          <p:attrName>style.visibility</p:attrName>
                                        </p:attrNameLst>
                                      </p:cBhvr>
                                      <p:to>
                                        <p:strVal val="visible"/>
                                      </p:to>
                                    </p:set>
                                    <p:animEffect transition="in" filter="fade">
                                      <p:cBhvr>
                                        <p:cTn id="38" dur="1000"/>
                                        <p:tgtEl>
                                          <p:spTgt spid="673799"/>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73802"/>
                                        </p:tgtEl>
                                        <p:attrNameLst>
                                          <p:attrName>style.visibility</p:attrName>
                                        </p:attrNameLst>
                                      </p:cBhvr>
                                      <p:to>
                                        <p:strVal val="visible"/>
                                      </p:to>
                                    </p:set>
                                    <p:animEffect transition="in" filter="fade">
                                      <p:cBhvr>
                                        <p:cTn id="42" dur="1000"/>
                                        <p:tgtEl>
                                          <p:spTgt spid="673802"/>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673800"/>
                                        </p:tgtEl>
                                        <p:attrNameLst>
                                          <p:attrName>style.visibility</p:attrName>
                                        </p:attrNameLst>
                                      </p:cBhvr>
                                      <p:to>
                                        <p:strVal val="visible"/>
                                      </p:to>
                                    </p:set>
                                    <p:animEffect transition="in" filter="fade">
                                      <p:cBhvr>
                                        <p:cTn id="46" dur="1000"/>
                                        <p:tgtEl>
                                          <p:spTgt spid="67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3795" grpId="0" animBg="1"/>
      <p:bldP spid="673796" grpId="0" animBg="1"/>
      <p:bldP spid="673797" grpId="0" animBg="1"/>
      <p:bldP spid="673798" grpId="0" animBg="1"/>
      <p:bldP spid="673799" grpId="0" animBg="1"/>
      <p:bldP spid="673800" grpId="0" animBg="1"/>
      <p:bldP spid="673801" grpId="0" animBg="1"/>
      <p:bldP spid="673802" grpId="0" animBg="1"/>
      <p:bldP spid="673803" grpId="0" animBg="1"/>
      <p:bldP spid="67380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257476" y="125125"/>
            <a:ext cx="7832725" cy="381000"/>
          </a:xfrm>
        </p:spPr>
        <p:txBody>
          <a:bodyPr/>
          <a:lstStyle/>
          <a:p>
            <a:r>
              <a:rPr lang="en-US" dirty="0">
                <a:cs typeface="Century Gothic"/>
              </a:rPr>
              <a:t>Why Change Efforts Fail</a:t>
            </a:r>
          </a:p>
        </p:txBody>
      </p:sp>
      <p:sp>
        <p:nvSpPr>
          <p:cNvPr id="674819" name="Freeform 3"/>
          <p:cNvSpPr>
            <a:spLocks/>
          </p:cNvSpPr>
          <p:nvPr/>
        </p:nvSpPr>
        <p:spPr bwMode="auto">
          <a:xfrm>
            <a:off x="965200" y="1368425"/>
            <a:ext cx="7696200" cy="2486025"/>
          </a:xfrm>
          <a:custGeom>
            <a:avLst/>
            <a:gdLst/>
            <a:ahLst/>
            <a:cxnLst>
              <a:cxn ang="0">
                <a:pos x="0" y="1546"/>
              </a:cxn>
              <a:cxn ang="0">
                <a:pos x="1910" y="1383"/>
              </a:cxn>
              <a:cxn ang="0">
                <a:pos x="2978" y="447"/>
              </a:cxn>
              <a:cxn ang="0">
                <a:pos x="3822" y="64"/>
              </a:cxn>
              <a:cxn ang="0">
                <a:pos x="4848" y="58"/>
              </a:cxn>
            </a:cxnLst>
            <a:rect l="0" t="0" r="r" b="b"/>
            <a:pathLst>
              <a:path w="4848" h="1566">
                <a:moveTo>
                  <a:pt x="0" y="1546"/>
                </a:moveTo>
                <a:cubicBezTo>
                  <a:pt x="318" y="1519"/>
                  <a:pt x="1414" y="1566"/>
                  <a:pt x="1910" y="1383"/>
                </a:cubicBezTo>
                <a:cubicBezTo>
                  <a:pt x="2406" y="1200"/>
                  <a:pt x="2659" y="667"/>
                  <a:pt x="2978" y="447"/>
                </a:cubicBezTo>
                <a:cubicBezTo>
                  <a:pt x="3247" y="195"/>
                  <a:pt x="3510" y="129"/>
                  <a:pt x="3822" y="64"/>
                </a:cubicBezTo>
                <a:cubicBezTo>
                  <a:pt x="4134" y="0"/>
                  <a:pt x="4634" y="59"/>
                  <a:pt x="4848" y="58"/>
                </a:cubicBezTo>
              </a:path>
            </a:pathLst>
          </a:custGeom>
          <a:noFill/>
          <a:ln w="38100" cmpd="sng">
            <a:solidFill>
              <a:srgbClr val="CC0000"/>
            </a:solidFill>
            <a:round/>
            <a:headEnd/>
            <a:tailEnd/>
          </a:ln>
          <a:effectLst>
            <a:outerShdw blurRad="50800" dist="38100" dir="2700000" algn="tl" rotWithShape="0">
              <a:prstClr val="black">
                <a:alpha val="40000"/>
              </a:prstClr>
            </a:outerShdw>
          </a:effectLst>
        </p:spPr>
        <p:txBody>
          <a:bodyPr/>
          <a:lstStyle/>
          <a:p>
            <a:endParaRPr lang="en-US">
              <a:latin typeface="Century Gothic" pitchFamily="34" charset="0"/>
              <a:cs typeface="Century Gothic"/>
            </a:endParaRPr>
          </a:p>
        </p:txBody>
      </p:sp>
      <p:grpSp>
        <p:nvGrpSpPr>
          <p:cNvPr id="2" name="Group 4"/>
          <p:cNvGrpSpPr>
            <a:grpSpLocks/>
          </p:cNvGrpSpPr>
          <p:nvPr/>
        </p:nvGrpSpPr>
        <p:grpSpPr bwMode="auto">
          <a:xfrm>
            <a:off x="430213" y="1003300"/>
            <a:ext cx="8074024" cy="4572000"/>
            <a:chOff x="143" y="960"/>
            <a:chExt cx="5086" cy="2880"/>
          </a:xfrm>
        </p:grpSpPr>
        <p:sp>
          <p:nvSpPr>
            <p:cNvPr id="674821" name="Line 5"/>
            <p:cNvSpPr>
              <a:spLocks noChangeShapeType="1"/>
            </p:cNvSpPr>
            <p:nvPr/>
          </p:nvSpPr>
          <p:spPr bwMode="auto">
            <a:xfrm flipV="1">
              <a:off x="1392" y="1008"/>
              <a:ext cx="0" cy="2832"/>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4822" name="Line 6"/>
            <p:cNvSpPr>
              <a:spLocks noChangeShapeType="1"/>
            </p:cNvSpPr>
            <p:nvPr/>
          </p:nvSpPr>
          <p:spPr bwMode="auto">
            <a:xfrm flipV="1">
              <a:off x="2448" y="1008"/>
              <a:ext cx="0" cy="2832"/>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4823" name="Line 7"/>
            <p:cNvSpPr>
              <a:spLocks noChangeShapeType="1"/>
            </p:cNvSpPr>
            <p:nvPr/>
          </p:nvSpPr>
          <p:spPr bwMode="auto">
            <a:xfrm flipV="1">
              <a:off x="3936" y="1008"/>
              <a:ext cx="0" cy="2832"/>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4824" name="Rectangle 8"/>
            <p:cNvSpPr>
              <a:spLocks noChangeArrowheads="1"/>
            </p:cNvSpPr>
            <p:nvPr/>
          </p:nvSpPr>
          <p:spPr bwMode="auto">
            <a:xfrm>
              <a:off x="432" y="2352"/>
              <a:ext cx="922"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dirty="0">
                  <a:latin typeface="Century Gothic" pitchFamily="34" charset="0"/>
                  <a:cs typeface="Century Gothic"/>
                </a:rPr>
                <a:t>Engaging</a:t>
              </a:r>
            </a:p>
          </p:txBody>
        </p:sp>
        <p:sp>
          <p:nvSpPr>
            <p:cNvPr id="674825" name="Rectangle 9"/>
            <p:cNvSpPr>
              <a:spLocks noChangeArrowheads="1"/>
            </p:cNvSpPr>
            <p:nvPr/>
          </p:nvSpPr>
          <p:spPr bwMode="auto">
            <a:xfrm>
              <a:off x="1463" y="2112"/>
              <a:ext cx="922"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dirty="0">
                  <a:latin typeface="Century Gothic" pitchFamily="34" charset="0"/>
                  <a:cs typeface="Century Gothic"/>
                </a:rPr>
                <a:t>Planning</a:t>
              </a:r>
            </a:p>
          </p:txBody>
        </p:sp>
        <p:sp>
          <p:nvSpPr>
            <p:cNvPr id="674826" name="Rectangle 10"/>
            <p:cNvSpPr>
              <a:spLocks noChangeArrowheads="1"/>
            </p:cNvSpPr>
            <p:nvPr/>
          </p:nvSpPr>
          <p:spPr bwMode="auto">
            <a:xfrm>
              <a:off x="4192" y="1344"/>
              <a:ext cx="1037"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Sustaining</a:t>
              </a:r>
            </a:p>
          </p:txBody>
        </p:sp>
        <p:sp>
          <p:nvSpPr>
            <p:cNvPr id="674827" name="Rectangle 11"/>
            <p:cNvSpPr>
              <a:spLocks noChangeArrowheads="1"/>
            </p:cNvSpPr>
            <p:nvPr/>
          </p:nvSpPr>
          <p:spPr bwMode="auto">
            <a:xfrm>
              <a:off x="2608" y="1096"/>
              <a:ext cx="1152"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Executing</a:t>
              </a:r>
            </a:p>
          </p:txBody>
        </p:sp>
        <p:sp>
          <p:nvSpPr>
            <p:cNvPr id="674828" name="Rectangle 12"/>
            <p:cNvSpPr>
              <a:spLocks noChangeArrowheads="1"/>
            </p:cNvSpPr>
            <p:nvPr/>
          </p:nvSpPr>
          <p:spPr bwMode="auto">
            <a:xfrm rot="16200000">
              <a:off x="-606" y="1709"/>
              <a:ext cx="1728" cy="230"/>
            </a:xfrm>
            <a:prstGeom prst="rect">
              <a:avLst/>
            </a:prstGeom>
            <a:solidFill>
              <a:srgbClr val="99CCFF"/>
            </a:solidFill>
            <a:ln w="9525">
              <a:noFill/>
              <a:miter lim="800000"/>
              <a:headEnd/>
              <a:tailEnd/>
            </a:ln>
            <a:effectLst>
              <a:outerShdw blurRad="114300" dist="114300" dir="2700000" algn="tl" rotWithShape="0">
                <a:prstClr val="black">
                  <a:alpha val="40000"/>
                </a:prstClr>
              </a:outerShdw>
            </a:effectLst>
          </p:spPr>
          <p:txBody>
            <a:bodyPr lIns="45720" rIns="45720" anchor="ctr" anchorCtr="1"/>
            <a:lstStyle/>
            <a:p>
              <a:pPr algn="ctr">
                <a:spcBef>
                  <a:spcPct val="0"/>
                </a:spcBef>
              </a:pPr>
              <a:r>
                <a:rPr lang="en-US" sz="1600" b="1" dirty="0">
                  <a:latin typeface="Century Gothic" pitchFamily="34" charset="0"/>
                  <a:cs typeface="Century Gothic"/>
                </a:rPr>
                <a:t>Implementation Phases</a:t>
              </a:r>
            </a:p>
          </p:txBody>
        </p:sp>
      </p:grpSp>
      <p:sp>
        <p:nvSpPr>
          <p:cNvPr id="674829" name="Rectangle 13"/>
          <p:cNvSpPr>
            <a:spLocks noChangeArrowheads="1"/>
          </p:cNvSpPr>
          <p:nvPr/>
        </p:nvSpPr>
        <p:spPr bwMode="auto">
          <a:xfrm rot="16200000">
            <a:off x="-530224" y="4783137"/>
            <a:ext cx="2286000" cy="365125"/>
          </a:xfrm>
          <a:prstGeom prst="rect">
            <a:avLst/>
          </a:prstGeom>
          <a:solidFill>
            <a:srgbClr val="FFCCCC"/>
          </a:solidFill>
          <a:ln w="9525">
            <a:noFill/>
            <a:miter lim="800000"/>
            <a:headEnd/>
            <a:tailEnd/>
          </a:ln>
          <a:effectLst>
            <a:outerShdw blurRad="114300" dist="114300" dir="2700000" algn="tl" rotWithShape="0">
              <a:prstClr val="black">
                <a:alpha val="40000"/>
              </a:prstClr>
            </a:outerShdw>
          </a:effectLst>
        </p:spPr>
        <p:txBody>
          <a:bodyPr lIns="45720" rIns="45720" anchor="ctr" anchorCtr="1"/>
          <a:lstStyle/>
          <a:p>
            <a:pPr algn="ctr">
              <a:spcBef>
                <a:spcPct val="0"/>
              </a:spcBef>
            </a:pPr>
            <a:r>
              <a:rPr lang="en-US" sz="1600" b="1">
                <a:latin typeface="Century Gothic" pitchFamily="34" charset="0"/>
                <a:cs typeface="Century Gothic"/>
              </a:rPr>
              <a:t>Emotional Phases</a:t>
            </a:r>
          </a:p>
        </p:txBody>
      </p:sp>
      <p:sp>
        <p:nvSpPr>
          <p:cNvPr id="674830" name="Rectangle 14"/>
          <p:cNvSpPr>
            <a:spLocks noChangeArrowheads="1"/>
          </p:cNvSpPr>
          <p:nvPr/>
        </p:nvSpPr>
        <p:spPr bwMode="auto">
          <a:xfrm>
            <a:off x="889000" y="4051300"/>
            <a:ext cx="1463040" cy="381000"/>
          </a:xfrm>
          <a:prstGeom prst="rect">
            <a:avLst/>
          </a:prstGeom>
          <a:solidFill>
            <a:srgbClr val="FFCCCC"/>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dirty="0">
                <a:latin typeface="Century Gothic" pitchFamily="34" charset="0"/>
                <a:cs typeface="Century Gothic"/>
              </a:rPr>
              <a:t>Denial</a:t>
            </a:r>
          </a:p>
        </p:txBody>
      </p:sp>
      <p:sp>
        <p:nvSpPr>
          <p:cNvPr id="674831" name="Rectangle 15"/>
          <p:cNvSpPr>
            <a:spLocks noChangeArrowheads="1"/>
          </p:cNvSpPr>
          <p:nvPr/>
        </p:nvSpPr>
        <p:spPr bwMode="auto">
          <a:xfrm>
            <a:off x="2516095" y="4508500"/>
            <a:ext cx="1463040" cy="381000"/>
          </a:xfrm>
          <a:prstGeom prst="rect">
            <a:avLst/>
          </a:prstGeom>
          <a:solidFill>
            <a:srgbClr val="FFCCCC"/>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a:latin typeface="Century Gothic" pitchFamily="34" charset="0"/>
                <a:cs typeface="Century Gothic"/>
              </a:rPr>
              <a:t>Anger</a:t>
            </a:r>
          </a:p>
        </p:txBody>
      </p:sp>
      <p:sp>
        <p:nvSpPr>
          <p:cNvPr id="674832" name="Rectangle 16"/>
          <p:cNvSpPr>
            <a:spLocks noChangeArrowheads="1"/>
          </p:cNvSpPr>
          <p:nvPr/>
        </p:nvSpPr>
        <p:spPr bwMode="auto">
          <a:xfrm>
            <a:off x="4289615" y="5401234"/>
            <a:ext cx="1905000" cy="694765"/>
          </a:xfrm>
          <a:prstGeom prst="rect">
            <a:avLst/>
          </a:prstGeom>
          <a:solidFill>
            <a:srgbClr val="FFCCCC"/>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dirty="0" smtClean="0">
                <a:latin typeface="Century Gothic" pitchFamily="34" charset="0"/>
                <a:cs typeface="Century Gothic"/>
              </a:rPr>
              <a:t>Resistance</a:t>
            </a:r>
            <a:endParaRPr lang="en-US" sz="1800" i="1" dirty="0">
              <a:latin typeface="Century Gothic" pitchFamily="34" charset="0"/>
              <a:cs typeface="Century Gothic"/>
            </a:endParaRPr>
          </a:p>
        </p:txBody>
      </p:sp>
      <p:sp>
        <p:nvSpPr>
          <p:cNvPr id="674833" name="Rectangle 17"/>
          <p:cNvSpPr>
            <a:spLocks noChangeArrowheads="1"/>
          </p:cNvSpPr>
          <p:nvPr/>
        </p:nvSpPr>
        <p:spPr bwMode="auto">
          <a:xfrm>
            <a:off x="6908800" y="4584700"/>
            <a:ext cx="1645920" cy="381000"/>
          </a:xfrm>
          <a:prstGeom prst="rect">
            <a:avLst/>
          </a:prstGeom>
          <a:solidFill>
            <a:srgbClr val="FFCCCC"/>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dirty="0">
                <a:latin typeface="Century Gothic" pitchFamily="34" charset="0"/>
                <a:cs typeface="Century Gothic"/>
              </a:rPr>
              <a:t>Acceptance</a:t>
            </a:r>
          </a:p>
        </p:txBody>
      </p:sp>
      <p:grpSp>
        <p:nvGrpSpPr>
          <p:cNvPr id="3" name="Group 18"/>
          <p:cNvGrpSpPr>
            <a:grpSpLocks/>
          </p:cNvGrpSpPr>
          <p:nvPr/>
        </p:nvGrpSpPr>
        <p:grpSpPr bwMode="auto">
          <a:xfrm>
            <a:off x="1011238" y="3822700"/>
            <a:ext cx="5505450" cy="1479550"/>
            <a:chOff x="509" y="2736"/>
            <a:chExt cx="3468" cy="932"/>
          </a:xfrm>
          <a:effectLst>
            <a:outerShdw blurRad="50800" dist="38100" dir="2700000" algn="tl" rotWithShape="0">
              <a:prstClr val="black">
                <a:alpha val="40000"/>
              </a:prstClr>
            </a:outerShdw>
          </a:effectLst>
        </p:grpSpPr>
        <p:sp>
          <p:nvSpPr>
            <p:cNvPr id="674835" name="Freeform 19"/>
            <p:cNvSpPr>
              <a:spLocks/>
            </p:cNvSpPr>
            <p:nvPr/>
          </p:nvSpPr>
          <p:spPr bwMode="auto">
            <a:xfrm>
              <a:off x="509" y="2736"/>
              <a:ext cx="3312" cy="932"/>
            </a:xfrm>
            <a:custGeom>
              <a:avLst/>
              <a:gdLst/>
              <a:ahLst/>
              <a:cxnLst>
                <a:cxn ang="0">
                  <a:pos x="0" y="0"/>
                </a:cxn>
                <a:cxn ang="0">
                  <a:pos x="1536" y="192"/>
                </a:cxn>
                <a:cxn ang="0">
                  <a:pos x="2755" y="922"/>
                </a:cxn>
                <a:cxn ang="0">
                  <a:pos x="3312" y="538"/>
                </a:cxn>
              </a:cxnLst>
              <a:rect l="0" t="0" r="r" b="b"/>
              <a:pathLst>
                <a:path w="3312" h="932">
                  <a:moveTo>
                    <a:pt x="0" y="0"/>
                  </a:moveTo>
                  <a:cubicBezTo>
                    <a:pt x="256" y="32"/>
                    <a:pt x="1077" y="38"/>
                    <a:pt x="1536" y="192"/>
                  </a:cubicBezTo>
                  <a:cubicBezTo>
                    <a:pt x="1995" y="346"/>
                    <a:pt x="2409" y="932"/>
                    <a:pt x="2755" y="922"/>
                  </a:cubicBezTo>
                  <a:cubicBezTo>
                    <a:pt x="3101" y="912"/>
                    <a:pt x="3196" y="618"/>
                    <a:pt x="3312" y="538"/>
                  </a:cubicBezTo>
                </a:path>
              </a:pathLst>
            </a:custGeom>
            <a:noFill/>
            <a:ln w="38100" cmpd="sng">
              <a:solidFill>
                <a:srgbClr val="CC0000"/>
              </a:solidFill>
              <a:round/>
              <a:headEnd/>
              <a:tailEnd/>
            </a:ln>
            <a:effectLst>
              <a:outerShdw blurRad="50800" dist="38100" dir="2700000" algn="tl" rotWithShape="0">
                <a:prstClr val="black">
                  <a:alpha val="40000"/>
                </a:prstClr>
              </a:outerShdw>
            </a:effectLst>
          </p:spPr>
          <p:txBody>
            <a:bodyPr/>
            <a:lstStyle/>
            <a:p>
              <a:endParaRPr lang="en-US">
                <a:latin typeface="Century Gothic" pitchFamily="34" charset="0"/>
                <a:cs typeface="Century Gothic"/>
              </a:endParaRPr>
            </a:p>
          </p:txBody>
        </p:sp>
        <p:sp>
          <p:nvSpPr>
            <p:cNvPr id="674836" name="Text Box 20"/>
            <p:cNvSpPr txBox="1">
              <a:spLocks noChangeArrowheads="1"/>
            </p:cNvSpPr>
            <p:nvPr/>
          </p:nvSpPr>
          <p:spPr bwMode="auto">
            <a:xfrm>
              <a:off x="3744" y="3026"/>
              <a:ext cx="233" cy="288"/>
            </a:xfrm>
            <a:prstGeom prst="rect">
              <a:avLst/>
            </a:prstGeom>
            <a:noFill/>
            <a:ln w="9525">
              <a:noFill/>
              <a:miter lim="800000"/>
              <a:headEnd/>
              <a:tailEnd/>
            </a:ln>
            <a:effectLst>
              <a:outerShdw dist="17961" dir="2700000" algn="ctr" rotWithShape="0">
                <a:schemeClr val="tx1"/>
              </a:outerShdw>
            </a:effectLst>
          </p:spPr>
          <p:txBody>
            <a:bodyPr wrap="none">
              <a:spAutoFit/>
            </a:bodyPr>
            <a:lstStyle/>
            <a:p>
              <a:pPr>
                <a:spcBef>
                  <a:spcPct val="0"/>
                </a:spcBef>
              </a:pPr>
              <a:r>
                <a:rPr lang="en-US" sz="2400">
                  <a:solidFill>
                    <a:srgbClr val="CC0000"/>
                  </a:solidFill>
                  <a:latin typeface="Century Gothic" pitchFamily="34" charset="0"/>
                  <a:cs typeface="Century Gothic"/>
                </a:rPr>
                <a:t>?</a:t>
              </a:r>
            </a:p>
          </p:txBody>
        </p:sp>
      </p:grpSp>
      <p:grpSp>
        <p:nvGrpSpPr>
          <p:cNvPr id="4" name="Group 21"/>
          <p:cNvGrpSpPr>
            <a:grpSpLocks/>
          </p:cNvGrpSpPr>
          <p:nvPr/>
        </p:nvGrpSpPr>
        <p:grpSpPr bwMode="auto">
          <a:xfrm>
            <a:off x="4622800" y="2527300"/>
            <a:ext cx="1447800" cy="2667000"/>
            <a:chOff x="2784" y="1920"/>
            <a:chExt cx="912" cy="1680"/>
          </a:xfrm>
        </p:grpSpPr>
        <p:sp>
          <p:nvSpPr>
            <p:cNvPr id="674838" name="Line 22"/>
            <p:cNvSpPr>
              <a:spLocks noChangeShapeType="1"/>
            </p:cNvSpPr>
            <p:nvPr/>
          </p:nvSpPr>
          <p:spPr bwMode="auto">
            <a:xfrm flipV="1">
              <a:off x="3264" y="1920"/>
              <a:ext cx="0" cy="1056"/>
            </a:xfrm>
            <a:prstGeom prst="line">
              <a:avLst/>
            </a:prstGeom>
            <a:noFill/>
            <a:ln w="57150">
              <a:solidFill>
                <a:srgbClr val="C0C0C0"/>
              </a:solidFill>
              <a:round/>
              <a:headEnd/>
              <a:tailEnd type="stealth" w="lg" len="med"/>
            </a:ln>
            <a:effectLst>
              <a:outerShdw blurRad="50800" dist="38100" dir="2700000" algn="tl" rotWithShape="0">
                <a:prstClr val="black">
                  <a:alpha val="75000"/>
                </a:prstClr>
              </a:outerShdw>
            </a:effectLst>
          </p:spPr>
          <p:txBody>
            <a:bodyPr/>
            <a:lstStyle/>
            <a:p>
              <a:endParaRPr lang="en-US">
                <a:latin typeface="Century Gothic" pitchFamily="34" charset="0"/>
                <a:cs typeface="Century Gothic"/>
              </a:endParaRPr>
            </a:p>
          </p:txBody>
        </p:sp>
        <p:sp>
          <p:nvSpPr>
            <p:cNvPr id="674839" name="Line 23"/>
            <p:cNvSpPr>
              <a:spLocks noChangeShapeType="1"/>
            </p:cNvSpPr>
            <p:nvPr/>
          </p:nvSpPr>
          <p:spPr bwMode="auto">
            <a:xfrm>
              <a:off x="3264" y="3072"/>
              <a:ext cx="0" cy="528"/>
            </a:xfrm>
            <a:prstGeom prst="line">
              <a:avLst/>
            </a:prstGeom>
            <a:noFill/>
            <a:ln w="57150">
              <a:solidFill>
                <a:srgbClr val="C0C0C0"/>
              </a:solidFill>
              <a:round/>
              <a:headEnd/>
              <a:tailEnd type="stealth" w="lg" len="med"/>
            </a:ln>
            <a:effectLst>
              <a:outerShdw blurRad="50800" dist="38100" dir="2700000" algn="tl" rotWithShape="0">
                <a:prstClr val="black">
                  <a:alpha val="75000"/>
                </a:prstClr>
              </a:outerShdw>
            </a:effectLst>
          </p:spPr>
          <p:txBody>
            <a:bodyPr/>
            <a:lstStyle/>
            <a:p>
              <a:endParaRPr lang="en-US">
                <a:latin typeface="Century Gothic" pitchFamily="34" charset="0"/>
                <a:cs typeface="Century Gothic"/>
              </a:endParaRPr>
            </a:p>
          </p:txBody>
        </p:sp>
        <p:sp>
          <p:nvSpPr>
            <p:cNvPr id="674840" name="Rectangle 24"/>
            <p:cNvSpPr>
              <a:spLocks noChangeArrowheads="1"/>
            </p:cNvSpPr>
            <p:nvPr/>
          </p:nvSpPr>
          <p:spPr bwMode="auto">
            <a:xfrm>
              <a:off x="2784" y="2880"/>
              <a:ext cx="912" cy="240"/>
            </a:xfrm>
            <a:prstGeom prst="rect">
              <a:avLst/>
            </a:prstGeom>
            <a:solidFill>
              <a:schemeClr val="bg1"/>
            </a:solidFill>
            <a:ln w="9525">
              <a:solidFill>
                <a:schemeClr val="bg1">
                  <a:lumMod val="75000"/>
                </a:schemeClr>
              </a:solid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dirty="0">
                  <a:latin typeface="Century Gothic" pitchFamily="34" charset="0"/>
                  <a:cs typeface="Century Gothic"/>
                </a:rPr>
                <a:t>The Gap</a:t>
              </a:r>
            </a:p>
          </p:txBody>
        </p:sp>
      </p:grpSp>
      <p:sp>
        <p:nvSpPr>
          <p:cNvPr id="674841" name="Rectangle 25"/>
          <p:cNvSpPr>
            <a:spLocks noChangeArrowheads="1"/>
          </p:cNvSpPr>
          <p:nvPr/>
        </p:nvSpPr>
        <p:spPr bwMode="auto">
          <a:xfrm>
            <a:off x="6299200" y="2527300"/>
            <a:ext cx="2514600" cy="1143000"/>
          </a:xfrm>
          <a:prstGeom prst="rect">
            <a:avLst/>
          </a:prstGeom>
          <a:solidFill>
            <a:schemeClr val="bg1"/>
          </a:solidFill>
          <a:ln w="9525">
            <a:solidFill>
              <a:schemeClr val="bg1">
                <a:lumMod val="85000"/>
              </a:schemeClr>
            </a:solidFill>
            <a:miter lim="800000"/>
            <a:headEnd/>
            <a:tailEnd/>
          </a:ln>
          <a:effectLst>
            <a:outerShdw blurRad="101600" dist="101600" dir="2700000" algn="tl" rotWithShape="0">
              <a:prstClr val="black">
                <a:alpha val="40000"/>
              </a:prstClr>
            </a:outerShdw>
          </a:effectLst>
        </p:spPr>
        <p:txBody>
          <a:bodyPr anchor="ctr"/>
          <a:lstStyle/>
          <a:p>
            <a:pPr algn="ctr">
              <a:spcBef>
                <a:spcPct val="0"/>
              </a:spcBef>
            </a:pPr>
            <a:r>
              <a:rPr lang="en-US" sz="1800" dirty="0">
                <a:solidFill>
                  <a:srgbClr val="002060"/>
                </a:solidFill>
                <a:latin typeface="Century Gothic" pitchFamily="34" charset="0"/>
                <a:cs typeface="Century Gothic"/>
              </a:rPr>
              <a:t>The highest organizational need occurs at the lowest emotional point</a:t>
            </a:r>
          </a:p>
        </p:txBody>
      </p:sp>
      <p:sp>
        <p:nvSpPr>
          <p:cNvPr id="26" name="Slide Number Placeholder 25"/>
          <p:cNvSpPr>
            <a:spLocks noGrp="1"/>
          </p:cNvSpPr>
          <p:nvPr>
            <p:ph type="sldNum" sz="quarter" idx="4"/>
          </p:nvPr>
        </p:nvSpPr>
        <p:spPr/>
        <p:txBody>
          <a:bodyPr/>
          <a:lstStyle/>
          <a:p>
            <a:pPr>
              <a:defRPr/>
            </a:pPr>
            <a:fld id="{7F48B885-CE76-4B52-B2E3-BAE3E6D2D91F}" type="slidenum">
              <a:rPr lang="en-US" smtClean="0"/>
              <a:pPr>
                <a:defRPr/>
              </a:pPr>
              <a:t>15</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4829"/>
                                        </p:tgtEl>
                                        <p:attrNameLst>
                                          <p:attrName>style.visibility</p:attrName>
                                        </p:attrNameLst>
                                      </p:cBhvr>
                                      <p:to>
                                        <p:strVal val="visible"/>
                                      </p:to>
                                    </p:set>
                                    <p:animEffect transition="in" filter="fade">
                                      <p:cBhvr>
                                        <p:cTn id="7" dur="2000"/>
                                        <p:tgtEl>
                                          <p:spTgt spid="67482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4830"/>
                                        </p:tgtEl>
                                        <p:attrNameLst>
                                          <p:attrName>style.visibility</p:attrName>
                                        </p:attrNameLst>
                                      </p:cBhvr>
                                      <p:to>
                                        <p:strVal val="visible"/>
                                      </p:to>
                                    </p:set>
                                    <p:animEffect transition="in" filter="fade">
                                      <p:cBhvr>
                                        <p:cTn id="11" dur="1000"/>
                                        <p:tgtEl>
                                          <p:spTgt spid="674830"/>
                                        </p:tgtEl>
                                      </p:cBhvr>
                                    </p:animEffect>
                                  </p:childTnLst>
                                </p:cTn>
                              </p:par>
                            </p:childTnLst>
                          </p:cTn>
                        </p:par>
                        <p:par>
                          <p:cTn id="12" fill="hold">
                            <p:stCondLst>
                              <p:cond delay="3000"/>
                            </p:stCondLst>
                            <p:childTnLst>
                              <p:par>
                                <p:cTn id="13" presetID="10" presetClass="entr" presetSubtype="0" fill="hold" grpId="0" nodeType="afterEffect">
                                  <p:stCondLst>
                                    <p:cond delay="0"/>
                                  </p:stCondLst>
                                  <p:childTnLst>
                                    <p:set>
                                      <p:cBhvr>
                                        <p:cTn id="14" dur="1" fill="hold">
                                          <p:stCondLst>
                                            <p:cond delay="0"/>
                                          </p:stCondLst>
                                        </p:cTn>
                                        <p:tgtEl>
                                          <p:spTgt spid="674831"/>
                                        </p:tgtEl>
                                        <p:attrNameLst>
                                          <p:attrName>style.visibility</p:attrName>
                                        </p:attrNameLst>
                                      </p:cBhvr>
                                      <p:to>
                                        <p:strVal val="visible"/>
                                      </p:to>
                                    </p:set>
                                    <p:animEffect transition="in" filter="fade">
                                      <p:cBhvr>
                                        <p:cTn id="15" dur="1000"/>
                                        <p:tgtEl>
                                          <p:spTgt spid="674831"/>
                                        </p:tgtEl>
                                      </p:cBhvr>
                                    </p:animEffect>
                                  </p:childTnLst>
                                </p:cTn>
                              </p:par>
                            </p:childTnLst>
                          </p:cTn>
                        </p:par>
                        <p:par>
                          <p:cTn id="16" fill="hold">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674832"/>
                                        </p:tgtEl>
                                        <p:attrNameLst>
                                          <p:attrName>style.visibility</p:attrName>
                                        </p:attrNameLst>
                                      </p:cBhvr>
                                      <p:to>
                                        <p:strVal val="visible"/>
                                      </p:to>
                                    </p:set>
                                    <p:animEffect transition="in" filter="fade">
                                      <p:cBhvr>
                                        <p:cTn id="19" dur="1000"/>
                                        <p:tgtEl>
                                          <p:spTgt spid="674832"/>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674833"/>
                                        </p:tgtEl>
                                        <p:attrNameLst>
                                          <p:attrName>style.visibility</p:attrName>
                                        </p:attrNameLst>
                                      </p:cBhvr>
                                      <p:to>
                                        <p:strVal val="visible"/>
                                      </p:to>
                                    </p:set>
                                    <p:animEffect transition="in" filter="fade">
                                      <p:cBhvr>
                                        <p:cTn id="23" dur="1000"/>
                                        <p:tgtEl>
                                          <p:spTgt spid="6748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out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74841"/>
                                        </p:tgtEl>
                                        <p:attrNameLst>
                                          <p:attrName>style.visibility</p:attrName>
                                        </p:attrNameLst>
                                      </p:cBhvr>
                                      <p:to>
                                        <p:strVal val="visible"/>
                                      </p:to>
                                    </p:set>
                                    <p:animEffect transition="in" filter="fade">
                                      <p:cBhvr>
                                        <p:cTn id="38" dur="2000"/>
                                        <p:tgtEl>
                                          <p:spTgt spid="674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9" grpId="0" animBg="1"/>
      <p:bldP spid="674830" grpId="0" animBg="1"/>
      <p:bldP spid="674831" grpId="0" animBg="1"/>
      <p:bldP spid="674832" grpId="0" animBg="1"/>
      <p:bldP spid="674833" grpId="0" animBg="1"/>
      <p:bldP spid="6748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ChangeArrowheads="1"/>
          </p:cNvSpPr>
          <p:nvPr/>
        </p:nvSpPr>
        <p:spPr bwMode="auto">
          <a:xfrm>
            <a:off x="6553200" y="4508500"/>
            <a:ext cx="2286000" cy="381000"/>
          </a:xfrm>
          <a:prstGeom prst="rect">
            <a:avLst/>
          </a:prstGeom>
          <a:solidFill>
            <a:srgbClr val="CCFFCC"/>
          </a:solidFill>
          <a:ln w="9525">
            <a:solidFill>
              <a:schemeClr val="bg1">
                <a:lumMod val="75000"/>
              </a:schemeClr>
            </a:solid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dirty="0">
                <a:latin typeface="Century Gothic" pitchFamily="34" charset="0"/>
                <a:cs typeface="Century Gothic"/>
              </a:rPr>
              <a:t>Late Majority &gt;50%</a:t>
            </a:r>
          </a:p>
        </p:txBody>
      </p:sp>
      <p:grpSp>
        <p:nvGrpSpPr>
          <p:cNvPr id="2" name="Group 4"/>
          <p:cNvGrpSpPr>
            <a:grpSpLocks/>
          </p:cNvGrpSpPr>
          <p:nvPr/>
        </p:nvGrpSpPr>
        <p:grpSpPr bwMode="auto">
          <a:xfrm>
            <a:off x="455613" y="927100"/>
            <a:ext cx="8231187" cy="4572000"/>
            <a:chOff x="143" y="960"/>
            <a:chExt cx="5185" cy="2880"/>
          </a:xfrm>
        </p:grpSpPr>
        <p:sp>
          <p:nvSpPr>
            <p:cNvPr id="675845" name="Line 5"/>
            <p:cNvSpPr>
              <a:spLocks noChangeShapeType="1"/>
            </p:cNvSpPr>
            <p:nvPr/>
          </p:nvSpPr>
          <p:spPr bwMode="auto">
            <a:xfrm flipV="1">
              <a:off x="1392" y="1008"/>
              <a:ext cx="0" cy="2832"/>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5846" name="Line 6"/>
            <p:cNvSpPr>
              <a:spLocks noChangeShapeType="1"/>
            </p:cNvSpPr>
            <p:nvPr/>
          </p:nvSpPr>
          <p:spPr bwMode="auto">
            <a:xfrm flipV="1">
              <a:off x="2448" y="1008"/>
              <a:ext cx="0" cy="2832"/>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5847" name="Line 7"/>
            <p:cNvSpPr>
              <a:spLocks noChangeShapeType="1"/>
            </p:cNvSpPr>
            <p:nvPr/>
          </p:nvSpPr>
          <p:spPr bwMode="auto">
            <a:xfrm flipV="1">
              <a:off x="3936" y="1008"/>
              <a:ext cx="0" cy="2832"/>
            </a:xfrm>
            <a:prstGeom prst="line">
              <a:avLst/>
            </a:prstGeom>
            <a:noFill/>
            <a:ln w="38100">
              <a:solidFill>
                <a:schemeClr val="tx1"/>
              </a:solidFill>
              <a:round/>
              <a:headEnd/>
              <a:tailEnd/>
            </a:ln>
            <a:effectLst>
              <a:outerShdw dist="35921" dir="2700000" algn="ctr" rotWithShape="0">
                <a:schemeClr val="bg2"/>
              </a:outerShdw>
            </a:effectLst>
          </p:spPr>
          <p:txBody>
            <a:bodyPr/>
            <a:lstStyle/>
            <a:p>
              <a:endParaRPr lang="en-US">
                <a:latin typeface="Century Gothic" pitchFamily="34" charset="0"/>
                <a:cs typeface="Century Gothic"/>
              </a:endParaRPr>
            </a:p>
          </p:txBody>
        </p:sp>
        <p:sp>
          <p:nvSpPr>
            <p:cNvPr id="675848" name="Rectangle 8"/>
            <p:cNvSpPr>
              <a:spLocks noChangeArrowheads="1"/>
            </p:cNvSpPr>
            <p:nvPr/>
          </p:nvSpPr>
          <p:spPr bwMode="auto">
            <a:xfrm>
              <a:off x="432" y="2352"/>
              <a:ext cx="912"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dirty="0">
                  <a:latin typeface="Century Gothic" pitchFamily="34" charset="0"/>
                  <a:cs typeface="Century Gothic"/>
                </a:rPr>
                <a:t>Engaging</a:t>
              </a:r>
            </a:p>
          </p:txBody>
        </p:sp>
        <p:sp>
          <p:nvSpPr>
            <p:cNvPr id="675849" name="Rectangle 9"/>
            <p:cNvSpPr>
              <a:spLocks noChangeArrowheads="1"/>
            </p:cNvSpPr>
            <p:nvPr/>
          </p:nvSpPr>
          <p:spPr bwMode="auto">
            <a:xfrm>
              <a:off x="1471" y="2112"/>
              <a:ext cx="912"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Planning</a:t>
              </a:r>
            </a:p>
          </p:txBody>
        </p:sp>
        <p:sp>
          <p:nvSpPr>
            <p:cNvPr id="675850" name="Rectangle 10"/>
            <p:cNvSpPr>
              <a:spLocks noChangeArrowheads="1"/>
            </p:cNvSpPr>
            <p:nvPr/>
          </p:nvSpPr>
          <p:spPr bwMode="auto">
            <a:xfrm>
              <a:off x="4176" y="1344"/>
              <a:ext cx="1037"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Sustaining</a:t>
              </a:r>
            </a:p>
          </p:txBody>
        </p:sp>
        <p:sp>
          <p:nvSpPr>
            <p:cNvPr id="675851" name="Freeform 11"/>
            <p:cNvSpPr>
              <a:spLocks/>
            </p:cNvSpPr>
            <p:nvPr/>
          </p:nvSpPr>
          <p:spPr bwMode="auto">
            <a:xfrm>
              <a:off x="480" y="1190"/>
              <a:ext cx="4848" cy="1566"/>
            </a:xfrm>
            <a:custGeom>
              <a:avLst/>
              <a:gdLst/>
              <a:ahLst/>
              <a:cxnLst>
                <a:cxn ang="0">
                  <a:pos x="0" y="1546"/>
                </a:cxn>
                <a:cxn ang="0">
                  <a:pos x="1910" y="1383"/>
                </a:cxn>
                <a:cxn ang="0">
                  <a:pos x="2978" y="447"/>
                </a:cxn>
                <a:cxn ang="0">
                  <a:pos x="3822" y="64"/>
                </a:cxn>
                <a:cxn ang="0">
                  <a:pos x="4848" y="58"/>
                </a:cxn>
              </a:cxnLst>
              <a:rect l="0" t="0" r="r" b="b"/>
              <a:pathLst>
                <a:path w="4848" h="1566">
                  <a:moveTo>
                    <a:pt x="0" y="1546"/>
                  </a:moveTo>
                  <a:cubicBezTo>
                    <a:pt x="318" y="1519"/>
                    <a:pt x="1414" y="1566"/>
                    <a:pt x="1910" y="1383"/>
                  </a:cubicBezTo>
                  <a:cubicBezTo>
                    <a:pt x="2406" y="1200"/>
                    <a:pt x="2659" y="667"/>
                    <a:pt x="2978" y="447"/>
                  </a:cubicBezTo>
                  <a:cubicBezTo>
                    <a:pt x="3247" y="195"/>
                    <a:pt x="3510" y="129"/>
                    <a:pt x="3822" y="64"/>
                  </a:cubicBezTo>
                  <a:cubicBezTo>
                    <a:pt x="4134" y="0"/>
                    <a:pt x="4634" y="59"/>
                    <a:pt x="4848" y="58"/>
                  </a:cubicBezTo>
                </a:path>
              </a:pathLst>
            </a:custGeom>
            <a:noFill/>
            <a:ln w="38100" cmpd="sng">
              <a:solidFill>
                <a:srgbClr val="CC0000"/>
              </a:solidFill>
              <a:round/>
              <a:headEnd/>
              <a:tailEnd/>
            </a:ln>
            <a:effectLst>
              <a:outerShdw blurRad="50800" dist="38100" dir="2700000" algn="tl" rotWithShape="0">
                <a:prstClr val="black">
                  <a:alpha val="40000"/>
                </a:prstClr>
              </a:outerShdw>
            </a:effectLst>
          </p:spPr>
          <p:txBody>
            <a:bodyPr/>
            <a:lstStyle/>
            <a:p>
              <a:endParaRPr lang="en-US">
                <a:latin typeface="Century Gothic" pitchFamily="34" charset="0"/>
                <a:cs typeface="Century Gothic"/>
              </a:endParaRPr>
            </a:p>
          </p:txBody>
        </p:sp>
        <p:sp>
          <p:nvSpPr>
            <p:cNvPr id="675852" name="Rectangle 12"/>
            <p:cNvSpPr>
              <a:spLocks noChangeArrowheads="1"/>
            </p:cNvSpPr>
            <p:nvPr/>
          </p:nvSpPr>
          <p:spPr bwMode="auto">
            <a:xfrm>
              <a:off x="2736" y="1200"/>
              <a:ext cx="922" cy="240"/>
            </a:xfrm>
            <a:prstGeom prst="rect">
              <a:avLst/>
            </a:prstGeom>
            <a:solidFill>
              <a:srgbClr val="99CCFF"/>
            </a:solidFill>
            <a:ln w="9525">
              <a:no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b="1" i="1">
                  <a:latin typeface="Century Gothic" pitchFamily="34" charset="0"/>
                  <a:cs typeface="Century Gothic"/>
                </a:rPr>
                <a:t>Executing</a:t>
              </a:r>
            </a:p>
          </p:txBody>
        </p:sp>
        <p:sp>
          <p:nvSpPr>
            <p:cNvPr id="675853" name="Rectangle 13"/>
            <p:cNvSpPr>
              <a:spLocks noChangeArrowheads="1"/>
            </p:cNvSpPr>
            <p:nvPr/>
          </p:nvSpPr>
          <p:spPr bwMode="auto">
            <a:xfrm rot="16200000">
              <a:off x="-606" y="1709"/>
              <a:ext cx="1728" cy="230"/>
            </a:xfrm>
            <a:prstGeom prst="rect">
              <a:avLst/>
            </a:prstGeom>
            <a:solidFill>
              <a:srgbClr val="99CCFF"/>
            </a:solidFill>
            <a:ln w="9525">
              <a:noFill/>
              <a:miter lim="800000"/>
              <a:headEnd/>
              <a:tailEnd/>
            </a:ln>
            <a:effectLst>
              <a:outerShdw blurRad="114300" dist="114300" dir="2700000" algn="tl" rotWithShape="0">
                <a:prstClr val="black">
                  <a:alpha val="40000"/>
                </a:prstClr>
              </a:outerShdw>
            </a:effectLst>
          </p:spPr>
          <p:txBody>
            <a:bodyPr lIns="45720" rIns="45720" anchor="ctr" anchorCtr="1"/>
            <a:lstStyle/>
            <a:p>
              <a:pPr algn="ctr">
                <a:spcBef>
                  <a:spcPct val="0"/>
                </a:spcBef>
              </a:pPr>
              <a:r>
                <a:rPr lang="en-US" sz="1600" b="1" dirty="0">
                  <a:latin typeface="Century Gothic" pitchFamily="34" charset="0"/>
                  <a:cs typeface="Century Gothic"/>
                </a:rPr>
                <a:t>Implementation Phases</a:t>
              </a:r>
            </a:p>
          </p:txBody>
        </p:sp>
      </p:grpSp>
      <p:sp>
        <p:nvSpPr>
          <p:cNvPr id="675854" name="Rectangle 14"/>
          <p:cNvSpPr>
            <a:spLocks noChangeArrowheads="1"/>
          </p:cNvSpPr>
          <p:nvPr/>
        </p:nvSpPr>
        <p:spPr bwMode="auto">
          <a:xfrm rot="16200000">
            <a:off x="-504824" y="4706937"/>
            <a:ext cx="2286000" cy="365125"/>
          </a:xfrm>
          <a:prstGeom prst="rect">
            <a:avLst/>
          </a:prstGeom>
          <a:solidFill>
            <a:srgbClr val="CCFFCC"/>
          </a:solidFill>
          <a:ln w="9525">
            <a:noFill/>
            <a:miter lim="800000"/>
            <a:headEnd/>
            <a:tailEnd/>
          </a:ln>
          <a:effectLst>
            <a:outerShdw blurRad="114300" dist="114300" dir="2700000" algn="tl" rotWithShape="0">
              <a:prstClr val="black">
                <a:alpha val="40000"/>
              </a:prstClr>
            </a:outerShdw>
          </a:effectLst>
        </p:spPr>
        <p:txBody>
          <a:bodyPr lIns="45720" rIns="45720" anchor="ctr" anchorCtr="1"/>
          <a:lstStyle/>
          <a:p>
            <a:pPr algn="ctr">
              <a:spcBef>
                <a:spcPct val="0"/>
              </a:spcBef>
            </a:pPr>
            <a:r>
              <a:rPr lang="en-US" sz="1600" b="1" dirty="0">
                <a:latin typeface="Century Gothic" pitchFamily="34" charset="0"/>
                <a:cs typeface="Century Gothic"/>
              </a:rPr>
              <a:t>Buy-in Phases</a:t>
            </a:r>
          </a:p>
        </p:txBody>
      </p:sp>
      <p:sp>
        <p:nvSpPr>
          <p:cNvPr id="675855" name="Rectangle 15"/>
          <p:cNvSpPr>
            <a:spLocks noChangeArrowheads="1"/>
          </p:cNvSpPr>
          <p:nvPr/>
        </p:nvSpPr>
        <p:spPr bwMode="auto">
          <a:xfrm>
            <a:off x="1066800" y="4508500"/>
            <a:ext cx="2984500" cy="381000"/>
          </a:xfrm>
          <a:prstGeom prst="rect">
            <a:avLst/>
          </a:prstGeom>
          <a:solidFill>
            <a:srgbClr val="CCFFCC"/>
          </a:solidFill>
          <a:ln w="9525">
            <a:solidFill>
              <a:schemeClr val="bg1">
                <a:lumMod val="75000"/>
              </a:schemeClr>
            </a:solidFill>
            <a:miter lim="800000"/>
            <a:headEnd/>
            <a:tailEnd/>
          </a:ln>
          <a:effectLst>
            <a:innerShdw blurRad="63500" dist="50800" dir="13500000">
              <a:prstClr val="black">
                <a:alpha val="50000"/>
              </a:prstClr>
            </a:innerShdw>
          </a:effectLst>
        </p:spPr>
        <p:txBody>
          <a:bodyPr anchor="ctr"/>
          <a:lstStyle/>
          <a:p>
            <a:pPr>
              <a:spcBef>
                <a:spcPct val="0"/>
              </a:spcBef>
            </a:pPr>
            <a:r>
              <a:rPr lang="en-US" sz="1800" i="1" dirty="0">
                <a:latin typeface="Century Gothic" pitchFamily="34" charset="0"/>
                <a:cs typeface="Century Gothic"/>
              </a:rPr>
              <a:t>Early Adopters (16%)</a:t>
            </a:r>
          </a:p>
        </p:txBody>
      </p:sp>
      <p:sp>
        <p:nvSpPr>
          <p:cNvPr id="675856" name="Rectangle 16"/>
          <p:cNvSpPr>
            <a:spLocks noChangeArrowheads="1"/>
          </p:cNvSpPr>
          <p:nvPr/>
        </p:nvSpPr>
        <p:spPr bwMode="auto">
          <a:xfrm>
            <a:off x="4178300" y="4508500"/>
            <a:ext cx="2260600" cy="381000"/>
          </a:xfrm>
          <a:prstGeom prst="rect">
            <a:avLst/>
          </a:prstGeom>
          <a:solidFill>
            <a:srgbClr val="CCFFCC"/>
          </a:solidFill>
          <a:ln w="9525">
            <a:solidFill>
              <a:schemeClr val="bg1">
                <a:lumMod val="75000"/>
              </a:schemeClr>
            </a:solidFill>
            <a:miter lim="800000"/>
            <a:headEnd/>
            <a:tailEnd/>
          </a:ln>
          <a:effectLst>
            <a:innerShdw blurRad="63500" dist="50800" dir="13500000">
              <a:prstClr val="black">
                <a:alpha val="50000"/>
              </a:prstClr>
            </a:innerShdw>
          </a:effectLst>
        </p:spPr>
        <p:txBody>
          <a:bodyPr wrap="none" anchor="ctr"/>
          <a:lstStyle/>
          <a:p>
            <a:pPr algn="ctr">
              <a:spcBef>
                <a:spcPct val="0"/>
              </a:spcBef>
            </a:pPr>
            <a:r>
              <a:rPr lang="en-US" sz="1800" i="1" dirty="0">
                <a:latin typeface="Century Gothic" pitchFamily="34" charset="0"/>
                <a:cs typeface="Century Gothic"/>
              </a:rPr>
              <a:t>Early Majority (34%)</a:t>
            </a:r>
          </a:p>
        </p:txBody>
      </p:sp>
      <p:sp>
        <p:nvSpPr>
          <p:cNvPr id="675857" name="Rectangle 17"/>
          <p:cNvSpPr>
            <a:spLocks noChangeArrowheads="1"/>
          </p:cNvSpPr>
          <p:nvPr/>
        </p:nvSpPr>
        <p:spPr bwMode="auto">
          <a:xfrm>
            <a:off x="6324600" y="2451100"/>
            <a:ext cx="2514600" cy="1524000"/>
          </a:xfrm>
          <a:prstGeom prst="rect">
            <a:avLst/>
          </a:prstGeom>
          <a:solidFill>
            <a:schemeClr val="bg1"/>
          </a:solidFill>
          <a:ln w="9525">
            <a:solidFill>
              <a:schemeClr val="bg1">
                <a:lumMod val="75000"/>
              </a:schemeClr>
            </a:solidFill>
            <a:miter lim="800000"/>
            <a:headEnd/>
            <a:tailEnd/>
          </a:ln>
          <a:effectLst>
            <a:outerShdw blurRad="114300" dist="101600" dir="2400000" algn="tl" rotWithShape="0">
              <a:prstClr val="black">
                <a:alpha val="40000"/>
              </a:prstClr>
            </a:outerShdw>
          </a:effectLst>
        </p:spPr>
        <p:txBody>
          <a:bodyPr anchor="ctr"/>
          <a:lstStyle/>
          <a:p>
            <a:pPr algn="ctr">
              <a:spcBef>
                <a:spcPct val="0"/>
              </a:spcBef>
            </a:pPr>
            <a:r>
              <a:rPr lang="en-US" sz="1800" b="1" dirty="0">
                <a:solidFill>
                  <a:srgbClr val="002060"/>
                </a:solidFill>
                <a:latin typeface="Century Gothic" pitchFamily="34" charset="0"/>
                <a:cs typeface="Century Gothic"/>
              </a:rPr>
              <a:t>To negotiate each phase, you must win over a certain portion of the population</a:t>
            </a:r>
          </a:p>
        </p:txBody>
      </p:sp>
      <p:sp>
        <p:nvSpPr>
          <p:cNvPr id="20" name="Rectangle 2"/>
          <p:cNvSpPr txBox="1">
            <a:spLocks noChangeArrowheads="1"/>
          </p:cNvSpPr>
          <p:nvPr/>
        </p:nvSpPr>
        <p:spPr bwMode="auto">
          <a:xfrm>
            <a:off x="228600" y="163904"/>
            <a:ext cx="7832725" cy="262787"/>
          </a:xfrm>
          <a:prstGeom prst="rect">
            <a:avLst/>
          </a:prstGeom>
          <a:noFill/>
          <a:ln w="9525">
            <a:noFill/>
            <a:miter lim="800000"/>
            <a:headEnd/>
            <a:tailEnd/>
          </a:ln>
        </p:spPr>
        <p:txBody>
          <a:bodyPr vert="horz" wrap="square" lIns="0" tIns="0" rIns="0" bIns="46038"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0066"/>
                </a:solidFill>
                <a:effectLst/>
                <a:uLnTx/>
                <a:uFillTx/>
                <a:latin typeface="Century Gothic" pitchFamily="34" charset="0"/>
                <a:ea typeface="+mj-ea"/>
                <a:cs typeface="Century Gothic"/>
              </a:rPr>
              <a:t>Why Change Efforts Fail</a:t>
            </a:r>
            <a:endParaRPr kumimoji="0" lang="en-US" sz="3200" b="1" i="0" u="none" strike="noStrike" kern="0" cap="none" spc="0" normalizeH="0" baseline="0" noProof="0" dirty="0">
              <a:ln>
                <a:noFill/>
              </a:ln>
              <a:solidFill>
                <a:srgbClr val="000066"/>
              </a:solidFill>
              <a:effectLst/>
              <a:uLnTx/>
              <a:uFillTx/>
              <a:latin typeface="Century Gothic" pitchFamily="34" charset="0"/>
              <a:ea typeface="+mj-ea"/>
              <a:cs typeface="Century Gothic"/>
            </a:endParaRPr>
          </a:p>
        </p:txBody>
      </p:sp>
      <p:sp>
        <p:nvSpPr>
          <p:cNvPr id="18" name="Slide Number Placeholder 17"/>
          <p:cNvSpPr>
            <a:spLocks noGrp="1"/>
          </p:cNvSpPr>
          <p:nvPr>
            <p:ph type="sldNum" sz="quarter" idx="4"/>
          </p:nvPr>
        </p:nvSpPr>
        <p:spPr/>
        <p:txBody>
          <a:bodyPr/>
          <a:lstStyle/>
          <a:p>
            <a:pPr>
              <a:defRPr/>
            </a:pPr>
            <a:fld id="{7F48B885-CE76-4B52-B2E3-BAE3E6D2D91F}" type="slidenum">
              <a:rPr lang="en-US" smtClean="0"/>
              <a:pPr>
                <a:defRPr/>
              </a:pPr>
              <a:t>16</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5854"/>
                                        </p:tgtEl>
                                        <p:attrNameLst>
                                          <p:attrName>style.visibility</p:attrName>
                                        </p:attrNameLst>
                                      </p:cBhvr>
                                      <p:to>
                                        <p:strVal val="visible"/>
                                      </p:to>
                                    </p:set>
                                    <p:animEffect transition="in" filter="fade">
                                      <p:cBhvr>
                                        <p:cTn id="7" dur="2000"/>
                                        <p:tgtEl>
                                          <p:spTgt spid="6758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5855"/>
                                        </p:tgtEl>
                                        <p:attrNameLst>
                                          <p:attrName>style.visibility</p:attrName>
                                        </p:attrNameLst>
                                      </p:cBhvr>
                                      <p:to>
                                        <p:strVal val="visible"/>
                                      </p:to>
                                    </p:set>
                                    <p:animEffect transition="in" filter="wipe(left)">
                                      <p:cBhvr>
                                        <p:cTn id="12" dur="1000"/>
                                        <p:tgtEl>
                                          <p:spTgt spid="675855"/>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75856"/>
                                        </p:tgtEl>
                                        <p:attrNameLst>
                                          <p:attrName>style.visibility</p:attrName>
                                        </p:attrNameLst>
                                      </p:cBhvr>
                                      <p:to>
                                        <p:strVal val="visible"/>
                                      </p:to>
                                    </p:set>
                                    <p:animEffect transition="in" filter="wipe(left)">
                                      <p:cBhvr>
                                        <p:cTn id="16" dur="1000"/>
                                        <p:tgtEl>
                                          <p:spTgt spid="675856"/>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675842"/>
                                        </p:tgtEl>
                                        <p:attrNameLst>
                                          <p:attrName>style.visibility</p:attrName>
                                        </p:attrNameLst>
                                      </p:cBhvr>
                                      <p:to>
                                        <p:strVal val="visible"/>
                                      </p:to>
                                    </p:set>
                                    <p:animEffect transition="in" filter="wipe(left)">
                                      <p:cBhvr>
                                        <p:cTn id="20" dur="1000"/>
                                        <p:tgtEl>
                                          <p:spTgt spid="67584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75857"/>
                                        </p:tgtEl>
                                        <p:attrNameLst>
                                          <p:attrName>style.visibility</p:attrName>
                                        </p:attrNameLst>
                                      </p:cBhvr>
                                      <p:to>
                                        <p:strVal val="visible"/>
                                      </p:to>
                                    </p:set>
                                    <p:animEffect transition="in" filter="fade">
                                      <p:cBhvr>
                                        <p:cTn id="25" dur="2000"/>
                                        <p:tgtEl>
                                          <p:spTgt spid="675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42" grpId="0" animBg="1"/>
      <p:bldP spid="675854" grpId="0" animBg="1"/>
      <p:bldP spid="675855" grpId="0" animBg="1"/>
      <p:bldP spid="675856" grpId="0" animBg="1"/>
      <p:bldP spid="6758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275" y="123525"/>
            <a:ext cx="7832725" cy="381000"/>
          </a:xfrm>
        </p:spPr>
        <p:txBody>
          <a:bodyPr/>
          <a:lstStyle/>
          <a:p>
            <a:r>
              <a:rPr lang="en-US" dirty="0" smtClean="0"/>
              <a:t>Early Adopter Profile</a:t>
            </a:r>
            <a:endParaRPr lang="en-US" dirty="0"/>
          </a:p>
        </p:txBody>
      </p:sp>
      <p:sp>
        <p:nvSpPr>
          <p:cNvPr id="3" name="Content Placeholder 2"/>
          <p:cNvSpPr>
            <a:spLocks noGrp="1"/>
          </p:cNvSpPr>
          <p:nvPr>
            <p:ph idx="1"/>
          </p:nvPr>
        </p:nvSpPr>
        <p:spPr>
          <a:xfrm>
            <a:off x="533162" y="1052423"/>
            <a:ext cx="7773439" cy="2426051"/>
          </a:xfrm>
        </p:spPr>
        <p:txBody>
          <a:bodyPr/>
          <a:lstStyle/>
          <a:p>
            <a:pPr>
              <a:spcBef>
                <a:spcPts val="1200"/>
              </a:spcBef>
              <a:buClrTx/>
              <a:buFont typeface="Arial" pitchFamily="34" charset="0"/>
              <a:buChar char="•"/>
            </a:pPr>
            <a:r>
              <a:rPr lang="en-US" sz="2000" dirty="0" smtClean="0"/>
              <a:t>Doers/Innovators – take on complex challenges</a:t>
            </a:r>
          </a:p>
          <a:p>
            <a:pPr>
              <a:spcBef>
                <a:spcPts val="1200"/>
              </a:spcBef>
              <a:buClrTx/>
              <a:buFont typeface="Arial" pitchFamily="34" charset="0"/>
              <a:buChar char="•"/>
            </a:pPr>
            <a:r>
              <a:rPr lang="en-US" sz="2000" dirty="0" smtClean="0"/>
              <a:t>Adjust easily to ambiguity and change</a:t>
            </a:r>
          </a:p>
          <a:p>
            <a:pPr>
              <a:spcBef>
                <a:spcPts val="1200"/>
              </a:spcBef>
              <a:buClrTx/>
              <a:buFont typeface="Arial" pitchFamily="34" charset="0"/>
              <a:buChar char="•"/>
            </a:pPr>
            <a:r>
              <a:rPr lang="en-US" sz="2000" dirty="0" smtClean="0"/>
              <a:t>Rebound readily from minor annoyances, the unexpected, and true adversity</a:t>
            </a:r>
          </a:p>
          <a:p>
            <a:pPr>
              <a:spcBef>
                <a:spcPts val="1200"/>
              </a:spcBef>
              <a:buClrTx/>
              <a:buFont typeface="Arial" pitchFamily="34" charset="0"/>
              <a:buChar char="•"/>
            </a:pPr>
            <a:r>
              <a:rPr lang="en-US" sz="2000" dirty="0" smtClean="0"/>
              <a:t>Seen as credible with peers – strong commitment integrity</a:t>
            </a:r>
          </a:p>
          <a:p>
            <a:pPr>
              <a:spcBef>
                <a:spcPts val="1200"/>
              </a:spcBef>
              <a:buClrTx/>
              <a:buFont typeface="Arial" pitchFamily="34" charset="0"/>
              <a:buChar char="•"/>
            </a:pPr>
            <a:r>
              <a:rPr lang="en-US" sz="2000" dirty="0" smtClean="0"/>
              <a:t>Able to draw on a seemingly endless supply of personal energy</a:t>
            </a:r>
          </a:p>
          <a:p>
            <a:pPr>
              <a:spcBef>
                <a:spcPts val="1200"/>
              </a:spcBef>
              <a:buClrTx/>
              <a:buFont typeface="Arial" pitchFamily="34" charset="0"/>
              <a:buChar char="•"/>
            </a:pPr>
            <a:r>
              <a:rPr lang="en-US" sz="2000" dirty="0" smtClean="0"/>
              <a:t>Likes to develop and construct new initiatives</a:t>
            </a:r>
          </a:p>
          <a:p>
            <a:pPr>
              <a:spcBef>
                <a:spcPts val="1200"/>
              </a:spcBef>
              <a:buClrTx/>
              <a:buFont typeface="Arial" pitchFamily="34" charset="0"/>
              <a:buChar char="•"/>
            </a:pPr>
            <a:r>
              <a:rPr lang="en-US" sz="2000" dirty="0" smtClean="0"/>
              <a:t>Likes to be out front – paving the way for others to follow</a:t>
            </a:r>
          </a:p>
          <a:p>
            <a:pPr>
              <a:spcBef>
                <a:spcPts val="1200"/>
              </a:spcBef>
              <a:buClrTx/>
              <a:buFont typeface="Arial" pitchFamily="34" charset="0"/>
              <a:buChar char="•"/>
            </a:pPr>
            <a:r>
              <a:rPr lang="en-US" sz="2000" dirty="0" smtClean="0"/>
              <a:t>Acts with confidence, determination and courage</a:t>
            </a:r>
          </a:p>
          <a:p>
            <a:pPr>
              <a:spcBef>
                <a:spcPts val="1200"/>
              </a:spcBef>
              <a:buClrTx/>
              <a:buFont typeface="Arial" pitchFamily="34" charset="0"/>
              <a:buChar char="•"/>
            </a:pPr>
            <a:r>
              <a:rPr lang="en-US" sz="2000" dirty="0" smtClean="0"/>
              <a:t>Produces results</a:t>
            </a:r>
          </a:p>
        </p:txBody>
      </p:sp>
      <p:sp>
        <p:nvSpPr>
          <p:cNvPr id="4" name="Slide Number Placeholder 3"/>
          <p:cNvSpPr>
            <a:spLocks noGrp="1"/>
          </p:cNvSpPr>
          <p:nvPr>
            <p:ph type="sldNum" sz="quarter" idx="4"/>
          </p:nvPr>
        </p:nvSpPr>
        <p:spPr/>
        <p:txBody>
          <a:bodyPr/>
          <a:lstStyle/>
          <a:p>
            <a:pPr>
              <a:defRPr/>
            </a:pPr>
            <a:fld id="{7F48B885-CE76-4B52-B2E3-BAE3E6D2D91F}"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2906713"/>
            <a:ext cx="9144000" cy="750887"/>
          </a:xfrm>
        </p:spPr>
        <p:txBody>
          <a:bodyPr/>
          <a:lstStyle/>
          <a:p>
            <a:pPr algn="ctr"/>
            <a:r>
              <a:rPr lang="en-US" sz="3200" dirty="0" smtClean="0"/>
              <a:t>Thoughts, Insights and Questions</a:t>
            </a:r>
            <a:endParaRPr lang="en-US" sz="3200" dirty="0"/>
          </a:p>
        </p:txBody>
      </p:sp>
      <p:sp>
        <p:nvSpPr>
          <p:cNvPr id="3" name="Slide Number Placeholder 2"/>
          <p:cNvSpPr>
            <a:spLocks noGrp="1"/>
          </p:cNvSpPr>
          <p:nvPr>
            <p:ph type="sldNum" sz="quarter" idx="4"/>
          </p:nvPr>
        </p:nvSpPr>
        <p:spPr/>
        <p:txBody>
          <a:bodyPr/>
          <a:lstStyle/>
          <a:p>
            <a:pPr>
              <a:defRPr/>
            </a:pPr>
            <a:fld id="{7F48B885-CE76-4B52-B2E3-BAE3E6D2D91F}"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Presenters</a:t>
            </a:r>
            <a:br>
              <a:rPr lang="en-US" dirty="0" smtClean="0"/>
            </a:br>
            <a:endParaRPr lang="en-US" dirty="0"/>
          </a:p>
        </p:txBody>
      </p:sp>
      <p:sp>
        <p:nvSpPr>
          <p:cNvPr id="6" name="Text Placeholder 5"/>
          <p:cNvSpPr>
            <a:spLocks noGrp="1"/>
          </p:cNvSpPr>
          <p:nvPr>
            <p:ph idx="1"/>
          </p:nvPr>
        </p:nvSpPr>
        <p:spPr>
          <a:xfrm>
            <a:off x="459476" y="1229265"/>
            <a:ext cx="7302500" cy="2752725"/>
          </a:xfrm>
        </p:spPr>
        <p:txBody>
          <a:bodyPr/>
          <a:lstStyle/>
          <a:p>
            <a:r>
              <a:rPr lang="en-US" sz="2400" i="1" dirty="0" smtClean="0"/>
              <a:t>Susan Slater Ph.D.</a:t>
            </a:r>
          </a:p>
          <a:p>
            <a:pPr lvl="1"/>
            <a:r>
              <a:rPr lang="en-US" sz="1800" i="1" dirty="0" smtClean="0"/>
              <a:t>Industrial Psychologist with over 27 years of consulting experience in US, Europe and Asia – focusing on leadership development and change management</a:t>
            </a:r>
          </a:p>
          <a:p>
            <a:pPr lvl="1"/>
            <a:r>
              <a:rPr lang="en-US" sz="1800" i="1" dirty="0" smtClean="0"/>
              <a:t>Previous presenter and key note at Quest Conferences</a:t>
            </a:r>
          </a:p>
          <a:p>
            <a:pPr lvl="1"/>
            <a:r>
              <a:rPr lang="en-US" sz="1800" i="1" dirty="0" smtClean="0"/>
              <a:t>Recent focus on change initiatives at American Airlines and American Eagle</a:t>
            </a:r>
          </a:p>
          <a:p>
            <a:r>
              <a:rPr lang="en-US" sz="2400" i="1" dirty="0" smtClean="0"/>
              <a:t>Stephen Mooney</a:t>
            </a:r>
          </a:p>
          <a:p>
            <a:pPr lvl="1"/>
            <a:r>
              <a:rPr lang="en-US" sz="1800" i="1" dirty="0" smtClean="0"/>
              <a:t>Leader of AE divesture team</a:t>
            </a:r>
          </a:p>
          <a:p>
            <a:pPr lvl="1"/>
            <a:r>
              <a:rPr lang="en-US" sz="1800" i="1" dirty="0" smtClean="0"/>
              <a:t>Human resource expert with experience in facilitation, curriculum design, HR Policy and virtual learning </a:t>
            </a:r>
          </a:p>
          <a:p>
            <a:pPr lvl="1"/>
            <a:r>
              <a:rPr lang="en-US" sz="1800" i="1" dirty="0" smtClean="0"/>
              <a:t>Currently  serve as managing director of Flight service with FAA responsibility for 1700 crewmembers</a:t>
            </a:r>
          </a:p>
          <a:p>
            <a:pPr lvl="1"/>
            <a:endParaRPr lang="en-US" sz="1800" i="1" dirty="0"/>
          </a:p>
        </p:txBody>
      </p:sp>
      <p:sp>
        <p:nvSpPr>
          <p:cNvPr id="7" name="Slide Number Placeholder 6"/>
          <p:cNvSpPr>
            <a:spLocks noGrp="1"/>
          </p:cNvSpPr>
          <p:nvPr>
            <p:ph type="sldNum" sz="quarter" idx="4"/>
          </p:nvPr>
        </p:nvSpPr>
        <p:spPr/>
        <p:txBody>
          <a:bodyPr/>
          <a:lstStyle/>
          <a:p>
            <a:pPr>
              <a:defRPr/>
            </a:pPr>
            <a:fld id="{7F48B885-CE76-4B52-B2E3-BAE3E6D2D91F}" type="slidenum">
              <a:rPr lang="en-US" smtClean="0"/>
              <a:pPr>
                <a:defRPr/>
              </a:pPr>
              <a:t>1</a:t>
            </a:fld>
            <a:endParaRPr lang="en-US" dirty="0"/>
          </a:p>
        </p:txBody>
      </p:sp>
    </p:spTree>
    <p:extLst>
      <p:ext uri="{BB962C8B-B14F-4D97-AF65-F5344CB8AC3E}">
        <p14:creationId xmlns:p14="http://schemas.microsoft.com/office/powerpoint/2010/main" val="2909361985"/>
      </p:ext>
    </p:extLst>
  </p:cSld>
  <p:clrMapOvr>
    <a:masterClrMapping/>
  </p:clrMapOvr>
  <p:transition>
    <p:cover dir="l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descr="C:\Users\Phil\AppData\Local\Microsoft\Windows\Temporary Internet Files\Content.IE5\D6RQSNQ4\MP900442441[1].jpg"/>
          <p:cNvPicPr>
            <a:picLocks noChangeAspect="1" noChangeArrowheads="1"/>
          </p:cNvPicPr>
          <p:nvPr/>
        </p:nvPicPr>
        <p:blipFill>
          <a:blip r:embed="rId3" cstate="print"/>
          <a:srcRect/>
          <a:stretch>
            <a:fillRect/>
          </a:stretch>
        </p:blipFill>
        <p:spPr bwMode="auto">
          <a:xfrm>
            <a:off x="526201" y="4419600"/>
            <a:ext cx="2523288" cy="1981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Title 4"/>
          <p:cNvSpPr>
            <a:spLocks noGrp="1"/>
          </p:cNvSpPr>
          <p:nvPr>
            <p:ph type="title"/>
          </p:nvPr>
        </p:nvSpPr>
        <p:spPr/>
        <p:txBody>
          <a:bodyPr/>
          <a:lstStyle/>
          <a:p>
            <a:r>
              <a:rPr lang="en-US" dirty="0" smtClean="0"/>
              <a:t>Change Leadership Core Team </a:t>
            </a:r>
            <a:br>
              <a:rPr lang="en-US" dirty="0" smtClean="0"/>
            </a:br>
            <a:r>
              <a:rPr lang="en-US" dirty="0" smtClean="0"/>
              <a:t>and Task Forces</a:t>
            </a:r>
            <a:endParaRPr lang="en-US" dirty="0"/>
          </a:p>
        </p:txBody>
      </p:sp>
      <p:sp>
        <p:nvSpPr>
          <p:cNvPr id="25" name="Slide Number Placeholder 24"/>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19</a:t>
            </a:fld>
            <a:endParaRPr lang="en-US" dirty="0"/>
          </a:p>
        </p:txBody>
      </p:sp>
      <p:sp>
        <p:nvSpPr>
          <p:cNvPr id="27" name="TextBox 26"/>
          <p:cNvSpPr txBox="1"/>
          <p:nvPr/>
        </p:nvSpPr>
        <p:spPr>
          <a:xfrm>
            <a:off x="304801" y="1668318"/>
            <a:ext cx="2514600" cy="1077218"/>
          </a:xfrm>
          <a:prstGeom prst="rect">
            <a:avLst/>
          </a:prstGeom>
          <a:noFill/>
        </p:spPr>
        <p:txBody>
          <a:bodyPr wrap="square" rtlCol="0">
            <a:spAutoFit/>
          </a:bodyPr>
          <a:lstStyle/>
          <a:p>
            <a:pPr algn="ctr"/>
            <a:r>
              <a:rPr lang="en-US" sz="1600" b="1" dirty="0" smtClean="0">
                <a:solidFill>
                  <a:schemeClr val="bg1">
                    <a:lumMod val="50000"/>
                  </a:schemeClr>
                </a:solidFill>
                <a:latin typeface="Century Gothic" pitchFamily="34" charset="0"/>
              </a:rPr>
              <a:t>Operational </a:t>
            </a:r>
            <a:br>
              <a:rPr lang="en-US" sz="1600" b="1" dirty="0" smtClean="0">
                <a:solidFill>
                  <a:schemeClr val="bg1">
                    <a:lumMod val="50000"/>
                  </a:schemeClr>
                </a:solidFill>
                <a:latin typeface="Century Gothic" pitchFamily="34" charset="0"/>
              </a:rPr>
            </a:br>
            <a:r>
              <a:rPr lang="en-US" sz="1600" b="1" dirty="0" smtClean="0">
                <a:solidFill>
                  <a:schemeClr val="bg1">
                    <a:lumMod val="50000"/>
                  </a:schemeClr>
                </a:solidFill>
                <a:latin typeface="Century Gothic" pitchFamily="34" charset="0"/>
              </a:rPr>
              <a:t>Leadership </a:t>
            </a:r>
            <a:br>
              <a:rPr lang="en-US" sz="1600" b="1" dirty="0" smtClean="0">
                <a:solidFill>
                  <a:schemeClr val="bg1">
                    <a:lumMod val="50000"/>
                  </a:schemeClr>
                </a:solidFill>
                <a:latin typeface="Century Gothic" pitchFamily="34" charset="0"/>
              </a:rPr>
            </a:br>
            <a:r>
              <a:rPr lang="en-US" sz="1600" b="1" dirty="0" smtClean="0">
                <a:solidFill>
                  <a:schemeClr val="bg1">
                    <a:lumMod val="50000"/>
                  </a:schemeClr>
                </a:solidFill>
                <a:latin typeface="Century Gothic" pitchFamily="34" charset="0"/>
              </a:rPr>
              <a:t>Support</a:t>
            </a:r>
          </a:p>
          <a:p>
            <a:pPr algn="ctr"/>
            <a:endParaRPr lang="en-US" sz="1600" dirty="0"/>
          </a:p>
        </p:txBody>
      </p:sp>
      <p:pic>
        <p:nvPicPr>
          <p:cNvPr id="1038" name="Picture 14" descr="C:\Users\Phil\AppData\Local\Microsoft\Windows\Temporary Internet Files\Content.IE5\8JZWLJT6\MP900427762[1].jpg"/>
          <p:cNvPicPr>
            <a:picLocks noChangeAspect="1" noChangeArrowheads="1"/>
          </p:cNvPicPr>
          <p:nvPr/>
        </p:nvPicPr>
        <p:blipFill>
          <a:blip r:embed="rId4" cstate="print"/>
          <a:srcRect/>
          <a:stretch>
            <a:fillRect/>
          </a:stretch>
        </p:blipFill>
        <p:spPr bwMode="auto">
          <a:xfrm rot="20941254">
            <a:off x="4096712" y="4961722"/>
            <a:ext cx="2028544" cy="14881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7" name="TextBox 46"/>
          <p:cNvSpPr txBox="1"/>
          <p:nvPr/>
        </p:nvSpPr>
        <p:spPr>
          <a:xfrm>
            <a:off x="6110375" y="5510904"/>
            <a:ext cx="1074333" cy="646331"/>
          </a:xfrm>
          <a:prstGeom prst="rect">
            <a:avLst/>
          </a:prstGeom>
          <a:noFill/>
        </p:spPr>
        <p:txBody>
          <a:bodyPr wrap="none" rtlCol="0">
            <a:spAutoFit/>
          </a:bodyPr>
          <a:lstStyle/>
          <a:p>
            <a:pPr algn="ctr"/>
            <a:r>
              <a:rPr lang="en-US" b="1" i="1" dirty="0" smtClean="0">
                <a:solidFill>
                  <a:schemeClr val="bg1">
                    <a:lumMod val="50000"/>
                  </a:schemeClr>
                </a:solidFill>
                <a:latin typeface="Comic Sans MS" pitchFamily="66" charset="0"/>
              </a:rPr>
              <a:t>Training</a:t>
            </a:r>
          </a:p>
          <a:p>
            <a:pPr algn="ctr"/>
            <a:endParaRPr lang="en-US" i="1" dirty="0">
              <a:latin typeface="Comic Sans MS" pitchFamily="66" charset="0"/>
            </a:endParaRPr>
          </a:p>
        </p:txBody>
      </p:sp>
      <p:sp>
        <p:nvSpPr>
          <p:cNvPr id="57" name="TextBox 56"/>
          <p:cNvSpPr txBox="1"/>
          <p:nvPr/>
        </p:nvSpPr>
        <p:spPr>
          <a:xfrm>
            <a:off x="304800" y="4419600"/>
            <a:ext cx="2971800" cy="523220"/>
          </a:xfrm>
          <a:prstGeom prst="rect">
            <a:avLst/>
          </a:prstGeom>
          <a:noFill/>
        </p:spPr>
        <p:txBody>
          <a:bodyPr wrap="square" rtlCol="0">
            <a:spAutoFit/>
          </a:bodyPr>
          <a:lstStyle/>
          <a:p>
            <a:pPr algn="ctr"/>
            <a:r>
              <a:rPr lang="en-US" sz="1400" b="1" dirty="0" smtClean="0">
                <a:latin typeface="Verdana" pitchFamily="34" charset="0"/>
                <a:ea typeface="Verdana" pitchFamily="34" charset="0"/>
                <a:cs typeface="Verdana" pitchFamily="34" charset="0"/>
              </a:rPr>
              <a:t>Communication Strategy</a:t>
            </a:r>
          </a:p>
          <a:p>
            <a:pPr algn="ctr"/>
            <a:endParaRPr lang="en-US" sz="1400" dirty="0">
              <a:latin typeface="Verdana" pitchFamily="34" charset="0"/>
              <a:ea typeface="Verdana" pitchFamily="34" charset="0"/>
              <a:cs typeface="Verdana" pitchFamily="34" charset="0"/>
            </a:endParaRPr>
          </a:p>
        </p:txBody>
      </p:sp>
      <p:sp>
        <p:nvSpPr>
          <p:cNvPr id="1050"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2" name="Picture 28"/>
          <p:cNvPicPr>
            <a:picLocks noChangeAspect="1" noChangeArrowheads="1"/>
          </p:cNvPicPr>
          <p:nvPr/>
        </p:nvPicPr>
        <p:blipFill>
          <a:blip r:embed="rId5" cstate="print"/>
          <a:srcRect/>
          <a:stretch>
            <a:fillRect/>
          </a:stretch>
        </p:blipFill>
        <p:spPr bwMode="auto">
          <a:xfrm rot="468449">
            <a:off x="762042" y="2183219"/>
            <a:ext cx="1295400" cy="194081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053" name="Picture 29" descr="C:\Users\Phil\AppData\Local\Temp\MP900440987.JPG"/>
          <p:cNvPicPr>
            <a:picLocks noChangeAspect="1" noChangeArrowheads="1"/>
          </p:cNvPicPr>
          <p:nvPr/>
        </p:nvPicPr>
        <p:blipFill>
          <a:blip r:embed="rId6" cstate="print"/>
          <a:srcRect/>
          <a:stretch>
            <a:fillRect/>
          </a:stretch>
        </p:blipFill>
        <p:spPr bwMode="auto">
          <a:xfrm rot="988801">
            <a:off x="3195294" y="1378092"/>
            <a:ext cx="1846557" cy="13058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64" name="TextBox 63"/>
          <p:cNvSpPr txBox="1"/>
          <p:nvPr/>
        </p:nvSpPr>
        <p:spPr>
          <a:xfrm>
            <a:off x="2183263" y="2453148"/>
            <a:ext cx="2514600" cy="584775"/>
          </a:xfrm>
          <a:prstGeom prst="rect">
            <a:avLst/>
          </a:prstGeom>
          <a:noFill/>
        </p:spPr>
        <p:txBody>
          <a:bodyPr wrap="square" rtlCol="0">
            <a:spAutoFit/>
          </a:bodyPr>
          <a:lstStyle/>
          <a:p>
            <a:pPr algn="ctr"/>
            <a:r>
              <a:rPr lang="en-US" sz="1600" b="1" i="1" dirty="0" smtClean="0">
                <a:solidFill>
                  <a:schemeClr val="bg1">
                    <a:lumMod val="50000"/>
                  </a:schemeClr>
                </a:solidFill>
                <a:latin typeface="Times New Roman" pitchFamily="18" charset="0"/>
                <a:cs typeface="Times New Roman" pitchFamily="18" charset="0"/>
              </a:rPr>
              <a:t>Resource </a:t>
            </a:r>
          </a:p>
          <a:p>
            <a:pPr algn="ctr"/>
            <a:r>
              <a:rPr lang="en-US" sz="1600" i="1" dirty="0" smtClean="0">
                <a:solidFill>
                  <a:schemeClr val="bg1">
                    <a:lumMod val="50000"/>
                  </a:schemeClr>
                </a:solidFill>
                <a:latin typeface="Times New Roman" pitchFamily="18" charset="0"/>
                <a:cs typeface="Times New Roman" pitchFamily="18" charset="0"/>
              </a:rPr>
              <a:t>Planning </a:t>
            </a:r>
            <a:endParaRPr lang="en-US" sz="1600" i="1" dirty="0">
              <a:latin typeface="Times New Roman" pitchFamily="18" charset="0"/>
              <a:cs typeface="Times New Roman" pitchFamily="18" charset="0"/>
            </a:endParaRPr>
          </a:p>
        </p:txBody>
      </p:sp>
      <p:pic>
        <p:nvPicPr>
          <p:cNvPr id="1055" name="Picture 31" descr="Superman 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20856896">
            <a:off x="6196344" y="1399627"/>
            <a:ext cx="1883242" cy="1850586"/>
          </a:xfrm>
          <a:prstGeom prst="rect">
            <a:avLst/>
          </a:prstGeom>
          <a:ln>
            <a:noFill/>
          </a:ln>
          <a:effectLst>
            <a:outerShdw blurRad="292100" dist="139700" dir="2700000" algn="tl" rotWithShape="0">
              <a:srgbClr val="333333">
                <a:alpha val="65000"/>
              </a:srgbClr>
            </a:outerShdw>
          </a:effectLst>
        </p:spPr>
      </p:pic>
      <p:sp>
        <p:nvSpPr>
          <p:cNvPr id="68" name="TextBox 67"/>
          <p:cNvSpPr txBox="1"/>
          <p:nvPr/>
        </p:nvSpPr>
        <p:spPr>
          <a:xfrm>
            <a:off x="7486689" y="2745536"/>
            <a:ext cx="1159292" cy="710451"/>
          </a:xfrm>
          <a:prstGeom prst="rect">
            <a:avLst/>
          </a:prstGeom>
          <a:noFill/>
        </p:spPr>
        <p:txBody>
          <a:bodyPr wrap="none" rtlCol="0">
            <a:spAutoFit/>
          </a:bodyPr>
          <a:lstStyle/>
          <a:p>
            <a:pPr>
              <a:lnSpc>
                <a:spcPts val="1600"/>
              </a:lnSpc>
            </a:pPr>
            <a:r>
              <a:rPr lang="en-US" sz="1600" b="1" dirty="0" smtClean="0">
                <a:solidFill>
                  <a:schemeClr val="bg1">
                    <a:lumMod val="50000"/>
                  </a:schemeClr>
                </a:solidFill>
                <a:latin typeface="Estrangelo Edessa" pitchFamily="66" charset="0"/>
                <a:cs typeface="Estrangelo Edessa" pitchFamily="66" charset="0"/>
              </a:rPr>
              <a:t>Super Users</a:t>
            </a:r>
            <a:br>
              <a:rPr lang="en-US" sz="1600" b="1" dirty="0" smtClean="0">
                <a:solidFill>
                  <a:schemeClr val="bg1">
                    <a:lumMod val="50000"/>
                  </a:schemeClr>
                </a:solidFill>
                <a:latin typeface="Estrangelo Edessa" pitchFamily="66" charset="0"/>
                <a:cs typeface="Estrangelo Edessa" pitchFamily="66" charset="0"/>
              </a:rPr>
            </a:br>
            <a:r>
              <a:rPr lang="en-US" sz="1600" b="1" dirty="0" smtClean="0">
                <a:solidFill>
                  <a:schemeClr val="bg1">
                    <a:lumMod val="50000"/>
                  </a:schemeClr>
                </a:solidFill>
                <a:latin typeface="Estrangelo Edessa" pitchFamily="66" charset="0"/>
                <a:cs typeface="Estrangelo Edessa" pitchFamily="66" charset="0"/>
              </a:rPr>
              <a:t>Task Force</a:t>
            </a:r>
            <a:endParaRPr lang="en-US" sz="1600" dirty="0" smtClean="0">
              <a:latin typeface="Estrangelo Edessa" pitchFamily="66" charset="0"/>
              <a:cs typeface="Estrangelo Edessa" pitchFamily="66" charset="0"/>
            </a:endParaRPr>
          </a:p>
          <a:p>
            <a:pPr>
              <a:lnSpc>
                <a:spcPts val="1600"/>
              </a:lnSpc>
            </a:pPr>
            <a:endParaRPr lang="en-US" sz="1600" dirty="0">
              <a:latin typeface="Estrangelo Edessa" pitchFamily="66" charset="0"/>
              <a:cs typeface="Estrangelo Edessa" pitchFamily="66" charset="0"/>
            </a:endParaRPr>
          </a:p>
        </p:txBody>
      </p:sp>
      <p:sp>
        <p:nvSpPr>
          <p:cNvPr id="75" name="Oval 74"/>
          <p:cNvSpPr/>
          <p:nvPr/>
        </p:nvSpPr>
        <p:spPr>
          <a:xfrm>
            <a:off x="3352800" y="2971800"/>
            <a:ext cx="1981200" cy="19812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p:txBody>
      </p:sp>
      <p:pic>
        <p:nvPicPr>
          <p:cNvPr id="1080" name="Picture 56" descr="C:\Users\Phil\AppData\Local\Microsoft\Windows\Temporary Internet Files\Content.IE5\QHAWNW9V\MP900316785[1].jpg"/>
          <p:cNvPicPr>
            <a:picLocks noChangeAspect="1" noChangeArrowheads="1"/>
          </p:cNvPicPr>
          <p:nvPr/>
        </p:nvPicPr>
        <p:blipFill>
          <a:blip r:embed="rId8" cstate="print"/>
          <a:srcRect/>
          <a:stretch>
            <a:fillRect/>
          </a:stretch>
        </p:blipFill>
        <p:spPr bwMode="auto">
          <a:xfrm rot="2079203">
            <a:off x="6615424" y="3857470"/>
            <a:ext cx="2133600" cy="114912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3" name="TextBox 92"/>
          <p:cNvSpPr txBox="1"/>
          <p:nvPr/>
        </p:nvSpPr>
        <p:spPr>
          <a:xfrm>
            <a:off x="5390953" y="4203022"/>
            <a:ext cx="1420581" cy="684290"/>
          </a:xfrm>
          <a:prstGeom prst="rect">
            <a:avLst/>
          </a:prstGeom>
          <a:noFill/>
        </p:spPr>
        <p:txBody>
          <a:bodyPr wrap="none" rtlCol="0">
            <a:spAutoFit/>
          </a:bodyPr>
          <a:lstStyle/>
          <a:p>
            <a:pPr algn="ctr">
              <a:lnSpc>
                <a:spcPts val="1500"/>
              </a:lnSpc>
            </a:pPr>
            <a:r>
              <a:rPr lang="en-US" sz="1600" b="1" dirty="0" smtClean="0">
                <a:solidFill>
                  <a:schemeClr val="bg1">
                    <a:lumMod val="50000"/>
                  </a:schemeClr>
                </a:solidFill>
                <a:latin typeface="Baskerville Old Face" pitchFamily="18" charset="0"/>
                <a:cs typeface="Aparajita" pitchFamily="34" charset="0"/>
              </a:rPr>
              <a:t>Senior Leaders</a:t>
            </a:r>
            <a:br>
              <a:rPr lang="en-US" sz="1600" b="1" dirty="0" smtClean="0">
                <a:solidFill>
                  <a:schemeClr val="bg1">
                    <a:lumMod val="50000"/>
                  </a:schemeClr>
                </a:solidFill>
                <a:latin typeface="Baskerville Old Face" pitchFamily="18" charset="0"/>
                <a:cs typeface="Aparajita" pitchFamily="34" charset="0"/>
              </a:rPr>
            </a:br>
            <a:r>
              <a:rPr lang="en-US" sz="1600" b="1" dirty="0" smtClean="0">
                <a:solidFill>
                  <a:schemeClr val="bg1">
                    <a:lumMod val="50000"/>
                  </a:schemeClr>
                </a:solidFill>
                <a:latin typeface="Baskerville Old Face" pitchFamily="18" charset="0"/>
                <a:cs typeface="Aparajita" pitchFamily="34" charset="0"/>
              </a:rPr>
              <a:t>Involvement</a:t>
            </a:r>
            <a:endParaRPr lang="en-US" sz="1600" b="1" dirty="0" smtClean="0">
              <a:latin typeface="Baskerville Old Face" pitchFamily="18" charset="0"/>
              <a:cs typeface="Aparajita" pitchFamily="34" charset="0"/>
            </a:endParaRPr>
          </a:p>
          <a:p>
            <a:pPr algn="ctr">
              <a:lnSpc>
                <a:spcPts val="1500"/>
              </a:lnSpc>
            </a:pPr>
            <a:endParaRPr lang="en-US" sz="1600" b="1" dirty="0">
              <a:latin typeface="Baskerville Old Face" pitchFamily="18" charset="0"/>
              <a:cs typeface="Aparajita" pitchFamily="34" charset="0"/>
            </a:endParaRPr>
          </a:p>
        </p:txBody>
      </p:sp>
      <p:sp>
        <p:nvSpPr>
          <p:cNvPr id="94" name="Left-Right Arrow 93"/>
          <p:cNvSpPr/>
          <p:nvPr/>
        </p:nvSpPr>
        <p:spPr>
          <a:xfrm rot="523978">
            <a:off x="2061426" y="3519879"/>
            <a:ext cx="1515948" cy="304800"/>
          </a:xfrm>
          <a:prstGeom prst="leftRight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95" name="Left-Right Arrow 94"/>
          <p:cNvSpPr/>
          <p:nvPr/>
        </p:nvSpPr>
        <p:spPr>
          <a:xfrm rot="19290348">
            <a:off x="2806476" y="4695178"/>
            <a:ext cx="991904" cy="304800"/>
          </a:xfrm>
          <a:prstGeom prst="leftRight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96" name="Left-Right Arrow 95"/>
          <p:cNvSpPr/>
          <p:nvPr/>
        </p:nvSpPr>
        <p:spPr>
          <a:xfrm rot="15337423">
            <a:off x="3484291" y="2642627"/>
            <a:ext cx="1136097" cy="304800"/>
          </a:xfrm>
          <a:prstGeom prst="leftRight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97" name="Left-Right Arrow 96"/>
          <p:cNvSpPr/>
          <p:nvPr/>
        </p:nvSpPr>
        <p:spPr>
          <a:xfrm rot="19370799">
            <a:off x="4844030" y="2800312"/>
            <a:ext cx="1980631" cy="304800"/>
          </a:xfrm>
          <a:prstGeom prst="leftRight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98" name="Left-Right Arrow 97"/>
          <p:cNvSpPr/>
          <p:nvPr/>
        </p:nvSpPr>
        <p:spPr>
          <a:xfrm>
            <a:off x="5115889" y="3836170"/>
            <a:ext cx="1970711" cy="304800"/>
          </a:xfrm>
          <a:prstGeom prst="leftRight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99" name="Left-Right Arrow 98"/>
          <p:cNvSpPr/>
          <p:nvPr/>
        </p:nvSpPr>
        <p:spPr>
          <a:xfrm rot="4109353">
            <a:off x="4469135" y="4758671"/>
            <a:ext cx="772590" cy="304800"/>
          </a:xfrm>
          <a:prstGeom prst="leftRight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Tree>
    <p:extLst>
      <p:ext uri="{BB962C8B-B14F-4D97-AF65-F5344CB8AC3E}">
        <p14:creationId xmlns:p14="http://schemas.microsoft.com/office/powerpoint/2010/main" val="18570643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Leadership Core Team</a:t>
            </a:r>
            <a:endParaRPr lang="en-US" dirty="0"/>
          </a:p>
        </p:txBody>
      </p:sp>
      <p:sp>
        <p:nvSpPr>
          <p:cNvPr id="4" name="Content Placeholder 3"/>
          <p:cNvSpPr>
            <a:spLocks noGrp="1"/>
          </p:cNvSpPr>
          <p:nvPr>
            <p:ph idx="1"/>
          </p:nvPr>
        </p:nvSpPr>
        <p:spPr>
          <a:xfrm>
            <a:off x="225724" y="1181819"/>
            <a:ext cx="8229600" cy="4953000"/>
          </a:xfrm>
        </p:spPr>
        <p:txBody>
          <a:bodyPr>
            <a:normAutofit fontScale="85000" lnSpcReduction="20000"/>
          </a:bodyPr>
          <a:lstStyle/>
          <a:p>
            <a:pPr>
              <a:lnSpc>
                <a:spcPct val="120000"/>
              </a:lnSpc>
              <a:buClrTx/>
              <a:buFont typeface="Arial" pitchFamily="34" charset="0"/>
              <a:buChar char="•"/>
            </a:pPr>
            <a:r>
              <a:rPr lang="en-US" dirty="0" smtClean="0"/>
              <a:t>Key Responsibilities</a:t>
            </a:r>
          </a:p>
          <a:p>
            <a:pPr lvl="1">
              <a:lnSpc>
                <a:spcPct val="120000"/>
              </a:lnSpc>
            </a:pPr>
            <a:r>
              <a:rPr lang="en-US" dirty="0" smtClean="0"/>
              <a:t>Group of </a:t>
            </a:r>
            <a:r>
              <a:rPr lang="en-US" u="sng" dirty="0" smtClean="0"/>
              <a:t>cross-functional leaders or key </a:t>
            </a:r>
            <a:br>
              <a:rPr lang="en-US" u="sng" dirty="0" smtClean="0"/>
            </a:br>
            <a:r>
              <a:rPr lang="en-US" u="sng" dirty="0" smtClean="0"/>
              <a:t>stakeholders</a:t>
            </a:r>
            <a:r>
              <a:rPr lang="en-US" dirty="0" smtClean="0"/>
              <a:t> who represent the key functions </a:t>
            </a:r>
            <a:br>
              <a:rPr lang="en-US" dirty="0" smtClean="0"/>
            </a:br>
            <a:r>
              <a:rPr lang="en-US" dirty="0" smtClean="0"/>
              <a:t>that will be experiencing the change.</a:t>
            </a:r>
          </a:p>
          <a:p>
            <a:pPr lvl="1">
              <a:lnSpc>
                <a:spcPct val="120000"/>
              </a:lnSpc>
            </a:pPr>
            <a:r>
              <a:rPr lang="en-US" dirty="0" smtClean="0"/>
              <a:t>Delegated </a:t>
            </a:r>
            <a:r>
              <a:rPr lang="en-US" u="sng" dirty="0" smtClean="0"/>
              <a:t>authority</a:t>
            </a:r>
            <a:r>
              <a:rPr lang="en-US" dirty="0" smtClean="0"/>
              <a:t> to shape the outcomes </a:t>
            </a:r>
            <a:br>
              <a:rPr lang="en-US" dirty="0" smtClean="0"/>
            </a:br>
            <a:r>
              <a:rPr lang="en-US" dirty="0" smtClean="0"/>
              <a:t>and the change process.</a:t>
            </a:r>
          </a:p>
          <a:p>
            <a:pPr lvl="1">
              <a:lnSpc>
                <a:spcPct val="120000"/>
              </a:lnSpc>
            </a:pPr>
            <a:r>
              <a:rPr lang="en-US" u="sng" dirty="0" smtClean="0"/>
              <a:t>Course correcting</a:t>
            </a:r>
            <a:r>
              <a:rPr lang="en-US" dirty="0" smtClean="0"/>
              <a:t> change efforts when they deviate from plan.</a:t>
            </a:r>
          </a:p>
          <a:p>
            <a:pPr lvl="1">
              <a:lnSpc>
                <a:spcPct val="120000"/>
              </a:lnSpc>
            </a:pPr>
            <a:r>
              <a:rPr lang="en-US" dirty="0" smtClean="0"/>
              <a:t>Facilitates the process of </a:t>
            </a:r>
            <a:r>
              <a:rPr lang="en-US" u="sng" dirty="0" smtClean="0"/>
              <a:t>defining, planning and course correcting</a:t>
            </a:r>
            <a:r>
              <a:rPr lang="en-US" dirty="0" smtClean="0"/>
              <a:t> the change strategy and change process.</a:t>
            </a:r>
          </a:p>
          <a:p>
            <a:pPr lvl="1">
              <a:lnSpc>
                <a:spcPct val="120000"/>
              </a:lnSpc>
            </a:pPr>
            <a:r>
              <a:rPr lang="en-US" dirty="0" smtClean="0"/>
              <a:t>Responsible for </a:t>
            </a:r>
            <a:r>
              <a:rPr lang="en-US" u="sng" dirty="0" smtClean="0"/>
              <a:t>clarifying</a:t>
            </a:r>
            <a:r>
              <a:rPr lang="en-US" dirty="0" smtClean="0"/>
              <a:t> the scope, outcomes, pace, conditions for success,  constraints, and infrastructure.</a:t>
            </a:r>
          </a:p>
          <a:p>
            <a:pPr lvl="1">
              <a:lnSpc>
                <a:spcPct val="120000"/>
              </a:lnSpc>
            </a:pPr>
            <a:r>
              <a:rPr lang="en-US" dirty="0" smtClean="0"/>
              <a:t>Oversee </a:t>
            </a:r>
            <a:r>
              <a:rPr lang="en-US" u="sng" dirty="0" smtClean="0"/>
              <a:t>communication and information</a:t>
            </a:r>
            <a:r>
              <a:rPr lang="en-US" dirty="0" smtClean="0"/>
              <a:t> generation.</a:t>
            </a:r>
          </a:p>
          <a:p>
            <a:pPr>
              <a:lnSpc>
                <a:spcPct val="120000"/>
              </a:lnSpc>
            </a:pPr>
            <a:endParaRPr lang="en-US" dirty="0"/>
          </a:p>
        </p:txBody>
      </p:sp>
      <p:sp>
        <p:nvSpPr>
          <p:cNvPr id="3" name="Slide Number Placeholder 2"/>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20</a:t>
            </a:fld>
            <a:endParaRPr lang="en-US" dirty="0"/>
          </a:p>
        </p:txBody>
      </p:sp>
      <p:sp>
        <p:nvSpPr>
          <p:cNvPr id="5" name="Oval 4"/>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556353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48200" y="969046"/>
            <a:ext cx="3505200" cy="954107"/>
          </a:xfrm>
          <a:prstGeom prst="rect">
            <a:avLst/>
          </a:prstGeom>
          <a:noFill/>
        </p:spPr>
        <p:txBody>
          <a:bodyPr wrap="square" rtlCol="0">
            <a:spAutoFit/>
          </a:bodyPr>
          <a:lstStyle/>
          <a:p>
            <a:pPr algn="r"/>
            <a:r>
              <a:rPr lang="en-US" sz="2800" dirty="0" smtClean="0">
                <a:latin typeface="Century Gothic" pitchFamily="34" charset="0"/>
              </a:rPr>
              <a:t>Change Strategy Approach </a:t>
            </a:r>
            <a:endParaRPr lang="en-US" sz="2800" dirty="0">
              <a:latin typeface="Century Gothic" pitchFamily="34" charset="0"/>
            </a:endParaRPr>
          </a:p>
        </p:txBody>
      </p:sp>
      <p:sp>
        <p:nvSpPr>
          <p:cNvPr id="7" name="TextBox 6"/>
          <p:cNvSpPr txBox="1"/>
          <p:nvPr/>
        </p:nvSpPr>
        <p:spPr>
          <a:xfrm>
            <a:off x="914400" y="969046"/>
            <a:ext cx="3517900" cy="954107"/>
          </a:xfrm>
          <a:prstGeom prst="rect">
            <a:avLst/>
          </a:prstGeom>
          <a:noFill/>
        </p:spPr>
        <p:txBody>
          <a:bodyPr wrap="square" rtlCol="0">
            <a:spAutoFit/>
          </a:bodyPr>
          <a:lstStyle/>
          <a:p>
            <a:r>
              <a:rPr lang="en-US" sz="2800" dirty="0" smtClean="0">
                <a:latin typeface="Century Gothic" pitchFamily="34" charset="0"/>
              </a:rPr>
              <a:t>Operational Approach</a:t>
            </a:r>
            <a:endParaRPr lang="en-US" sz="2800" dirty="0">
              <a:latin typeface="Century Gothic" pitchFamily="34" charset="0"/>
            </a:endParaRPr>
          </a:p>
        </p:txBody>
      </p:sp>
      <p:sp>
        <p:nvSpPr>
          <p:cNvPr id="8" name="Title 7"/>
          <p:cNvSpPr>
            <a:spLocks noGrp="1"/>
          </p:cNvSpPr>
          <p:nvPr>
            <p:ph type="title"/>
          </p:nvPr>
        </p:nvSpPr>
        <p:spPr/>
        <p:txBody>
          <a:bodyPr/>
          <a:lstStyle/>
          <a:p>
            <a:r>
              <a:rPr lang="en-US" dirty="0" smtClean="0"/>
              <a:t>A New Approach</a:t>
            </a:r>
            <a:endParaRPr lang="en-US" dirty="0"/>
          </a:p>
        </p:txBody>
      </p:sp>
      <p:sp>
        <p:nvSpPr>
          <p:cNvPr id="15" name="Slide Number Placeholder 14"/>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21</a:t>
            </a:fld>
            <a:endParaRPr lang="en-US" dirty="0"/>
          </a:p>
        </p:txBody>
      </p:sp>
      <p:sp>
        <p:nvSpPr>
          <p:cNvPr id="10" name="Rectangle 9"/>
          <p:cNvSpPr/>
          <p:nvPr/>
        </p:nvSpPr>
        <p:spPr>
          <a:xfrm>
            <a:off x="914400" y="1959646"/>
            <a:ext cx="2057400" cy="900113"/>
          </a:xfrm>
          <a:prstGeom prst="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latin typeface="Century Gothic" pitchFamily="34" charset="0"/>
              </a:rPr>
              <a:t>Question</a:t>
            </a:r>
          </a:p>
        </p:txBody>
      </p:sp>
      <p:sp>
        <p:nvSpPr>
          <p:cNvPr id="11" name="Rectangle 10"/>
          <p:cNvSpPr/>
          <p:nvPr/>
        </p:nvSpPr>
        <p:spPr>
          <a:xfrm>
            <a:off x="914400" y="3026446"/>
            <a:ext cx="2057400" cy="900113"/>
          </a:xfrm>
          <a:prstGeom prst="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latin typeface="Century Gothic" pitchFamily="34" charset="0"/>
              </a:rPr>
              <a:t>Real-time </a:t>
            </a:r>
            <a:br>
              <a:rPr lang="en-US" sz="1600" b="1" dirty="0" smtClean="0">
                <a:solidFill>
                  <a:schemeClr val="bg1">
                    <a:lumMod val="50000"/>
                  </a:schemeClr>
                </a:solidFill>
                <a:latin typeface="Century Gothic" pitchFamily="34" charset="0"/>
              </a:rPr>
            </a:br>
            <a:r>
              <a:rPr lang="en-US" sz="1600" b="1" dirty="0" smtClean="0">
                <a:solidFill>
                  <a:schemeClr val="bg1">
                    <a:lumMod val="50000"/>
                  </a:schemeClr>
                </a:solidFill>
                <a:latin typeface="Century Gothic" pitchFamily="34" charset="0"/>
              </a:rPr>
              <a:t>Answer</a:t>
            </a:r>
          </a:p>
        </p:txBody>
      </p:sp>
      <p:sp>
        <p:nvSpPr>
          <p:cNvPr id="12" name="Rectangle 11"/>
          <p:cNvSpPr/>
          <p:nvPr/>
        </p:nvSpPr>
        <p:spPr>
          <a:xfrm>
            <a:off x="6096000" y="1959646"/>
            <a:ext cx="2057400" cy="900113"/>
          </a:xfrm>
          <a:prstGeom prst="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latin typeface="Century Gothic" pitchFamily="34" charset="0"/>
              </a:rPr>
              <a:t>Question</a:t>
            </a:r>
          </a:p>
        </p:txBody>
      </p:sp>
      <p:sp>
        <p:nvSpPr>
          <p:cNvPr id="13" name="Rectangle 12"/>
          <p:cNvSpPr/>
          <p:nvPr/>
        </p:nvSpPr>
        <p:spPr>
          <a:xfrm>
            <a:off x="6096000" y="3026446"/>
            <a:ext cx="2057400" cy="900113"/>
          </a:xfrm>
          <a:prstGeom prst="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latin typeface="Century Gothic" pitchFamily="34" charset="0"/>
              </a:rPr>
              <a:t>Individual Thought and Reflection</a:t>
            </a:r>
          </a:p>
        </p:txBody>
      </p:sp>
      <p:sp>
        <p:nvSpPr>
          <p:cNvPr id="14" name="Rectangle 13"/>
          <p:cNvSpPr/>
          <p:nvPr/>
        </p:nvSpPr>
        <p:spPr>
          <a:xfrm>
            <a:off x="6096000" y="4093246"/>
            <a:ext cx="2057400" cy="900113"/>
          </a:xfrm>
          <a:prstGeom prst="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latin typeface="Century Gothic" pitchFamily="34" charset="0"/>
              </a:rPr>
              <a:t>Team Dialogue</a:t>
            </a:r>
          </a:p>
        </p:txBody>
      </p:sp>
      <p:sp>
        <p:nvSpPr>
          <p:cNvPr id="16" name="Down Arrow 15"/>
          <p:cNvSpPr/>
          <p:nvPr/>
        </p:nvSpPr>
        <p:spPr>
          <a:xfrm>
            <a:off x="1789045" y="2645446"/>
            <a:ext cx="304800" cy="533400"/>
          </a:xfrm>
          <a:prstGeom prst="down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17" name="Down Arrow 16"/>
          <p:cNvSpPr/>
          <p:nvPr/>
        </p:nvSpPr>
        <p:spPr>
          <a:xfrm>
            <a:off x="6973955" y="2645446"/>
            <a:ext cx="304800" cy="533400"/>
          </a:xfrm>
          <a:prstGeom prst="down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18" name="Down Arrow 17"/>
          <p:cNvSpPr/>
          <p:nvPr/>
        </p:nvSpPr>
        <p:spPr>
          <a:xfrm>
            <a:off x="6973955" y="3712246"/>
            <a:ext cx="304800" cy="533400"/>
          </a:xfrm>
          <a:prstGeom prst="down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
        <p:nvSpPr>
          <p:cNvPr id="19" name="Rectangle 18"/>
          <p:cNvSpPr/>
          <p:nvPr/>
        </p:nvSpPr>
        <p:spPr>
          <a:xfrm>
            <a:off x="6096000" y="5160046"/>
            <a:ext cx="2057400" cy="900113"/>
          </a:xfrm>
          <a:prstGeom prst="rect">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lumMod val="50000"/>
                  </a:schemeClr>
                </a:solidFill>
                <a:latin typeface="Century Gothic" pitchFamily="34" charset="0"/>
              </a:rPr>
              <a:t>Collaborative Solution</a:t>
            </a:r>
          </a:p>
        </p:txBody>
      </p:sp>
      <p:sp>
        <p:nvSpPr>
          <p:cNvPr id="20" name="Down Arrow 19"/>
          <p:cNvSpPr/>
          <p:nvPr/>
        </p:nvSpPr>
        <p:spPr>
          <a:xfrm>
            <a:off x="6973955" y="4779046"/>
            <a:ext cx="304800" cy="533400"/>
          </a:xfrm>
          <a:prstGeom prst="downArrow">
            <a:avLst/>
          </a:prstGeom>
          <a:solidFill>
            <a:schemeClr val="bg1"/>
          </a:solidFill>
          <a:ln w="0"/>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lumMod val="50000"/>
                </a:schemeClr>
              </a:solidFill>
              <a:latin typeface="Century Gothic" pitchFamily="34" charset="0"/>
            </a:endParaRPr>
          </a:p>
        </p:txBody>
      </p:sp>
    </p:spTree>
    <p:extLst>
      <p:ext uri="{BB962C8B-B14F-4D97-AF65-F5344CB8AC3E}">
        <p14:creationId xmlns:p14="http://schemas.microsoft.com/office/powerpoint/2010/main" val="1789193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76400"/>
            <a:ext cx="6019800" cy="4525963"/>
          </a:xfrm>
        </p:spPr>
        <p:txBody>
          <a:bodyPr>
            <a:normAutofit fontScale="70000" lnSpcReduction="20000"/>
          </a:bodyPr>
          <a:lstStyle/>
          <a:p>
            <a:pPr>
              <a:lnSpc>
                <a:spcPct val="120000"/>
              </a:lnSpc>
              <a:buClrTx/>
              <a:buFont typeface="Arial" pitchFamily="34" charset="0"/>
              <a:buChar char="•"/>
            </a:pPr>
            <a:r>
              <a:rPr lang="en-US" sz="2900" dirty="0" smtClean="0"/>
              <a:t>Build team </a:t>
            </a:r>
            <a:r>
              <a:rPr lang="en-US" sz="2900" u="sng" dirty="0" smtClean="0"/>
              <a:t>commitment and rapport</a:t>
            </a:r>
            <a:r>
              <a:rPr lang="en-US" sz="2900" dirty="0" smtClean="0"/>
              <a:t>:</a:t>
            </a:r>
          </a:p>
          <a:p>
            <a:pPr lvl="1">
              <a:lnSpc>
                <a:spcPct val="120000"/>
              </a:lnSpc>
            </a:pPr>
            <a:r>
              <a:rPr lang="en-US" sz="2900" dirty="0" smtClean="0"/>
              <a:t>Assess individual leadership styles and </a:t>
            </a:r>
            <a:br>
              <a:rPr lang="en-US" sz="2900" dirty="0" smtClean="0"/>
            </a:br>
            <a:r>
              <a:rPr lang="en-US" sz="2900" dirty="0" smtClean="0"/>
              <a:t>how they can help or hinder the team’s functioning.</a:t>
            </a:r>
          </a:p>
          <a:p>
            <a:pPr lvl="1">
              <a:lnSpc>
                <a:spcPct val="120000"/>
              </a:lnSpc>
            </a:pPr>
            <a:r>
              <a:rPr lang="en-US" sz="2900" dirty="0" smtClean="0"/>
              <a:t>Define success for the team and individuals.</a:t>
            </a:r>
          </a:p>
          <a:p>
            <a:pPr lvl="1">
              <a:lnSpc>
                <a:spcPct val="120000"/>
              </a:lnSpc>
            </a:pPr>
            <a:r>
              <a:rPr lang="en-US" sz="2900" dirty="0" smtClean="0"/>
              <a:t>Review time commitment needed.</a:t>
            </a:r>
          </a:p>
          <a:p>
            <a:pPr lvl="1">
              <a:lnSpc>
                <a:spcPct val="120000"/>
              </a:lnSpc>
            </a:pPr>
            <a:r>
              <a:rPr lang="en-US" sz="2900" dirty="0" smtClean="0"/>
              <a:t>Identify the critical challenges that  the team will face.</a:t>
            </a:r>
          </a:p>
          <a:p>
            <a:pPr lvl="1">
              <a:lnSpc>
                <a:spcPct val="120000"/>
              </a:lnSpc>
              <a:spcAft>
                <a:spcPts val="0"/>
              </a:spcAft>
            </a:pPr>
            <a:r>
              <a:rPr lang="en-US" sz="2900" dirty="0" smtClean="0"/>
              <a:t>Set expectations for participation of team members.</a:t>
            </a:r>
            <a:endParaRPr lang="en-US" sz="5600" dirty="0" smtClean="0"/>
          </a:p>
        </p:txBody>
      </p:sp>
      <p:sp>
        <p:nvSpPr>
          <p:cNvPr id="4" name="Slide Number Placeholder 3"/>
          <p:cNvSpPr>
            <a:spLocks noGrp="1"/>
          </p:cNvSpPr>
          <p:nvPr>
            <p:ph type="sldNum" sz="quarter" idx="4"/>
          </p:nvPr>
        </p:nvSpPr>
        <p:spPr>
          <a:xfrm>
            <a:off x="6906883" y="6492875"/>
            <a:ext cx="2133600" cy="365125"/>
          </a:xfrm>
          <a:prstGeom prst="rect">
            <a:avLst/>
          </a:prstGeom>
        </p:spPr>
        <p:txBody>
          <a:bodyPr/>
          <a:lstStyle/>
          <a:p>
            <a:fld id="{53B9F115-1C27-4AFA-A934-2BBC7F454731}" type="slidenum">
              <a:rPr lang="en-US" smtClean="0"/>
              <a:pPr/>
              <a:t>22</a:t>
            </a:fld>
            <a:endParaRPr lang="en-US" dirty="0"/>
          </a:p>
        </p:txBody>
      </p:sp>
      <p:sp>
        <p:nvSpPr>
          <p:cNvPr id="2" name="Title 1"/>
          <p:cNvSpPr>
            <a:spLocks noGrp="1"/>
          </p:cNvSpPr>
          <p:nvPr>
            <p:ph type="title"/>
          </p:nvPr>
        </p:nvSpPr>
        <p:spPr>
          <a:xfrm>
            <a:off x="341669" y="239831"/>
            <a:ext cx="8626061" cy="366920"/>
          </a:xfrm>
        </p:spPr>
        <p:txBody>
          <a:bodyPr/>
          <a:lstStyle/>
          <a:p>
            <a:r>
              <a:rPr lang="en-US" sz="2800" dirty="0" smtClean="0"/>
              <a:t>Change Leadership Core Team:  Key Tasks</a:t>
            </a:r>
            <a:endParaRPr lang="en-US" sz="2800" dirty="0"/>
          </a:p>
        </p:txBody>
      </p:sp>
      <p:sp>
        <p:nvSpPr>
          <p:cNvPr id="5" name="Oval 4"/>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graphicFrame>
        <p:nvGraphicFramePr>
          <p:cNvPr id="6" name="Object 3"/>
          <p:cNvGraphicFramePr>
            <a:graphicFrameLocks noChangeAspect="1"/>
          </p:cNvGraphicFramePr>
          <p:nvPr/>
        </p:nvGraphicFramePr>
        <p:xfrm>
          <a:off x="6400800" y="3733800"/>
          <a:ext cx="2514600" cy="22599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9683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Change Leadership Core Team: Key Tasks</a:t>
            </a:r>
            <a:endParaRPr lang="en-US" sz="2800" dirty="0"/>
          </a:p>
        </p:txBody>
      </p:sp>
      <p:sp>
        <p:nvSpPr>
          <p:cNvPr id="3" name="Content Placeholder 2"/>
          <p:cNvSpPr>
            <a:spLocks noGrp="1"/>
          </p:cNvSpPr>
          <p:nvPr>
            <p:ph idx="1"/>
          </p:nvPr>
        </p:nvSpPr>
        <p:spPr>
          <a:xfrm>
            <a:off x="381000" y="1567130"/>
            <a:ext cx="8229600" cy="4678363"/>
          </a:xfrm>
        </p:spPr>
        <p:txBody>
          <a:bodyPr>
            <a:normAutofit/>
          </a:bodyPr>
          <a:lstStyle/>
          <a:p>
            <a:pPr>
              <a:lnSpc>
                <a:spcPct val="120000"/>
              </a:lnSpc>
              <a:buClrTx/>
              <a:buFont typeface="Arial" pitchFamily="34" charset="0"/>
              <a:buChar char="•"/>
            </a:pPr>
            <a:r>
              <a:rPr lang="en-US" sz="1800" dirty="0" smtClean="0"/>
              <a:t>Create the </a:t>
            </a:r>
            <a:r>
              <a:rPr lang="en-US" sz="1800" u="sng" dirty="0" smtClean="0"/>
              <a:t>Change Vision </a:t>
            </a:r>
            <a:r>
              <a:rPr lang="en-US" sz="1800" dirty="0" smtClean="0"/>
              <a:t>for the team to implement.  </a:t>
            </a:r>
            <a:br>
              <a:rPr lang="en-US" sz="1800" dirty="0" smtClean="0"/>
            </a:br>
            <a:r>
              <a:rPr lang="en-US" sz="1800" dirty="0" smtClean="0"/>
              <a:t>Determine </a:t>
            </a:r>
            <a:r>
              <a:rPr lang="en-US" sz="1800" u="sng" dirty="0" smtClean="0"/>
              <a:t>measurements of success</a:t>
            </a:r>
            <a:r>
              <a:rPr lang="en-US" sz="1800" dirty="0" smtClean="0"/>
              <a:t>.</a:t>
            </a:r>
          </a:p>
          <a:p>
            <a:pPr lvl="1">
              <a:lnSpc>
                <a:spcPct val="120000"/>
              </a:lnSpc>
            </a:pPr>
            <a:r>
              <a:rPr lang="en-US" sz="1400" dirty="0" smtClean="0"/>
              <a:t>Define what the Change Leadership Core Team will define as </a:t>
            </a:r>
            <a:br>
              <a:rPr lang="en-US" sz="1400" dirty="0" smtClean="0"/>
            </a:br>
            <a:r>
              <a:rPr lang="en-US" sz="1400" dirty="0" smtClean="0"/>
              <a:t>success and how to measure it before, during and after cutover.  </a:t>
            </a:r>
          </a:p>
          <a:p>
            <a:pPr>
              <a:lnSpc>
                <a:spcPct val="120000"/>
              </a:lnSpc>
              <a:buClrTx/>
              <a:buFont typeface="Arial" pitchFamily="34" charset="0"/>
              <a:buChar char="•"/>
            </a:pPr>
            <a:r>
              <a:rPr lang="en-US" sz="1800" dirty="0" smtClean="0">
                <a:cs typeface="Times New Roman" pitchFamily="18" charset="0"/>
              </a:rPr>
              <a:t>Determine the most effective strategy for </a:t>
            </a:r>
            <a:r>
              <a:rPr lang="en-US" sz="1800" u="sng" dirty="0" smtClean="0">
                <a:cs typeface="Times New Roman" pitchFamily="18" charset="0"/>
              </a:rPr>
              <a:t>reward and reinforcement</a:t>
            </a:r>
            <a:r>
              <a:rPr lang="en-US" sz="1800" dirty="0" smtClean="0">
                <a:cs typeface="Times New Roman" pitchFamily="18" charset="0"/>
              </a:rPr>
              <a:t> for the key stakeholders.</a:t>
            </a:r>
          </a:p>
          <a:p>
            <a:pPr lvl="1">
              <a:lnSpc>
                <a:spcPct val="120000"/>
              </a:lnSpc>
            </a:pPr>
            <a:r>
              <a:rPr lang="en-US" sz="1800" dirty="0" smtClean="0">
                <a:cs typeface="Times New Roman" pitchFamily="18" charset="0"/>
              </a:rPr>
              <a:t>Recognize the small achievements to encourage continued practice and experimentation  with the system.</a:t>
            </a:r>
          </a:p>
        </p:txBody>
      </p:sp>
      <p:sp>
        <p:nvSpPr>
          <p:cNvPr id="4" name="Slide Number Placeholder 3"/>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23</a:t>
            </a:fld>
            <a:endParaRPr lang="en-US" dirty="0"/>
          </a:p>
        </p:txBody>
      </p:sp>
      <p:sp>
        <p:nvSpPr>
          <p:cNvPr id="6" name="Oval 5"/>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285131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Change Leadership Core Team: Key Tasks</a:t>
            </a:r>
            <a:endParaRPr lang="en-US" sz="2800" dirty="0"/>
          </a:p>
        </p:txBody>
      </p:sp>
      <p:sp>
        <p:nvSpPr>
          <p:cNvPr id="3" name="Content Placeholder 2"/>
          <p:cNvSpPr>
            <a:spLocks noGrp="1"/>
          </p:cNvSpPr>
          <p:nvPr>
            <p:ph idx="1"/>
          </p:nvPr>
        </p:nvSpPr>
        <p:spPr>
          <a:xfrm>
            <a:off x="281849" y="1489974"/>
            <a:ext cx="8229600" cy="4830763"/>
          </a:xfrm>
        </p:spPr>
        <p:txBody>
          <a:bodyPr>
            <a:normAutofit/>
          </a:bodyPr>
          <a:lstStyle/>
          <a:p>
            <a:pPr>
              <a:buClrTx/>
              <a:buFont typeface="Arial" pitchFamily="34" charset="0"/>
              <a:buChar char="•"/>
            </a:pPr>
            <a:r>
              <a:rPr lang="en-US" sz="1600" dirty="0" smtClean="0"/>
              <a:t>Clarification of  team members </a:t>
            </a:r>
            <a:r>
              <a:rPr lang="en-US" sz="1600" u="sng" dirty="0" smtClean="0"/>
              <a:t>roles and responsibilities </a:t>
            </a:r>
            <a:r>
              <a:rPr lang="en-US" sz="1600" dirty="0" smtClean="0"/>
              <a:t/>
            </a:r>
            <a:br>
              <a:rPr lang="en-US" sz="1600" dirty="0" smtClean="0"/>
            </a:br>
            <a:r>
              <a:rPr lang="en-US" sz="1600" dirty="0" smtClean="0"/>
              <a:t>which includes:</a:t>
            </a:r>
          </a:p>
          <a:p>
            <a:pPr lvl="1"/>
            <a:r>
              <a:rPr lang="en-US" sz="1400" dirty="0" smtClean="0"/>
              <a:t>Key Deliverables.</a:t>
            </a:r>
          </a:p>
          <a:p>
            <a:pPr lvl="1"/>
            <a:r>
              <a:rPr lang="en-US" sz="1400" dirty="0" smtClean="0"/>
              <a:t>Decisions they will make individually and as a team.</a:t>
            </a:r>
          </a:p>
          <a:p>
            <a:pPr lvl="1"/>
            <a:r>
              <a:rPr lang="en-US" sz="1400" dirty="0" smtClean="0"/>
              <a:t> Resources needed to support their deliverables.</a:t>
            </a:r>
          </a:p>
          <a:p>
            <a:pPr lvl="1"/>
            <a:r>
              <a:rPr lang="en-US" sz="1400" dirty="0" smtClean="0"/>
              <a:t>Areas of greatest challenge.</a:t>
            </a:r>
          </a:p>
          <a:p>
            <a:pPr lvl="1"/>
            <a:r>
              <a:rPr lang="en-US" sz="1400" dirty="0" smtClean="0"/>
              <a:t>Methodology: team members create their individual roles and responsibilities as well what they perceive others team member’s role and responsibilities are to minimize overlap and avoid unnecessary conflict.</a:t>
            </a:r>
          </a:p>
          <a:p>
            <a:pPr>
              <a:buClrTx/>
              <a:buFont typeface="Arial" pitchFamily="34" charset="0"/>
              <a:buChar char="•"/>
            </a:pPr>
            <a:r>
              <a:rPr lang="en-US" sz="1600" dirty="0" smtClean="0"/>
              <a:t>Develop ground rules for </a:t>
            </a:r>
            <a:r>
              <a:rPr lang="en-US" sz="1600" u="sng" dirty="0" smtClean="0"/>
              <a:t>how the CLCT will </a:t>
            </a:r>
            <a:r>
              <a:rPr lang="en-US" sz="1600" dirty="0" smtClean="0"/>
              <a:t>operate as a team:</a:t>
            </a:r>
          </a:p>
          <a:p>
            <a:pPr lvl="1"/>
            <a:r>
              <a:rPr lang="en-US" sz="1600" dirty="0" smtClean="0"/>
              <a:t>Code of Conduct for the team.</a:t>
            </a:r>
          </a:p>
          <a:p>
            <a:pPr lvl="1"/>
            <a:r>
              <a:rPr lang="en-US" sz="1600" dirty="0" smtClean="0"/>
              <a:t>Partnership Agreements: </a:t>
            </a:r>
          </a:p>
          <a:p>
            <a:pPr lvl="2"/>
            <a:r>
              <a:rPr lang="en-US" sz="1200" dirty="0" smtClean="0"/>
              <a:t>Shared expectations for the partnership.</a:t>
            </a:r>
          </a:p>
          <a:p>
            <a:pPr lvl="2"/>
            <a:r>
              <a:rPr lang="en-US" sz="1200" dirty="0" smtClean="0"/>
              <a:t>Determine how to build and sustain trust.</a:t>
            </a:r>
          </a:p>
          <a:p>
            <a:pPr lvl="2"/>
            <a:r>
              <a:rPr lang="en-US" sz="1200" dirty="0" smtClean="0"/>
              <a:t>Shared concerns.</a:t>
            </a:r>
          </a:p>
          <a:p>
            <a:pPr lvl="2"/>
            <a:endParaRPr lang="en-US" sz="1200" dirty="0" smtClean="0"/>
          </a:p>
          <a:p>
            <a:pPr lvl="1"/>
            <a:endParaRPr lang="en-US" sz="800" dirty="0" smtClean="0"/>
          </a:p>
          <a:p>
            <a:pPr lvl="1"/>
            <a:endParaRPr lang="en-US" sz="800" dirty="0"/>
          </a:p>
        </p:txBody>
      </p:sp>
      <p:sp>
        <p:nvSpPr>
          <p:cNvPr id="4" name="Slide Number Placeholder 3"/>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24</a:t>
            </a:fld>
            <a:endParaRPr lang="en-US" dirty="0"/>
          </a:p>
        </p:txBody>
      </p:sp>
      <p:sp>
        <p:nvSpPr>
          <p:cNvPr id="6" name="Oval 5"/>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6806088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Change Leadership Core Team: Key Tasks</a:t>
            </a:r>
            <a:endParaRPr lang="en-US" sz="2800" dirty="0"/>
          </a:p>
        </p:txBody>
      </p:sp>
      <p:sp>
        <p:nvSpPr>
          <p:cNvPr id="3" name="Content Placeholder 2"/>
          <p:cNvSpPr>
            <a:spLocks noGrp="1"/>
          </p:cNvSpPr>
          <p:nvPr>
            <p:ph idx="1"/>
          </p:nvPr>
        </p:nvSpPr>
        <p:spPr>
          <a:xfrm>
            <a:off x="364585" y="1358661"/>
            <a:ext cx="7302500" cy="2752725"/>
          </a:xfrm>
        </p:spPr>
        <p:txBody>
          <a:bodyPr>
            <a:noAutofit/>
          </a:bodyPr>
          <a:lstStyle/>
          <a:p>
            <a:pPr>
              <a:buClrTx/>
              <a:buFont typeface="Arial" pitchFamily="34" charset="0"/>
              <a:buChar char="•"/>
            </a:pPr>
            <a:r>
              <a:rPr lang="en-US" sz="2000" dirty="0" smtClean="0"/>
              <a:t>Establish overall </a:t>
            </a:r>
            <a:r>
              <a:rPr lang="en-US" sz="2000" u="sng" dirty="0" smtClean="0"/>
              <a:t>timeline</a:t>
            </a:r>
            <a:r>
              <a:rPr lang="en-US" sz="2000" dirty="0" smtClean="0"/>
              <a:t> and place key change </a:t>
            </a:r>
            <a:br>
              <a:rPr lang="en-US" sz="2000" dirty="0" smtClean="0"/>
            </a:br>
            <a:r>
              <a:rPr lang="en-US" sz="2000" dirty="0" smtClean="0"/>
              <a:t>strategy components:</a:t>
            </a:r>
          </a:p>
          <a:p>
            <a:pPr lvl="1"/>
            <a:r>
              <a:rPr lang="en-US" sz="2000" dirty="0" smtClean="0"/>
              <a:t>Training Stakeholder Strategies:</a:t>
            </a:r>
          </a:p>
          <a:p>
            <a:pPr lvl="2"/>
            <a:r>
              <a:rPr lang="en-US" dirty="0" smtClean="0"/>
              <a:t>Side by side review of the tool.</a:t>
            </a:r>
          </a:p>
          <a:p>
            <a:pPr lvl="2"/>
            <a:r>
              <a:rPr lang="en-US" dirty="0" smtClean="0"/>
              <a:t>Feature open houses.</a:t>
            </a:r>
          </a:p>
          <a:p>
            <a:pPr lvl="1"/>
            <a:r>
              <a:rPr lang="en-US" sz="2000" dirty="0" smtClean="0"/>
              <a:t>Communication strategies:</a:t>
            </a:r>
          </a:p>
          <a:p>
            <a:pPr lvl="2"/>
            <a:r>
              <a:rPr lang="en-US" dirty="0" smtClean="0"/>
              <a:t>What to communicate, to whom and when.</a:t>
            </a:r>
          </a:p>
          <a:p>
            <a:pPr lvl="1"/>
            <a:r>
              <a:rPr lang="en-US" sz="2000" dirty="0" smtClean="0"/>
              <a:t>Analysis of concurrent changes effecting stakeholders and mitigation of change overload and stress.  </a:t>
            </a:r>
          </a:p>
          <a:p>
            <a:pPr lvl="2"/>
            <a:r>
              <a:rPr lang="en-US" dirty="0" smtClean="0"/>
              <a:t>Mapped on the overall project timeline.</a:t>
            </a:r>
          </a:p>
          <a:p>
            <a:pPr lvl="2"/>
            <a:r>
              <a:rPr lang="en-US" dirty="0" smtClean="0"/>
              <a:t>Reviewed on an ongoing basis.</a:t>
            </a:r>
          </a:p>
          <a:p>
            <a:pPr lvl="1"/>
            <a:endParaRPr lang="en-US" sz="1000" dirty="0" smtClean="0"/>
          </a:p>
          <a:p>
            <a:pPr lvl="1"/>
            <a:endParaRPr lang="en-US" sz="1000" dirty="0"/>
          </a:p>
        </p:txBody>
      </p:sp>
      <p:sp>
        <p:nvSpPr>
          <p:cNvPr id="4" name="Slide Number Placeholder 3"/>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25</a:t>
            </a:fld>
            <a:endParaRPr lang="en-US" dirty="0"/>
          </a:p>
        </p:txBody>
      </p:sp>
      <p:sp>
        <p:nvSpPr>
          <p:cNvPr id="5" name="Oval 4"/>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5386212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217798"/>
            <a:ext cx="7832725" cy="366920"/>
          </a:xfrm>
        </p:spPr>
        <p:txBody>
          <a:bodyPr/>
          <a:lstStyle/>
          <a:p>
            <a:r>
              <a:rPr lang="en-US" sz="2800" dirty="0" smtClean="0"/>
              <a:t>Change Leadership Core Team: Key Tasks</a:t>
            </a:r>
            <a:endParaRPr lang="en-US" sz="2800" dirty="0"/>
          </a:p>
        </p:txBody>
      </p:sp>
      <p:sp>
        <p:nvSpPr>
          <p:cNvPr id="3" name="Content Placeholder 2"/>
          <p:cNvSpPr>
            <a:spLocks noGrp="1"/>
          </p:cNvSpPr>
          <p:nvPr>
            <p:ph idx="1"/>
          </p:nvPr>
        </p:nvSpPr>
        <p:spPr>
          <a:xfrm>
            <a:off x="381000" y="1295400"/>
            <a:ext cx="8229600" cy="4525963"/>
          </a:xfrm>
        </p:spPr>
        <p:txBody>
          <a:bodyPr>
            <a:noAutofit/>
          </a:bodyPr>
          <a:lstStyle/>
          <a:p>
            <a:pPr>
              <a:buClrTx/>
              <a:buFont typeface="Arial" pitchFamily="34" charset="0"/>
              <a:buChar char="•"/>
            </a:pPr>
            <a:r>
              <a:rPr lang="en-US" sz="2400" dirty="0" smtClean="0"/>
              <a:t>Stakeholder Analysis</a:t>
            </a:r>
          </a:p>
          <a:p>
            <a:pPr lvl="1"/>
            <a:r>
              <a:rPr lang="en-US" sz="2000" dirty="0" smtClean="0"/>
              <a:t>Determination of </a:t>
            </a:r>
            <a:r>
              <a:rPr lang="en-US" sz="2000" u="sng" dirty="0" smtClean="0"/>
              <a:t>key stakeholders</a:t>
            </a:r>
            <a:r>
              <a:rPr lang="en-US" sz="2000" dirty="0" smtClean="0"/>
              <a:t>:</a:t>
            </a:r>
          </a:p>
          <a:p>
            <a:pPr lvl="1"/>
            <a:r>
              <a:rPr lang="en-US" sz="2000" dirty="0" smtClean="0"/>
              <a:t>Assess </a:t>
            </a:r>
            <a:r>
              <a:rPr lang="en-US" sz="2000" u="sng" dirty="0" smtClean="0"/>
              <a:t>impact of change </a:t>
            </a:r>
            <a:r>
              <a:rPr lang="en-US" sz="2000" dirty="0" smtClean="0"/>
              <a:t>on stakeholders.</a:t>
            </a:r>
          </a:p>
          <a:p>
            <a:pPr lvl="1"/>
            <a:r>
              <a:rPr lang="en-US" sz="2000" dirty="0" smtClean="0"/>
              <a:t>Determine </a:t>
            </a:r>
            <a:r>
              <a:rPr lang="en-US" sz="2000" u="sng" dirty="0" smtClean="0"/>
              <a:t>influence strategy </a:t>
            </a:r>
            <a:r>
              <a:rPr lang="en-US" sz="2000" dirty="0" smtClean="0"/>
              <a:t>to minimize </a:t>
            </a:r>
            <a:br>
              <a:rPr lang="en-US" sz="2000" dirty="0" smtClean="0"/>
            </a:br>
            <a:r>
              <a:rPr lang="en-US" sz="2000" dirty="0" smtClean="0"/>
              <a:t>resistance and  build commitment.</a:t>
            </a:r>
          </a:p>
          <a:p>
            <a:pPr lvl="1"/>
            <a:r>
              <a:rPr lang="en-US" sz="2000" dirty="0" smtClean="0"/>
              <a:t>Establish </a:t>
            </a:r>
            <a:r>
              <a:rPr lang="en-US" sz="2000" u="sng" dirty="0" smtClean="0"/>
              <a:t>feedback channels </a:t>
            </a:r>
            <a:r>
              <a:rPr lang="en-US" sz="2000" dirty="0" smtClean="0"/>
              <a:t>and course correction process:</a:t>
            </a:r>
          </a:p>
          <a:p>
            <a:pPr lvl="2"/>
            <a:r>
              <a:rPr lang="en-US" sz="1600" dirty="0" smtClean="0"/>
              <a:t>Lessons learned process.</a:t>
            </a:r>
          </a:p>
          <a:p>
            <a:pPr lvl="1"/>
            <a:r>
              <a:rPr lang="en-US" sz="2000" dirty="0" smtClean="0"/>
              <a:t>Develop a </a:t>
            </a:r>
            <a:r>
              <a:rPr lang="en-US" sz="2000" u="sng" dirty="0" smtClean="0"/>
              <a:t>communication strategy </a:t>
            </a:r>
            <a:r>
              <a:rPr lang="en-US" sz="2000" dirty="0" smtClean="0"/>
              <a:t>for each </a:t>
            </a:r>
            <a:br>
              <a:rPr lang="en-US" sz="2000" dirty="0" smtClean="0"/>
            </a:br>
            <a:r>
              <a:rPr lang="en-US" sz="2000" dirty="0" smtClean="0"/>
              <a:t>stakeholder group.</a:t>
            </a:r>
          </a:p>
          <a:p>
            <a:pPr lvl="1"/>
            <a:r>
              <a:rPr lang="en-US" sz="2000" dirty="0" smtClean="0"/>
              <a:t>Integrate stakeholder strategy into </a:t>
            </a:r>
            <a:r>
              <a:rPr lang="en-US" sz="2000" u="sng" dirty="0" smtClean="0"/>
              <a:t>overall timeline</a:t>
            </a:r>
            <a:r>
              <a:rPr lang="en-US" sz="2000" dirty="0" smtClean="0"/>
              <a:t>.</a:t>
            </a:r>
          </a:p>
          <a:p>
            <a:pPr lvl="1">
              <a:buNone/>
            </a:pPr>
            <a:endParaRPr lang="en-US" sz="2000" dirty="0" smtClean="0"/>
          </a:p>
          <a:p>
            <a:pPr lvl="1"/>
            <a:endParaRPr lang="en-US" sz="2000" dirty="0"/>
          </a:p>
        </p:txBody>
      </p:sp>
      <p:sp>
        <p:nvSpPr>
          <p:cNvPr id="4" name="Slide Number Placeholder 3"/>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26</a:t>
            </a:fld>
            <a:endParaRPr lang="en-US" dirty="0"/>
          </a:p>
        </p:txBody>
      </p:sp>
      <p:sp>
        <p:nvSpPr>
          <p:cNvPr id="5" name="Oval 4"/>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191755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 y="140679"/>
            <a:ext cx="7832725" cy="366920"/>
          </a:xfrm>
        </p:spPr>
        <p:txBody>
          <a:bodyPr/>
          <a:lstStyle/>
          <a:p>
            <a:r>
              <a:rPr lang="en-US" sz="2800" dirty="0" smtClean="0"/>
              <a:t>Change Leadership Core Team: Key Tasks</a:t>
            </a:r>
            <a:endParaRPr lang="en-US" sz="2800" dirty="0"/>
          </a:p>
        </p:txBody>
      </p:sp>
      <p:sp>
        <p:nvSpPr>
          <p:cNvPr id="3" name="Content Placeholder 2"/>
          <p:cNvSpPr>
            <a:spLocks noGrp="1"/>
          </p:cNvSpPr>
          <p:nvPr>
            <p:ph idx="1"/>
          </p:nvPr>
        </p:nvSpPr>
        <p:spPr>
          <a:xfrm>
            <a:off x="657884" y="1695090"/>
            <a:ext cx="7302500" cy="2752725"/>
          </a:xfrm>
        </p:spPr>
        <p:txBody>
          <a:bodyPr>
            <a:noAutofit/>
          </a:bodyPr>
          <a:lstStyle/>
          <a:p>
            <a:pPr>
              <a:lnSpc>
                <a:spcPct val="110000"/>
              </a:lnSpc>
              <a:buClrTx/>
              <a:buFont typeface="Arial" pitchFamily="34" charset="0"/>
              <a:buChar char="•"/>
            </a:pPr>
            <a:r>
              <a:rPr lang="en-US" sz="2400" dirty="0" smtClean="0"/>
              <a:t>Create the </a:t>
            </a:r>
            <a:r>
              <a:rPr lang="en-US" sz="2400" u="sng" dirty="0" smtClean="0"/>
              <a:t>task force structure </a:t>
            </a:r>
            <a:r>
              <a:rPr lang="en-US" sz="2400" dirty="0" smtClean="0"/>
              <a:t/>
            </a:r>
            <a:br>
              <a:rPr lang="en-US" sz="2400" dirty="0" smtClean="0"/>
            </a:br>
            <a:r>
              <a:rPr lang="en-US" sz="2400" dirty="0" smtClean="0"/>
              <a:t>to support the vision, timelines </a:t>
            </a:r>
            <a:br>
              <a:rPr lang="en-US" sz="2400" dirty="0" smtClean="0"/>
            </a:br>
            <a:r>
              <a:rPr lang="en-US" sz="2400" dirty="0" smtClean="0"/>
              <a:t>and project goals.</a:t>
            </a:r>
          </a:p>
          <a:p>
            <a:pPr>
              <a:lnSpc>
                <a:spcPct val="110000"/>
              </a:lnSpc>
              <a:buClrTx/>
              <a:buFont typeface="Arial" pitchFamily="34" charset="0"/>
              <a:buChar char="•"/>
            </a:pPr>
            <a:r>
              <a:rPr lang="en-US" sz="2400" dirty="0" smtClean="0"/>
              <a:t>For each task force team: </a:t>
            </a:r>
          </a:p>
          <a:p>
            <a:pPr lvl="1">
              <a:lnSpc>
                <a:spcPct val="110000"/>
              </a:lnSpc>
            </a:pPr>
            <a:r>
              <a:rPr lang="en-US" sz="1600" dirty="0" smtClean="0"/>
              <a:t>Determine project membership and leader.</a:t>
            </a:r>
          </a:p>
          <a:p>
            <a:pPr lvl="1">
              <a:lnSpc>
                <a:spcPct val="110000"/>
              </a:lnSpc>
            </a:pPr>
            <a:r>
              <a:rPr lang="en-US" sz="1600" dirty="0" smtClean="0"/>
              <a:t>Finalize Key tasks and goals.</a:t>
            </a:r>
          </a:p>
          <a:p>
            <a:pPr lvl="1">
              <a:lnSpc>
                <a:spcPct val="110000"/>
              </a:lnSpc>
            </a:pPr>
            <a:r>
              <a:rPr lang="en-US" sz="1600" dirty="0" smtClean="0"/>
              <a:t>Determine CLCT sponsor for the team.</a:t>
            </a:r>
          </a:p>
          <a:p>
            <a:pPr lvl="1">
              <a:lnSpc>
                <a:spcPct val="110000"/>
              </a:lnSpc>
            </a:pPr>
            <a:r>
              <a:rPr lang="en-US" sz="1600" dirty="0" smtClean="0"/>
              <a:t>Map their deliverables on the timeline.</a:t>
            </a:r>
          </a:p>
          <a:p>
            <a:pPr lvl="1">
              <a:lnSpc>
                <a:spcPct val="110000"/>
              </a:lnSpc>
            </a:pPr>
            <a:r>
              <a:rPr lang="en-US" sz="1600" dirty="0" smtClean="0"/>
              <a:t>Determine measures of success.</a:t>
            </a:r>
          </a:p>
          <a:p>
            <a:pPr lvl="1">
              <a:lnSpc>
                <a:spcPct val="110000"/>
              </a:lnSpc>
            </a:pPr>
            <a:endParaRPr lang="en-US" sz="1600" dirty="0" smtClean="0"/>
          </a:p>
          <a:p>
            <a:pPr lvl="1">
              <a:lnSpc>
                <a:spcPct val="110000"/>
              </a:lnSpc>
            </a:pPr>
            <a:endParaRPr lang="en-US" sz="1600" dirty="0" smtClean="0"/>
          </a:p>
          <a:p>
            <a:pPr lvl="1">
              <a:lnSpc>
                <a:spcPct val="110000"/>
              </a:lnSpc>
            </a:pPr>
            <a:endParaRPr lang="en-US" sz="1600" dirty="0" smtClean="0"/>
          </a:p>
          <a:p>
            <a:pPr lvl="1">
              <a:lnSpc>
                <a:spcPct val="110000"/>
              </a:lnSpc>
            </a:pPr>
            <a:endParaRPr lang="en-US" sz="1600" dirty="0" smtClean="0"/>
          </a:p>
          <a:p>
            <a:pPr lvl="1">
              <a:lnSpc>
                <a:spcPct val="110000"/>
              </a:lnSpc>
            </a:pPr>
            <a:endParaRPr lang="en-US" sz="1600" dirty="0"/>
          </a:p>
        </p:txBody>
      </p:sp>
      <p:sp>
        <p:nvSpPr>
          <p:cNvPr id="4" name="Slide Number Placeholder 3"/>
          <p:cNvSpPr>
            <a:spLocks noGrp="1"/>
          </p:cNvSpPr>
          <p:nvPr>
            <p:ph type="sldNum" sz="quarter" idx="4"/>
          </p:nvPr>
        </p:nvSpPr>
        <p:spPr>
          <a:xfrm>
            <a:off x="7010400" y="6492875"/>
            <a:ext cx="2133600" cy="365125"/>
          </a:xfrm>
          <a:prstGeom prst="rect">
            <a:avLst/>
          </a:prstGeom>
        </p:spPr>
        <p:txBody>
          <a:bodyPr/>
          <a:lstStyle/>
          <a:p>
            <a:fld id="{53B9F115-1C27-4AFA-A934-2BBC7F454731}" type="slidenum">
              <a:rPr lang="en-US" smtClean="0"/>
              <a:pPr/>
              <a:t>27</a:t>
            </a:fld>
            <a:endParaRPr lang="en-US" dirty="0"/>
          </a:p>
        </p:txBody>
      </p:sp>
      <p:sp>
        <p:nvSpPr>
          <p:cNvPr id="5" name="Oval 4"/>
          <p:cNvSpPr/>
          <p:nvPr/>
        </p:nvSpPr>
        <p:spPr>
          <a:xfrm>
            <a:off x="7162800" y="1371600"/>
            <a:ext cx="1676400" cy="1676400"/>
          </a:xfrm>
          <a:prstGeom prst="ellipse">
            <a:avLst/>
          </a:prstGeom>
          <a:gradFill flip="none" rotWithShape="1">
            <a:gsLst>
              <a:gs pos="0">
                <a:srgbClr val="CCFFFF"/>
              </a:gs>
              <a:gs pos="62000">
                <a:srgbClr val="003399"/>
              </a:gs>
            </a:gsLst>
            <a:path path="circle">
              <a:fillToRect l="100000" t="100000"/>
            </a:path>
            <a:tileRect r="-100000" b="-100000"/>
          </a:gradFill>
          <a:ln w="0"/>
          <a:effectLst>
            <a:outerShdw blurRad="1143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400" b="1" dirty="0" smtClean="0">
                <a:solidFill>
                  <a:schemeClr val="bg1"/>
                </a:solidFill>
                <a:effectLst>
                  <a:outerShdw blurRad="38100" dist="38100" dir="2700000" algn="tl">
                    <a:srgbClr val="000000">
                      <a:alpha val="43137"/>
                    </a:srgbClr>
                  </a:outerShdw>
                </a:effectLst>
                <a:latin typeface="Century Gothic" pitchFamily="34" charset="0"/>
              </a:rPr>
              <a:t>Change Leadership Core Team</a:t>
            </a:r>
          </a:p>
          <a:p>
            <a:pPr algn="ctr"/>
            <a:endParaRPr lang="en-US" sz="1400" b="1" dirty="0" smtClean="0">
              <a:solidFill>
                <a:schemeClr val="bg1"/>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0962691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0" y="2906713"/>
            <a:ext cx="9144000" cy="750887"/>
          </a:xfrm>
        </p:spPr>
        <p:txBody>
          <a:bodyPr/>
          <a:lstStyle/>
          <a:p>
            <a:pPr algn="ctr"/>
            <a:r>
              <a:rPr lang="en-US" sz="3200" dirty="0" smtClean="0"/>
              <a:t>Thoughts, Insights and Questions</a:t>
            </a:r>
            <a:endParaRPr lang="en-US" sz="3200" dirty="0"/>
          </a:p>
        </p:txBody>
      </p:sp>
      <p:sp>
        <p:nvSpPr>
          <p:cNvPr id="3" name="Slide Number Placeholder 2"/>
          <p:cNvSpPr>
            <a:spLocks noGrp="1"/>
          </p:cNvSpPr>
          <p:nvPr>
            <p:ph type="sldNum" sz="quarter" idx="4"/>
          </p:nvPr>
        </p:nvSpPr>
        <p:spPr/>
        <p:txBody>
          <a:bodyPr/>
          <a:lstStyle/>
          <a:p>
            <a:pPr>
              <a:defRPr/>
            </a:pPr>
            <a:fld id="{7F48B885-CE76-4B52-B2E3-BAE3E6D2D91F}" type="slidenum">
              <a:rPr lang="en-US" smtClean="0"/>
              <a:pPr>
                <a:defRPr/>
              </a:pPr>
              <a:t>28</a:t>
            </a:fld>
            <a:endParaRPr lang="en-US" dirty="0"/>
          </a:p>
        </p:txBody>
      </p:sp>
    </p:spTree>
    <p:extLst>
      <p:ext uri="{BB962C8B-B14F-4D97-AF65-F5344CB8AC3E}">
        <p14:creationId xmlns:p14="http://schemas.microsoft.com/office/powerpoint/2010/main" val="3707157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272955" y="114700"/>
            <a:ext cx="7635970" cy="381000"/>
          </a:xfrm>
        </p:spPr>
        <p:txBody>
          <a:bodyPr/>
          <a:lstStyle/>
          <a:p>
            <a:r>
              <a:rPr lang="en-US" dirty="0">
                <a:cs typeface="Century Gothic"/>
              </a:rPr>
              <a:t>Overview</a:t>
            </a:r>
          </a:p>
        </p:txBody>
      </p:sp>
      <p:sp>
        <p:nvSpPr>
          <p:cNvPr id="302083" name="Rectangle 3"/>
          <p:cNvSpPr>
            <a:spLocks noGrp="1" noChangeArrowheads="1"/>
          </p:cNvSpPr>
          <p:nvPr>
            <p:ph idx="1"/>
          </p:nvPr>
        </p:nvSpPr>
        <p:spPr>
          <a:xfrm>
            <a:off x="553207" y="1061049"/>
            <a:ext cx="7302500" cy="2540301"/>
          </a:xfrm>
        </p:spPr>
        <p:txBody>
          <a:bodyPr/>
          <a:lstStyle/>
          <a:p>
            <a:pPr>
              <a:buClrTx/>
              <a:buFont typeface="Arial" pitchFamily="34" charset="0"/>
              <a:buChar char="•"/>
            </a:pPr>
            <a:r>
              <a:rPr lang="en-US" sz="2400" dirty="0">
                <a:cs typeface="Century Gothic"/>
              </a:rPr>
              <a:t>Why Manage Change?</a:t>
            </a:r>
          </a:p>
          <a:p>
            <a:pPr>
              <a:buClrTx/>
              <a:buFont typeface="Arial" pitchFamily="34" charset="0"/>
              <a:buChar char="•"/>
            </a:pPr>
            <a:r>
              <a:rPr lang="en-US" sz="2400" dirty="0">
                <a:cs typeface="Century Gothic"/>
              </a:rPr>
              <a:t>Change Events vs. Personal </a:t>
            </a:r>
            <a:r>
              <a:rPr lang="en-US" sz="2400" dirty="0" smtClean="0">
                <a:cs typeface="Century Gothic"/>
              </a:rPr>
              <a:t>Transition.</a:t>
            </a:r>
          </a:p>
          <a:p>
            <a:pPr>
              <a:buClrTx/>
              <a:buFont typeface="Arial" pitchFamily="34" charset="0"/>
              <a:buChar char="•"/>
            </a:pPr>
            <a:r>
              <a:rPr lang="en-US" sz="2400" dirty="0" smtClean="0">
                <a:cs typeface="Century Gothic"/>
              </a:rPr>
              <a:t>Why is Change So Difficult?</a:t>
            </a:r>
          </a:p>
          <a:p>
            <a:pPr>
              <a:buClrTx/>
              <a:buFont typeface="Arial" pitchFamily="34" charset="0"/>
              <a:buChar char="•"/>
            </a:pPr>
            <a:r>
              <a:rPr lang="en-US" sz="2400" dirty="0" smtClean="0">
                <a:cs typeface="Century Gothic"/>
              </a:rPr>
              <a:t>Internal leadership structures needed for successful change</a:t>
            </a:r>
            <a:endParaRPr lang="en-US" sz="2400" dirty="0">
              <a:cs typeface="Century Gothic"/>
            </a:endParaRPr>
          </a:p>
        </p:txBody>
      </p:sp>
      <p:sp>
        <p:nvSpPr>
          <p:cNvPr id="4" name="Slide Number Placeholder 3"/>
          <p:cNvSpPr>
            <a:spLocks noGrp="1"/>
          </p:cNvSpPr>
          <p:nvPr>
            <p:ph type="sldNum" sz="quarter" idx="4"/>
          </p:nvPr>
        </p:nvSpPr>
        <p:spPr/>
        <p:txBody>
          <a:bodyPr/>
          <a:lstStyle/>
          <a:p>
            <a:pPr>
              <a:defRPr/>
            </a:pPr>
            <a:fld id="{7F48B885-CE76-4B52-B2E3-BAE3E6D2D91F}"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Eagle Airlines</a:t>
            </a:r>
            <a:endParaRPr lang="en-US" dirty="0"/>
          </a:p>
        </p:txBody>
      </p:sp>
      <p:sp>
        <p:nvSpPr>
          <p:cNvPr id="3" name="Content Placeholder 2"/>
          <p:cNvSpPr>
            <a:spLocks noGrp="1"/>
          </p:cNvSpPr>
          <p:nvPr>
            <p:ph idx="1"/>
          </p:nvPr>
        </p:nvSpPr>
        <p:spPr>
          <a:xfrm>
            <a:off x="545740" y="1350034"/>
            <a:ext cx="7302500" cy="2752725"/>
          </a:xfrm>
        </p:spPr>
        <p:txBody>
          <a:bodyPr/>
          <a:lstStyle/>
          <a:p>
            <a:r>
              <a:rPr lang="en-US" sz="2400" dirty="0" smtClean="0"/>
              <a:t>HDQ – Fort Worth, Texas</a:t>
            </a:r>
          </a:p>
          <a:p>
            <a:r>
              <a:rPr lang="en-US" sz="2400" dirty="0" smtClean="0"/>
              <a:t>12,000 employees</a:t>
            </a:r>
          </a:p>
          <a:p>
            <a:r>
              <a:rPr lang="en-US" sz="2400" dirty="0" smtClean="0"/>
              <a:t>8.5 million  revenue passenger miles</a:t>
            </a:r>
          </a:p>
          <a:p>
            <a:r>
              <a:rPr lang="en-US" sz="2400" dirty="0" smtClean="0"/>
              <a:t>1500 Daily flights with over 170 destinations</a:t>
            </a:r>
          </a:p>
          <a:p>
            <a:r>
              <a:rPr lang="en-US" sz="2400" dirty="0"/>
              <a:t>Largest number of departures at ORD</a:t>
            </a:r>
          </a:p>
          <a:p>
            <a:r>
              <a:rPr lang="en-US" sz="2400" dirty="0" smtClean="0"/>
              <a:t>A/C types – EMB135, 140, 145; CRJ; ATR72</a:t>
            </a:r>
            <a:endParaRPr lang="en-US" sz="2400" dirty="0"/>
          </a:p>
        </p:txBody>
      </p:sp>
      <p:sp>
        <p:nvSpPr>
          <p:cNvPr id="4" name="Slide Number Placeholder 3"/>
          <p:cNvSpPr>
            <a:spLocks noGrp="1"/>
          </p:cNvSpPr>
          <p:nvPr>
            <p:ph type="sldNum" sz="quarter" idx="4"/>
          </p:nvPr>
        </p:nvSpPr>
        <p:spPr/>
        <p:txBody>
          <a:bodyPr/>
          <a:lstStyle/>
          <a:p>
            <a:pPr>
              <a:defRPr/>
            </a:pPr>
            <a:fld id="{7F48B885-CE76-4B52-B2E3-BAE3E6D2D91F}" type="slidenum">
              <a:rPr lang="en-US" smtClean="0"/>
              <a:pPr>
                <a:defRPr/>
              </a:pPr>
              <a:t>3</a:t>
            </a:fld>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786" y="333016"/>
            <a:ext cx="3132718" cy="223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151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7500" y="123825"/>
            <a:ext cx="7591425" cy="381000"/>
          </a:xfrm>
        </p:spPr>
        <p:txBody>
          <a:bodyPr/>
          <a:lstStyle/>
          <a:p>
            <a:r>
              <a:rPr lang="en-US" sz="2800" dirty="0" smtClean="0">
                <a:ea typeface="Century Gothic" pitchFamily="34" charset="0"/>
                <a:cs typeface="Century Gothic" pitchFamily="34" charset="0"/>
              </a:rPr>
              <a:t>Why Is It Necessary to ‘Manage’ Change?</a:t>
            </a:r>
          </a:p>
        </p:txBody>
      </p:sp>
      <p:sp>
        <p:nvSpPr>
          <p:cNvPr id="9219" name="Rectangle 3"/>
          <p:cNvSpPr>
            <a:spLocks noGrp="1" noChangeArrowheads="1"/>
          </p:cNvSpPr>
          <p:nvPr>
            <p:ph idx="1"/>
          </p:nvPr>
        </p:nvSpPr>
        <p:spPr>
          <a:xfrm>
            <a:off x="388937" y="983411"/>
            <a:ext cx="7884205" cy="2463052"/>
          </a:xfrm>
        </p:spPr>
        <p:txBody>
          <a:bodyPr/>
          <a:lstStyle/>
          <a:p>
            <a:pPr>
              <a:spcBef>
                <a:spcPts val="600"/>
              </a:spcBef>
              <a:spcAft>
                <a:spcPts val="600"/>
              </a:spcAft>
              <a:buClrTx/>
              <a:buFont typeface="Arial" pitchFamily="34" charset="0"/>
              <a:buChar char="•"/>
            </a:pPr>
            <a:r>
              <a:rPr lang="en-US" sz="2000" dirty="0" smtClean="0">
                <a:ea typeface="Century Gothic" pitchFamily="34" charset="0"/>
                <a:cs typeface="Century Gothic" pitchFamily="34" charset="0"/>
              </a:rPr>
              <a:t>Minimize disruptions to productivity.</a:t>
            </a:r>
          </a:p>
          <a:p>
            <a:pPr>
              <a:spcBef>
                <a:spcPts val="600"/>
              </a:spcBef>
              <a:spcAft>
                <a:spcPts val="600"/>
              </a:spcAft>
              <a:buClrTx/>
              <a:buFont typeface="Arial" pitchFamily="34" charset="0"/>
              <a:buChar char="•"/>
            </a:pPr>
            <a:r>
              <a:rPr lang="en-US" sz="2000" dirty="0" smtClean="0">
                <a:ea typeface="Century Gothic" pitchFamily="34" charset="0"/>
                <a:cs typeface="Century Gothic" pitchFamily="34" charset="0"/>
              </a:rPr>
              <a:t>Linking the change to improving stakeholders’ performance and identity as professionals.</a:t>
            </a:r>
          </a:p>
          <a:p>
            <a:pPr>
              <a:spcBef>
                <a:spcPts val="600"/>
              </a:spcBef>
              <a:spcAft>
                <a:spcPts val="600"/>
              </a:spcAft>
              <a:buClrTx/>
              <a:buFont typeface="Arial" pitchFamily="34" charset="0"/>
              <a:buChar char="•"/>
            </a:pPr>
            <a:r>
              <a:rPr lang="en-US" sz="2000" dirty="0" smtClean="0">
                <a:ea typeface="Century Gothic" pitchFamily="34" charset="0"/>
                <a:cs typeface="Century Gothic" pitchFamily="34" charset="0"/>
              </a:rPr>
              <a:t>Quickly move people to ‘future state’ to avoid prolonged attachment to current processes.</a:t>
            </a:r>
          </a:p>
          <a:p>
            <a:pPr>
              <a:spcBef>
                <a:spcPts val="600"/>
              </a:spcBef>
              <a:spcAft>
                <a:spcPts val="600"/>
              </a:spcAft>
              <a:buClrTx/>
              <a:buFont typeface="Arial" pitchFamily="34" charset="0"/>
              <a:buChar char="•"/>
            </a:pPr>
            <a:r>
              <a:rPr lang="en-US" sz="2000" dirty="0" smtClean="0">
                <a:ea typeface="Century Gothic" pitchFamily="34" charset="0"/>
                <a:cs typeface="Century Gothic" pitchFamily="34" charset="0"/>
              </a:rPr>
              <a:t>Ensure communication consistency across </a:t>
            </a:r>
            <a:br>
              <a:rPr lang="en-US" sz="2000" dirty="0" smtClean="0">
                <a:ea typeface="Century Gothic" pitchFamily="34" charset="0"/>
                <a:cs typeface="Century Gothic" pitchFamily="34" charset="0"/>
              </a:rPr>
            </a:br>
            <a:r>
              <a:rPr lang="en-US" sz="2000" dirty="0" smtClean="0">
                <a:ea typeface="Century Gothic" pitchFamily="34" charset="0"/>
                <a:cs typeface="Century Gothic" pitchFamily="34" charset="0"/>
              </a:rPr>
              <a:t>impacted areas.</a:t>
            </a:r>
          </a:p>
          <a:p>
            <a:pPr>
              <a:spcBef>
                <a:spcPts val="600"/>
              </a:spcBef>
              <a:spcAft>
                <a:spcPts val="600"/>
              </a:spcAft>
              <a:buClrTx/>
              <a:buFont typeface="Arial" pitchFamily="34" charset="0"/>
              <a:buChar char="•"/>
            </a:pPr>
            <a:r>
              <a:rPr lang="en-US" sz="2000" dirty="0" smtClean="0">
                <a:ea typeface="Century Gothic" pitchFamily="34" charset="0"/>
                <a:cs typeface="Century Gothic" pitchFamily="34" charset="0"/>
              </a:rPr>
              <a:t>Reset expectations of what people should do/not do during the change and after the change.</a:t>
            </a:r>
          </a:p>
          <a:p>
            <a:pPr>
              <a:spcBef>
                <a:spcPts val="600"/>
              </a:spcBef>
              <a:spcAft>
                <a:spcPts val="600"/>
              </a:spcAft>
              <a:buClrTx/>
              <a:buFont typeface="Arial" pitchFamily="34" charset="0"/>
              <a:buChar char="•"/>
            </a:pPr>
            <a:r>
              <a:rPr lang="en-US" sz="2000" dirty="0" smtClean="0">
                <a:ea typeface="Century Gothic" pitchFamily="34" charset="0"/>
                <a:cs typeface="Century Gothic" pitchFamily="34" charset="0"/>
              </a:rPr>
              <a:t>Assisting with employee transition and new employee acquisition and on boarding.</a:t>
            </a:r>
          </a:p>
        </p:txBody>
      </p:sp>
      <p:sp>
        <p:nvSpPr>
          <p:cNvPr id="4" name="Slide Number Placeholder 3"/>
          <p:cNvSpPr>
            <a:spLocks noGrp="1"/>
          </p:cNvSpPr>
          <p:nvPr>
            <p:ph type="sldNum" sz="quarter" idx="4"/>
          </p:nvPr>
        </p:nvSpPr>
        <p:spPr/>
        <p:txBody>
          <a:bodyPr/>
          <a:lstStyle/>
          <a:p>
            <a:pPr>
              <a:defRPr/>
            </a:pPr>
            <a:fld id="{7F48B885-CE76-4B52-B2E3-BAE3E6D2D91F}" type="slidenum">
              <a:rPr lang="en-US" smtClean="0"/>
              <a:pPr>
                <a:defRPr/>
              </a:pPr>
              <a:t>4</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a:xfrm>
            <a:off x="152400" y="124325"/>
            <a:ext cx="7832725" cy="381000"/>
          </a:xfrm>
        </p:spPr>
        <p:txBody>
          <a:bodyPr/>
          <a:lstStyle/>
          <a:p>
            <a:r>
              <a:rPr lang="en-US" dirty="0" smtClean="0">
                <a:cs typeface="Century Gothic"/>
              </a:rPr>
              <a:t>Change Event vs. Personal Transition</a:t>
            </a:r>
            <a:endParaRPr lang="en-US" dirty="0">
              <a:cs typeface="Century Gothic"/>
            </a:endParaRPr>
          </a:p>
        </p:txBody>
      </p:sp>
      <p:sp>
        <p:nvSpPr>
          <p:cNvPr id="315406" name="Rectangle 14"/>
          <p:cNvSpPr>
            <a:spLocks noChangeArrowheads="1"/>
          </p:cNvSpPr>
          <p:nvPr/>
        </p:nvSpPr>
        <p:spPr bwMode="auto">
          <a:xfrm>
            <a:off x="619401" y="4911238"/>
            <a:ext cx="7616952" cy="1174750"/>
          </a:xfrm>
          <a:prstGeom prst="rect">
            <a:avLst/>
          </a:prstGeom>
          <a:gradFill>
            <a:gsLst>
              <a:gs pos="0">
                <a:srgbClr val="66CCFF"/>
              </a:gs>
              <a:gs pos="50000">
                <a:srgbClr val="003399"/>
              </a:gs>
            </a:gsLst>
            <a:lin ang="0" scaled="1"/>
          </a:gradFill>
          <a:ln w="0">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square" anchor="ctr"/>
          <a:lstStyle/>
          <a:p>
            <a:pPr marL="2170113" indent="-2054225" algn="l"/>
            <a:r>
              <a:rPr lang="en-US" sz="2800" b="1" dirty="0" smtClean="0">
                <a:solidFill>
                  <a:schemeClr val="bg1"/>
                </a:solidFill>
                <a:effectLst>
                  <a:outerShdw blurRad="38100" dist="38100" dir="2700000" algn="tl">
                    <a:srgbClr val="000000">
                      <a:alpha val="43137"/>
                    </a:srgbClr>
                  </a:outerShdw>
                </a:effectLst>
                <a:latin typeface="Century Gothic" pitchFamily="34" charset="0"/>
                <a:cs typeface="Century Gothic"/>
              </a:rPr>
              <a:t>Transition:</a:t>
            </a:r>
            <a:r>
              <a:rPr lang="en-US" sz="2400" b="1" dirty="0" smtClean="0">
                <a:solidFill>
                  <a:schemeClr val="bg1"/>
                </a:solidFill>
                <a:latin typeface="Century Gothic" pitchFamily="34" charset="0"/>
                <a:cs typeface="Century Gothic"/>
              </a:rPr>
              <a:t> 	</a:t>
            </a:r>
            <a:r>
              <a:rPr lang="en-US" sz="2000" dirty="0" smtClean="0">
                <a:solidFill>
                  <a:schemeClr val="bg1"/>
                </a:solidFill>
                <a:latin typeface="Century Gothic" pitchFamily="34" charset="0"/>
                <a:cs typeface="Century Gothic"/>
              </a:rPr>
              <a:t>How we react &amp; adjust to the change.</a:t>
            </a:r>
            <a:br>
              <a:rPr lang="en-US" sz="2000" dirty="0" smtClean="0">
                <a:solidFill>
                  <a:schemeClr val="bg1"/>
                </a:solidFill>
                <a:latin typeface="Century Gothic" pitchFamily="34" charset="0"/>
                <a:cs typeface="Century Gothic"/>
              </a:rPr>
            </a:br>
            <a:r>
              <a:rPr lang="en-US" sz="2000" dirty="0" smtClean="0">
                <a:solidFill>
                  <a:schemeClr val="bg1"/>
                </a:solidFill>
                <a:latin typeface="Century Gothic" pitchFamily="34" charset="0"/>
                <a:cs typeface="Century Gothic"/>
              </a:rPr>
              <a:t>We tend to forget the ‘people’ impacts.</a:t>
            </a:r>
            <a:endParaRPr lang="en-US" sz="2400" dirty="0">
              <a:solidFill>
                <a:schemeClr val="bg1"/>
              </a:solidFill>
              <a:latin typeface="Century Gothic" pitchFamily="34" charset="0"/>
              <a:cs typeface="Century Gothic"/>
            </a:endParaRPr>
          </a:p>
        </p:txBody>
      </p:sp>
      <p:sp>
        <p:nvSpPr>
          <p:cNvPr id="315410" name="Rectangle 18"/>
          <p:cNvSpPr>
            <a:spLocks noChangeArrowheads="1"/>
          </p:cNvSpPr>
          <p:nvPr/>
        </p:nvSpPr>
        <p:spPr bwMode="auto">
          <a:xfrm>
            <a:off x="539467" y="1029801"/>
            <a:ext cx="7619999" cy="1050925"/>
          </a:xfrm>
          <a:prstGeom prst="rect">
            <a:avLst/>
          </a:prstGeom>
          <a:gradFill>
            <a:gsLst>
              <a:gs pos="0">
                <a:srgbClr val="66CCFF"/>
              </a:gs>
              <a:gs pos="50000">
                <a:srgbClr val="003399"/>
              </a:gs>
            </a:gsLst>
            <a:lin ang="0" scaled="1"/>
          </a:gradFill>
          <a:ln w="0">
            <a:solidFill>
              <a:schemeClr val="tx2"/>
            </a:solidFill>
            <a:miter lim="800000"/>
            <a:headEnd type="none" w="sm" len="sm"/>
            <a:tailEnd type="none" w="sm" len="sm"/>
          </a:ln>
          <a:effectLst>
            <a:outerShdw blurRad="50800" dist="38100" dir="2700000" algn="tl" rotWithShape="0">
              <a:prstClr val="black">
                <a:alpha val="40000"/>
              </a:prstClr>
            </a:outerShdw>
          </a:effectLst>
        </p:spPr>
        <p:txBody>
          <a:bodyPr wrap="square" anchor="ctr"/>
          <a:lstStyle/>
          <a:p>
            <a:pPr marL="2170113" indent="-2054225" algn="l"/>
            <a:r>
              <a:rPr lang="en-US" sz="2800" b="1" dirty="0" smtClean="0">
                <a:solidFill>
                  <a:schemeClr val="bg1"/>
                </a:solidFill>
                <a:effectLst>
                  <a:outerShdw blurRad="38100" dist="38100" dir="2700000" algn="tl">
                    <a:srgbClr val="000000">
                      <a:alpha val="43137"/>
                    </a:srgbClr>
                  </a:outerShdw>
                </a:effectLst>
                <a:latin typeface="Century Gothic" pitchFamily="34" charset="0"/>
                <a:cs typeface="Century Gothic"/>
              </a:rPr>
              <a:t>Event:</a:t>
            </a:r>
            <a:r>
              <a:rPr lang="en-US" sz="2400" b="1" dirty="0" smtClean="0">
                <a:solidFill>
                  <a:schemeClr val="bg1"/>
                </a:solidFill>
                <a:effectLst>
                  <a:outerShdw blurRad="38100" dist="38100" dir="2700000" algn="tl">
                    <a:srgbClr val="000000">
                      <a:alpha val="43137"/>
                    </a:srgbClr>
                  </a:outerShdw>
                </a:effectLst>
                <a:latin typeface="Century Gothic" pitchFamily="34" charset="0"/>
                <a:cs typeface="Century Gothic"/>
              </a:rPr>
              <a:t> </a:t>
            </a:r>
            <a:r>
              <a:rPr lang="en-US" sz="2400" b="1" dirty="0" smtClean="0">
                <a:solidFill>
                  <a:schemeClr val="bg1"/>
                </a:solidFill>
                <a:latin typeface="Century Gothic" pitchFamily="34" charset="0"/>
                <a:cs typeface="Century Gothic"/>
              </a:rPr>
              <a:t>	</a:t>
            </a:r>
            <a:r>
              <a:rPr lang="en-US" sz="2000" dirty="0" smtClean="0">
                <a:solidFill>
                  <a:schemeClr val="bg1"/>
                </a:solidFill>
                <a:latin typeface="Century Gothic" pitchFamily="34" charset="0"/>
                <a:cs typeface="Century Gothic"/>
              </a:rPr>
              <a:t>Change to system, job, process, etc.</a:t>
            </a:r>
            <a:br>
              <a:rPr lang="en-US" sz="2000" dirty="0" smtClean="0">
                <a:solidFill>
                  <a:schemeClr val="bg1"/>
                </a:solidFill>
                <a:latin typeface="Century Gothic" pitchFamily="34" charset="0"/>
                <a:cs typeface="Century Gothic"/>
              </a:rPr>
            </a:br>
            <a:r>
              <a:rPr lang="en-US" sz="2000" dirty="0" smtClean="0">
                <a:solidFill>
                  <a:schemeClr val="bg1"/>
                </a:solidFill>
                <a:latin typeface="Century Gothic" pitchFamily="34" charset="0"/>
                <a:cs typeface="Century Gothic"/>
              </a:rPr>
              <a:t>We naturally focus on this as the priority.</a:t>
            </a:r>
            <a:endParaRPr lang="en-US" sz="2400" dirty="0">
              <a:solidFill>
                <a:schemeClr val="bg1"/>
              </a:solidFill>
              <a:latin typeface="Century Gothic" pitchFamily="34" charset="0"/>
              <a:cs typeface="Century Gothic"/>
            </a:endParaRPr>
          </a:p>
        </p:txBody>
      </p:sp>
      <p:sp>
        <p:nvSpPr>
          <p:cNvPr id="315397" name="Rectangle 5"/>
          <p:cNvSpPr>
            <a:spLocks noChangeArrowheads="1"/>
          </p:cNvSpPr>
          <p:nvPr/>
        </p:nvSpPr>
        <p:spPr bwMode="auto">
          <a:xfrm>
            <a:off x="509304" y="2449026"/>
            <a:ext cx="2484437" cy="1357312"/>
          </a:xfrm>
          <a:prstGeom prst="rect">
            <a:avLst/>
          </a:prstGeom>
          <a:gradFill flip="none" rotWithShape="1">
            <a:gsLst>
              <a:gs pos="42000">
                <a:srgbClr val="C00000"/>
              </a:gs>
              <a:gs pos="98000">
                <a:schemeClr val="bg1">
                  <a:lumMod val="75000"/>
                </a:schemeClr>
              </a:gs>
            </a:gsLst>
            <a:lin ang="0" scaled="1"/>
            <a:tileRect/>
          </a:gradFill>
          <a:ln w="0">
            <a:solidFill>
              <a:schemeClr val="bg1">
                <a:lumMod val="75000"/>
              </a:schemeClr>
            </a:solidFill>
            <a:miter lim="800000"/>
            <a:headEnd type="none" w="sm" len="sm"/>
            <a:tailEnd type="none" w="sm" len="sm"/>
          </a:ln>
          <a:effectLst>
            <a:outerShdw blurRad="101600" dist="101600" dir="2700000" algn="tl" rotWithShape="0">
              <a:prstClr val="black">
                <a:alpha val="40000"/>
              </a:prstClr>
            </a:outerShdw>
          </a:effectLst>
        </p:spPr>
        <p:txBody>
          <a:bodyPr wrap="none" anchor="ctr"/>
          <a:lstStyle/>
          <a:p>
            <a:endParaRPr lang="en-US" sz="2400" b="1" dirty="0">
              <a:solidFill>
                <a:schemeClr val="bg1"/>
              </a:solidFill>
              <a:latin typeface="Century Gothic" pitchFamily="34" charset="0"/>
              <a:cs typeface="Century Gothic"/>
            </a:endParaRPr>
          </a:p>
        </p:txBody>
      </p:sp>
      <p:sp>
        <p:nvSpPr>
          <p:cNvPr id="315413" name="AutoShape 21"/>
          <p:cNvSpPr>
            <a:spLocks noChangeArrowheads="1"/>
          </p:cNvSpPr>
          <p:nvPr/>
        </p:nvSpPr>
        <p:spPr bwMode="auto">
          <a:xfrm>
            <a:off x="5851241" y="2383938"/>
            <a:ext cx="2544763" cy="1493838"/>
          </a:xfrm>
          <a:prstGeom prst="roundRect">
            <a:avLst>
              <a:gd name="adj" fmla="val 16667"/>
            </a:avLst>
          </a:prstGeom>
          <a:gradFill flip="none" rotWithShape="1">
            <a:gsLst>
              <a:gs pos="69000">
                <a:srgbClr val="000066"/>
              </a:gs>
              <a:gs pos="98000">
                <a:schemeClr val="bg1">
                  <a:lumMod val="75000"/>
                </a:schemeClr>
              </a:gs>
            </a:gsLst>
            <a:lin ang="10800000" scaled="1"/>
            <a:tileRect/>
          </a:gradFill>
          <a:ln w="0">
            <a:solidFill>
              <a:schemeClr val="bg1">
                <a:lumMod val="75000"/>
              </a:schemeClr>
            </a:solidFill>
            <a:round/>
            <a:headEnd type="none" w="sm" len="sm"/>
            <a:tailEnd type="none" w="sm" len="sm"/>
          </a:ln>
          <a:effectLst>
            <a:outerShdw blurRad="101600" dist="101600" dir="2700000" algn="tl" rotWithShape="0">
              <a:prstClr val="black">
                <a:alpha val="40000"/>
              </a:prstClr>
            </a:outerShdw>
          </a:effectLst>
        </p:spPr>
        <p:txBody>
          <a:bodyPr wrap="none" anchor="ctr"/>
          <a:lstStyle/>
          <a:p>
            <a:pPr algn="r"/>
            <a:r>
              <a:rPr lang="en-US" sz="2400" b="1" dirty="0" smtClean="0">
                <a:solidFill>
                  <a:schemeClr val="bg1"/>
                </a:solidFill>
                <a:latin typeface="Century Gothic" pitchFamily="34" charset="0"/>
                <a:cs typeface="Century Gothic"/>
              </a:rPr>
              <a:t>Future State</a:t>
            </a:r>
            <a:endParaRPr lang="en-US" sz="2400" b="1" dirty="0">
              <a:solidFill>
                <a:schemeClr val="bg1"/>
              </a:solidFill>
              <a:latin typeface="Century Gothic" pitchFamily="34" charset="0"/>
              <a:cs typeface="Century Gothic"/>
            </a:endParaRPr>
          </a:p>
        </p:txBody>
      </p:sp>
      <p:sp>
        <p:nvSpPr>
          <p:cNvPr id="25" name="Right Arrow 24"/>
          <p:cNvSpPr/>
          <p:nvPr/>
        </p:nvSpPr>
        <p:spPr bwMode="auto">
          <a:xfrm>
            <a:off x="2685766" y="2545863"/>
            <a:ext cx="3429000" cy="1155700"/>
          </a:xfrm>
          <a:prstGeom prst="rightArrow">
            <a:avLst/>
          </a:prstGeom>
          <a:gradFill flip="none" rotWithShape="1">
            <a:gsLst>
              <a:gs pos="0">
                <a:schemeClr val="bg1"/>
              </a:gs>
              <a:gs pos="50000">
                <a:schemeClr val="bg1">
                  <a:lumMod val="65000"/>
                </a:schemeClr>
              </a:gs>
            </a:gsLst>
            <a:lin ang="0" scaled="1"/>
            <a:tileRect/>
          </a:gradFill>
          <a:ln w="19050" cap="flat" cmpd="sng" algn="ctr">
            <a:noFill/>
            <a:prstDash val="solid"/>
            <a:round/>
            <a:headEnd type="none" w="sm" len="sm"/>
            <a:tailEnd type="none" w="sm" len="sm"/>
          </a:ln>
          <a:effectLst>
            <a:outerShdw blurRad="101600" dist="1016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entury Gothic" pitchFamily="34" charset="0"/>
                <a:cs typeface="Century Gothic"/>
              </a:rPr>
              <a:t>Change Event</a:t>
            </a:r>
          </a:p>
        </p:txBody>
      </p:sp>
      <p:sp>
        <p:nvSpPr>
          <p:cNvPr id="26" name="Right Arrow 25"/>
          <p:cNvSpPr/>
          <p:nvPr/>
        </p:nvSpPr>
        <p:spPr bwMode="auto">
          <a:xfrm>
            <a:off x="590266" y="3942863"/>
            <a:ext cx="7823200" cy="723900"/>
          </a:xfrm>
          <a:prstGeom prst="rightArrow">
            <a:avLst/>
          </a:prstGeom>
          <a:gradFill flip="none" rotWithShape="1">
            <a:gsLst>
              <a:gs pos="0">
                <a:srgbClr val="FFFF99"/>
              </a:gs>
              <a:gs pos="50000">
                <a:srgbClr val="CCFF99"/>
              </a:gs>
            </a:gsLst>
            <a:lin ang="0" scaled="1"/>
            <a:tileRect/>
          </a:gradFill>
          <a:ln w="19050" cap="flat" cmpd="sng" algn="ctr">
            <a:noFill/>
            <a:prstDash val="solid"/>
            <a:round/>
            <a:headEnd type="none" w="sm" len="sm"/>
            <a:tailEnd type="none" w="sm" len="sm"/>
          </a:ln>
          <a:effectLst>
            <a:outerShdw blurRad="88900" dist="889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entury Gothic" pitchFamily="34" charset="0"/>
                <a:cs typeface="Century Gothic"/>
              </a:rPr>
              <a:t>Personal</a:t>
            </a:r>
            <a:r>
              <a:rPr kumimoji="0" lang="en-US" sz="1800" b="1" i="0" u="none" strike="noStrike" cap="none" normalizeH="0" dirty="0" smtClean="0">
                <a:ln>
                  <a:noFill/>
                </a:ln>
                <a:solidFill>
                  <a:schemeClr val="tx1"/>
                </a:solidFill>
                <a:effectLst/>
                <a:latin typeface="Century Gothic" pitchFamily="34" charset="0"/>
                <a:cs typeface="Century Gothic"/>
              </a:rPr>
              <a:t> Transition</a:t>
            </a:r>
            <a:endParaRPr kumimoji="0" lang="en-US" sz="1800" b="1" i="0" u="none" strike="noStrike" cap="none" normalizeH="0" baseline="0" dirty="0" smtClean="0">
              <a:ln>
                <a:noFill/>
              </a:ln>
              <a:solidFill>
                <a:schemeClr val="tx1"/>
              </a:solidFill>
              <a:effectLst/>
              <a:latin typeface="Century Gothic" pitchFamily="34" charset="0"/>
              <a:cs typeface="Century Gothic"/>
            </a:endParaRPr>
          </a:p>
        </p:txBody>
      </p:sp>
      <p:cxnSp>
        <p:nvCxnSpPr>
          <p:cNvPr id="28" name="Straight Arrow Connector 27"/>
          <p:cNvCxnSpPr>
            <a:stCxn id="315410" idx="2"/>
          </p:cNvCxnSpPr>
          <p:nvPr/>
        </p:nvCxnSpPr>
        <p:spPr bwMode="auto">
          <a:xfrm rot="5400000">
            <a:off x="3951005" y="2478394"/>
            <a:ext cx="796130" cy="794"/>
          </a:xfrm>
          <a:prstGeom prst="straightConnector1">
            <a:avLst/>
          </a:prstGeom>
          <a:solidFill>
            <a:schemeClr val="accent1"/>
          </a:solidFill>
          <a:ln w="38100" cap="flat" cmpd="sng" algn="ctr">
            <a:gradFill flip="none" rotWithShape="1">
              <a:gsLst>
                <a:gs pos="27000">
                  <a:schemeClr val="bg1">
                    <a:lumMod val="85000"/>
                  </a:schemeClr>
                </a:gs>
                <a:gs pos="69000">
                  <a:schemeClr val="tx1"/>
                </a:gs>
              </a:gsLst>
              <a:lin ang="0" scaled="1"/>
              <a:tileRect/>
            </a:gradFill>
            <a:prstDash val="solid"/>
            <a:round/>
            <a:headEnd type="oval" w="lg" len="lg"/>
            <a:tailEnd type="triangle" w="lg" len="lg"/>
          </a:ln>
          <a:effectLst>
            <a:outerShdw blurRad="50800" dist="38100" dir="2700000" algn="tl" rotWithShape="0">
              <a:prstClr val="black">
                <a:alpha val="40000"/>
              </a:prstClr>
            </a:outerShdw>
          </a:effectLst>
        </p:spPr>
      </p:cxnSp>
      <p:sp>
        <p:nvSpPr>
          <p:cNvPr id="14" name="TextBox 13"/>
          <p:cNvSpPr txBox="1"/>
          <p:nvPr/>
        </p:nvSpPr>
        <p:spPr>
          <a:xfrm>
            <a:off x="523591" y="2879238"/>
            <a:ext cx="2135521" cy="461665"/>
          </a:xfrm>
          <a:prstGeom prst="rect">
            <a:avLst/>
          </a:prstGeom>
          <a:noFill/>
          <a:effectLst>
            <a:outerShdw dist="25400" dir="2700000" algn="tl" rotWithShape="0">
              <a:prstClr val="black"/>
            </a:outerShdw>
          </a:effectLst>
        </p:spPr>
        <p:txBody>
          <a:bodyPr wrap="none" rtlCol="0">
            <a:spAutoFit/>
          </a:bodyPr>
          <a:lstStyle/>
          <a:p>
            <a:r>
              <a:rPr lang="en-US" sz="2400" dirty="0" smtClean="0">
                <a:solidFill>
                  <a:schemeClr val="bg1"/>
                </a:solidFill>
                <a:latin typeface="Century Gothic" pitchFamily="34" charset="0"/>
              </a:rPr>
              <a:t>Current State</a:t>
            </a:r>
            <a:endParaRPr lang="en-US" sz="2400" dirty="0">
              <a:solidFill>
                <a:schemeClr val="bg1"/>
              </a:solidFill>
              <a:latin typeface="Century Gothic" pitchFamily="34" charset="0"/>
            </a:endParaRPr>
          </a:p>
        </p:txBody>
      </p:sp>
      <p:cxnSp>
        <p:nvCxnSpPr>
          <p:cNvPr id="15" name="Straight Arrow Connector 14"/>
          <p:cNvCxnSpPr/>
          <p:nvPr/>
        </p:nvCxnSpPr>
        <p:spPr bwMode="auto">
          <a:xfrm rot="5400000" flipH="1" flipV="1">
            <a:off x="4095464" y="4708039"/>
            <a:ext cx="438154" cy="1"/>
          </a:xfrm>
          <a:prstGeom prst="straightConnector1">
            <a:avLst/>
          </a:prstGeom>
          <a:solidFill>
            <a:schemeClr val="accent1"/>
          </a:solidFill>
          <a:ln w="38100" cap="flat" cmpd="sng" algn="ctr">
            <a:gradFill flip="none" rotWithShape="1">
              <a:gsLst>
                <a:gs pos="27000">
                  <a:schemeClr val="bg1">
                    <a:lumMod val="85000"/>
                  </a:schemeClr>
                </a:gs>
                <a:gs pos="69000">
                  <a:schemeClr val="tx1"/>
                </a:gs>
              </a:gsLst>
              <a:lin ang="0" scaled="1"/>
              <a:tileRect/>
            </a:gradFill>
            <a:prstDash val="solid"/>
            <a:round/>
            <a:headEnd type="oval" w="lg" len="lg"/>
            <a:tailEnd type="triangle" w="lg" len="lg"/>
          </a:ln>
          <a:effectLst>
            <a:outerShdw blurRad="50800" dist="38100" dir="2700000" algn="tl" rotWithShape="0">
              <a:prstClr val="black">
                <a:alpha val="40000"/>
              </a:prstClr>
            </a:outerShdw>
          </a:effectLst>
        </p:spPr>
      </p:cxnSp>
      <p:sp>
        <p:nvSpPr>
          <p:cNvPr id="12" name="Slide Number Placeholder 11"/>
          <p:cNvSpPr>
            <a:spLocks noGrp="1"/>
          </p:cNvSpPr>
          <p:nvPr>
            <p:ph type="sldNum" sz="quarter" idx="4"/>
          </p:nvPr>
        </p:nvSpPr>
        <p:spPr/>
        <p:txBody>
          <a:bodyPr/>
          <a:lstStyle/>
          <a:p>
            <a:pPr>
              <a:defRPr/>
            </a:pPr>
            <a:fld id="{7F48B885-CE76-4B52-B2E3-BAE3E6D2D91F}"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626670" y="3434747"/>
            <a:ext cx="6829542" cy="1362075"/>
          </a:xfrm>
        </p:spPr>
        <p:txBody>
          <a:bodyPr/>
          <a:lstStyle/>
          <a:p>
            <a:r>
              <a:rPr lang="en-US" sz="3200" dirty="0" smtClean="0"/>
              <a:t>…It’s </a:t>
            </a:r>
            <a:r>
              <a:rPr lang="en-US" sz="3200" i="1" dirty="0" smtClean="0">
                <a:solidFill>
                  <a:srgbClr val="FF0000"/>
                </a:solidFill>
              </a:rPr>
              <a:t>hardwired</a:t>
            </a:r>
            <a:r>
              <a:rPr lang="en-US" sz="3200" dirty="0" smtClean="0"/>
              <a:t>…..</a:t>
            </a:r>
            <a:endParaRPr lang="en-US" sz="3200" dirty="0"/>
          </a:p>
        </p:txBody>
      </p:sp>
      <p:sp>
        <p:nvSpPr>
          <p:cNvPr id="9" name="Text Placeholder 8"/>
          <p:cNvSpPr>
            <a:spLocks noGrp="1"/>
          </p:cNvSpPr>
          <p:nvPr>
            <p:ph type="body" idx="1"/>
          </p:nvPr>
        </p:nvSpPr>
        <p:spPr>
          <a:xfrm>
            <a:off x="1549666" y="1963437"/>
            <a:ext cx="6906545" cy="1500187"/>
          </a:xfrm>
        </p:spPr>
        <p:txBody>
          <a:bodyPr/>
          <a:lstStyle/>
          <a:p>
            <a:r>
              <a:rPr lang="en-US" sz="3600" dirty="0" smtClean="0"/>
              <a:t>Why do people resist change?</a:t>
            </a:r>
            <a:endParaRPr lang="en-US" sz="3600" dirty="0"/>
          </a:p>
        </p:txBody>
      </p:sp>
      <p:sp>
        <p:nvSpPr>
          <p:cNvPr id="4" name="Slide Number Placeholder 3"/>
          <p:cNvSpPr>
            <a:spLocks noGrp="1"/>
          </p:cNvSpPr>
          <p:nvPr>
            <p:ph type="sldNum" sz="quarter" idx="4"/>
          </p:nvPr>
        </p:nvSpPr>
        <p:spPr/>
        <p:txBody>
          <a:bodyPr/>
          <a:lstStyle/>
          <a:p>
            <a:pPr>
              <a:defRPr/>
            </a:pPr>
            <a:fld id="{7F48B885-CE76-4B52-B2E3-BAE3E6D2D91F}"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title"/>
          </p:nvPr>
        </p:nvSpPr>
        <p:spPr>
          <a:xfrm>
            <a:off x="295175" y="124325"/>
            <a:ext cx="7832725" cy="381000"/>
          </a:xfrm>
        </p:spPr>
        <p:txBody>
          <a:bodyPr/>
          <a:lstStyle/>
          <a:p>
            <a:pPr eaLnBrk="1" hangingPunct="1"/>
            <a:r>
              <a:rPr lang="en-US" dirty="0" smtClean="0"/>
              <a:t>Adaptability Levels</a:t>
            </a:r>
          </a:p>
        </p:txBody>
      </p:sp>
      <p:graphicFrame>
        <p:nvGraphicFramePr>
          <p:cNvPr id="2050" name="Content Placeholder 6"/>
          <p:cNvGraphicFramePr>
            <a:graphicFrameLocks noGrp="1"/>
          </p:cNvGraphicFramePr>
          <p:nvPr>
            <p:ph idx="1"/>
          </p:nvPr>
        </p:nvGraphicFramePr>
        <p:xfrm>
          <a:off x="1283898" y="2014268"/>
          <a:ext cx="6781800" cy="3471863"/>
        </p:xfrm>
        <a:graphic>
          <a:graphicData uri="http://schemas.openxmlformats.org/presentationml/2006/ole">
            <mc:AlternateContent xmlns:mc="http://schemas.openxmlformats.org/markup-compatibility/2006">
              <mc:Choice xmlns:v="urn:schemas-microsoft-com:vml" Requires="v">
                <p:oleObj spid="_x0000_s107558" name="Worksheet" r:id="rId5" imgW="5153022" imgH="2638438" progId="Excel.Sheet.8">
                  <p:embed/>
                </p:oleObj>
              </mc:Choice>
              <mc:Fallback>
                <p:oleObj name="Worksheet" r:id="rId5" imgW="5153022" imgH="2638438" progId="Excel.Sheet.8">
                  <p:embed/>
                  <p:pic>
                    <p:nvPicPr>
                      <p:cNvPr id="0" name="Picture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3898" y="2014268"/>
                        <a:ext cx="6781800" cy="3471863"/>
                      </a:xfrm>
                      <a:prstGeom prst="rect">
                        <a:avLst/>
                      </a:pr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Box 9"/>
          <p:cNvSpPr txBox="1">
            <a:spLocks noChangeArrowheads="1"/>
          </p:cNvSpPr>
          <p:nvPr/>
        </p:nvSpPr>
        <p:spPr bwMode="auto">
          <a:xfrm>
            <a:off x="1752599" y="1295400"/>
            <a:ext cx="4096109" cy="707886"/>
          </a:xfrm>
          <a:prstGeom prst="rect">
            <a:avLst/>
          </a:prstGeom>
          <a:noFill/>
          <a:ln w="9525">
            <a:noFill/>
            <a:miter lim="800000"/>
            <a:headEnd/>
            <a:tailEnd/>
          </a:ln>
        </p:spPr>
        <p:txBody>
          <a:bodyPr wrap="square">
            <a:spAutoFit/>
          </a:bodyPr>
          <a:lstStyle/>
          <a:p>
            <a:pPr algn="l"/>
            <a:r>
              <a:rPr lang="en-US" sz="2000" dirty="0">
                <a:latin typeface="Century Gothic" pitchFamily="34" charset="0"/>
              </a:rPr>
              <a:t>Most people’s adaptability is low to </a:t>
            </a:r>
            <a:r>
              <a:rPr lang="en-US" sz="2000" dirty="0" smtClean="0">
                <a:latin typeface="Century Gothic" pitchFamily="34" charset="0"/>
              </a:rPr>
              <a:t>moderate…</a:t>
            </a:r>
            <a:endParaRPr lang="en-US" sz="2000" dirty="0">
              <a:latin typeface="Century Gothic" pitchFamily="34" charset="0"/>
            </a:endParaRPr>
          </a:p>
        </p:txBody>
      </p:sp>
      <p:sp>
        <p:nvSpPr>
          <p:cNvPr id="9" name="Line Callout 2 8"/>
          <p:cNvSpPr/>
          <p:nvPr/>
        </p:nvSpPr>
        <p:spPr bwMode="auto">
          <a:xfrm>
            <a:off x="6705600" y="5105400"/>
            <a:ext cx="1905000" cy="914400"/>
          </a:xfrm>
          <a:prstGeom prst="borderCallout2">
            <a:avLst>
              <a:gd name="adj1" fmla="val 18750"/>
              <a:gd name="adj2" fmla="val -8333"/>
              <a:gd name="adj3" fmla="val 18750"/>
              <a:gd name="adj4" fmla="val -16667"/>
              <a:gd name="adj5" fmla="val -59722"/>
              <a:gd name="adj6" fmla="val -52667"/>
            </a:avLst>
          </a:prstGeom>
          <a:solidFill>
            <a:schemeClr val="bg1"/>
          </a:solidFill>
          <a:ln w="9525" cap="flat" cmpd="sng" algn="ctr">
            <a:solidFill>
              <a:schemeClr val="tx1"/>
            </a:solidFill>
            <a:prstDash val="solid"/>
            <a:round/>
            <a:headEnd type="oval" w="lg" len="lg"/>
            <a:tailEnd type="triangle" w="lg" len="lg"/>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Most people have a  </a:t>
            </a:r>
            <a:r>
              <a:rPr kumimoji="0" lang="en-US" sz="1400" i="0" u="none" strike="noStrike" cap="none" normalizeH="0" baseline="0" dirty="0" smtClean="0">
                <a:ln>
                  <a:noFill/>
                </a:ln>
                <a:solidFill>
                  <a:schemeClr val="tx1"/>
                </a:solidFill>
                <a:effectLst/>
                <a:latin typeface="Arial" charset="0"/>
              </a:rPr>
              <a:t>Low to Moderate </a:t>
            </a:r>
            <a:r>
              <a:rPr kumimoji="0" lang="en-US" sz="1400" b="0" i="0" u="none" strike="noStrike" cap="none" normalizeH="0" baseline="0" dirty="0" smtClean="0">
                <a:ln>
                  <a:noFill/>
                </a:ln>
                <a:solidFill>
                  <a:schemeClr val="tx1"/>
                </a:solidFill>
                <a:effectLst/>
                <a:latin typeface="Arial" charset="0"/>
              </a:rPr>
              <a:t>ability to change</a:t>
            </a:r>
          </a:p>
        </p:txBody>
      </p:sp>
      <p:sp>
        <p:nvSpPr>
          <p:cNvPr id="10" name="Line Callout 2 9"/>
          <p:cNvSpPr/>
          <p:nvPr/>
        </p:nvSpPr>
        <p:spPr bwMode="auto">
          <a:xfrm flipH="1">
            <a:off x="636917" y="2172419"/>
            <a:ext cx="1905000" cy="914400"/>
          </a:xfrm>
          <a:prstGeom prst="borderCallout2">
            <a:avLst>
              <a:gd name="adj1" fmla="val 18750"/>
              <a:gd name="adj2" fmla="val -8333"/>
              <a:gd name="adj3" fmla="val 18750"/>
              <a:gd name="adj4" fmla="val -16667"/>
              <a:gd name="adj5" fmla="val 60416"/>
              <a:gd name="adj6" fmla="val -72333"/>
            </a:avLst>
          </a:prstGeom>
          <a:solidFill>
            <a:schemeClr val="bg1"/>
          </a:solidFill>
          <a:ln w="9525" cap="flat" cmpd="sng" algn="ctr">
            <a:solidFill>
              <a:schemeClr val="tx1"/>
            </a:solidFill>
            <a:prstDash val="solid"/>
            <a:round/>
            <a:headEnd type="oval" w="lg" len="lg"/>
            <a:tailEnd type="triangle" w="lg" len="lg"/>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Only about one in five people have a </a:t>
            </a:r>
            <a:r>
              <a:rPr lang="en-US" sz="1400" dirty="0" smtClean="0"/>
              <a:t>H</a:t>
            </a:r>
            <a:r>
              <a:rPr kumimoji="0" lang="en-US" sz="1400" i="0" u="none" strike="noStrike" cap="none" normalizeH="0" baseline="0" dirty="0" smtClean="0">
                <a:ln>
                  <a:noFill/>
                </a:ln>
                <a:solidFill>
                  <a:schemeClr val="tx1"/>
                </a:solidFill>
                <a:effectLst/>
                <a:latin typeface="Arial" charset="0"/>
              </a:rPr>
              <a:t>igh</a:t>
            </a:r>
            <a:r>
              <a:rPr kumimoji="0" lang="en-US" sz="1400" b="0" i="0" u="none" strike="noStrike" cap="none" normalizeH="0" baseline="0" dirty="0" smtClean="0">
                <a:ln>
                  <a:noFill/>
                </a:ln>
                <a:solidFill>
                  <a:schemeClr val="tx1"/>
                </a:solidFill>
                <a:effectLst/>
                <a:latin typeface="Arial" charset="0"/>
              </a:rPr>
              <a:t> adaptability</a:t>
            </a:r>
          </a:p>
        </p:txBody>
      </p:sp>
      <p:sp>
        <p:nvSpPr>
          <p:cNvPr id="8" name="TextBox 7"/>
          <p:cNvSpPr txBox="1"/>
          <p:nvPr/>
        </p:nvSpPr>
        <p:spPr>
          <a:xfrm>
            <a:off x="1469367" y="4570562"/>
            <a:ext cx="2305933" cy="707886"/>
          </a:xfrm>
          <a:prstGeom prst="rect">
            <a:avLst/>
          </a:prstGeom>
          <a:noFill/>
        </p:spPr>
        <p:txBody>
          <a:bodyPr wrap="square" rtlCol="0">
            <a:spAutoFit/>
          </a:bodyPr>
          <a:lstStyle/>
          <a:p>
            <a:pPr algn="l"/>
            <a:r>
              <a:rPr lang="en-US" sz="1000" dirty="0" smtClean="0">
                <a:latin typeface="+mj-lt"/>
              </a:rPr>
              <a:t>Taken from a nationwide sample of  450 companies, 400 leaders, and 1,000 change initiatives</a:t>
            </a:r>
          </a:p>
          <a:p>
            <a:endParaRPr lang="en-US" sz="1000" dirty="0">
              <a:latin typeface="+mj-lt"/>
            </a:endParaRPr>
          </a:p>
        </p:txBody>
      </p:sp>
      <p:sp>
        <p:nvSpPr>
          <p:cNvPr id="11" name="Slide Number Placeholder 10"/>
          <p:cNvSpPr>
            <a:spLocks noGrp="1"/>
          </p:cNvSpPr>
          <p:nvPr>
            <p:ph type="sldNum" sz="quarter" idx="4"/>
          </p:nvPr>
        </p:nvSpPr>
        <p:spPr/>
        <p:txBody>
          <a:bodyPr/>
          <a:lstStyle/>
          <a:p>
            <a:pPr>
              <a:defRPr/>
            </a:pPr>
            <a:fld id="{7F48B885-CE76-4B52-B2E3-BAE3E6D2D91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5562600" y="3962400"/>
            <a:ext cx="3352800" cy="2590800"/>
          </a:xfrm>
          <a:prstGeom prst="rect">
            <a:avLst/>
          </a:prstGeom>
          <a:solidFill>
            <a:schemeClr val="bg1"/>
          </a:solidFill>
          <a:ln w="0">
            <a:solidFill>
              <a:schemeClr val="bg1">
                <a:lumMod val="85000"/>
              </a:schemeClr>
            </a:solid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latin typeface="Century Gothic" pitchFamily="34" charset="0"/>
              </a:rPr>
              <a:t>When we start</a:t>
            </a:r>
            <a:br>
              <a:rPr lang="en-US" sz="1200" dirty="0">
                <a:solidFill>
                  <a:schemeClr val="tx1"/>
                </a:solidFill>
                <a:latin typeface="Century Gothic" pitchFamily="34" charset="0"/>
              </a:rPr>
            </a:br>
            <a:r>
              <a:rPr lang="en-US" sz="1200" dirty="0">
                <a:solidFill>
                  <a:schemeClr val="tx1"/>
                </a:solidFill>
                <a:latin typeface="Century Gothic" pitchFamily="34" charset="0"/>
              </a:rPr>
              <a:t>learning to drive</a:t>
            </a:r>
            <a:br>
              <a:rPr lang="en-US" sz="1200" dirty="0">
                <a:solidFill>
                  <a:schemeClr val="tx1"/>
                </a:solidFill>
                <a:latin typeface="Century Gothic" pitchFamily="34" charset="0"/>
              </a:rPr>
            </a:br>
            <a:r>
              <a:rPr lang="en-US" sz="1200" dirty="0">
                <a:solidFill>
                  <a:schemeClr val="tx1"/>
                </a:solidFill>
                <a:latin typeface="Century Gothic" pitchFamily="34" charset="0"/>
              </a:rPr>
              <a:t>the road appears</a:t>
            </a:r>
            <a:br>
              <a:rPr lang="en-US" sz="1200" dirty="0">
                <a:solidFill>
                  <a:schemeClr val="tx1"/>
                </a:solidFill>
                <a:latin typeface="Century Gothic" pitchFamily="34" charset="0"/>
              </a:rPr>
            </a:br>
            <a:r>
              <a:rPr lang="en-US" sz="1200" dirty="0">
                <a:solidFill>
                  <a:schemeClr val="tx1"/>
                </a:solidFill>
                <a:latin typeface="Century Gothic" pitchFamily="34" charset="0"/>
              </a:rPr>
              <a:t>very complex.</a:t>
            </a:r>
          </a:p>
          <a:p>
            <a:pPr>
              <a:defRPr/>
            </a:pPr>
            <a:r>
              <a:rPr lang="en-US" sz="1200" dirty="0">
                <a:solidFill>
                  <a:schemeClr val="tx1"/>
                </a:solidFill>
                <a:latin typeface="Century Gothic" pitchFamily="34" charset="0"/>
              </a:rPr>
              <a:t/>
            </a:r>
            <a:br>
              <a:rPr lang="en-US" sz="1200" dirty="0">
                <a:solidFill>
                  <a:schemeClr val="tx1"/>
                </a:solidFill>
                <a:latin typeface="Century Gothic" pitchFamily="34" charset="0"/>
              </a:rPr>
            </a:br>
            <a:r>
              <a:rPr lang="en-US" sz="1200" dirty="0">
                <a:solidFill>
                  <a:schemeClr val="tx1"/>
                </a:solidFill>
                <a:latin typeface="Century Gothic" pitchFamily="34" charset="0"/>
              </a:rPr>
              <a:t>As we acquire </a:t>
            </a:r>
            <a:br>
              <a:rPr lang="en-US" sz="1200" dirty="0">
                <a:solidFill>
                  <a:schemeClr val="tx1"/>
                </a:solidFill>
                <a:latin typeface="Century Gothic" pitchFamily="34" charset="0"/>
              </a:rPr>
            </a:br>
            <a:r>
              <a:rPr lang="en-US" sz="1200" dirty="0">
                <a:solidFill>
                  <a:schemeClr val="tx1"/>
                </a:solidFill>
                <a:latin typeface="Century Gothic" pitchFamily="34" charset="0"/>
              </a:rPr>
              <a:t>the “maps” of</a:t>
            </a:r>
            <a:br>
              <a:rPr lang="en-US" sz="1200" dirty="0">
                <a:solidFill>
                  <a:schemeClr val="tx1"/>
                </a:solidFill>
                <a:latin typeface="Century Gothic" pitchFamily="34" charset="0"/>
              </a:rPr>
            </a:br>
            <a:r>
              <a:rPr lang="en-US" sz="1200" dirty="0">
                <a:solidFill>
                  <a:schemeClr val="tx1"/>
                </a:solidFill>
                <a:latin typeface="Century Gothic" pitchFamily="34" charset="0"/>
              </a:rPr>
              <a:t>what is important</a:t>
            </a:r>
            <a:br>
              <a:rPr lang="en-US" sz="1200" dirty="0">
                <a:solidFill>
                  <a:schemeClr val="tx1"/>
                </a:solidFill>
                <a:latin typeface="Century Gothic" pitchFamily="34" charset="0"/>
              </a:rPr>
            </a:br>
            <a:r>
              <a:rPr lang="en-US" sz="1200" dirty="0">
                <a:solidFill>
                  <a:schemeClr val="tx1"/>
                </a:solidFill>
                <a:latin typeface="Century Gothic" pitchFamily="34" charset="0"/>
              </a:rPr>
              <a:t>to look for, it </a:t>
            </a:r>
            <a:br>
              <a:rPr lang="en-US" sz="1200" dirty="0">
                <a:solidFill>
                  <a:schemeClr val="tx1"/>
                </a:solidFill>
                <a:latin typeface="Century Gothic" pitchFamily="34" charset="0"/>
              </a:rPr>
            </a:br>
            <a:r>
              <a:rPr lang="en-US" sz="1200" dirty="0">
                <a:solidFill>
                  <a:schemeClr val="tx1"/>
                </a:solidFill>
                <a:latin typeface="Century Gothic" pitchFamily="34" charset="0"/>
              </a:rPr>
              <a:t>appears simpler</a:t>
            </a:r>
          </a:p>
          <a:p>
            <a:pPr>
              <a:defRPr/>
            </a:pPr>
            <a:endParaRPr lang="en-US" sz="1200" dirty="0">
              <a:latin typeface="Century Gothic" pitchFamily="34" charset="0"/>
            </a:endParaRPr>
          </a:p>
        </p:txBody>
      </p:sp>
      <p:sp>
        <p:nvSpPr>
          <p:cNvPr id="50" name="Rectangle 49"/>
          <p:cNvSpPr/>
          <p:nvPr/>
        </p:nvSpPr>
        <p:spPr>
          <a:xfrm>
            <a:off x="5562600" y="1143000"/>
            <a:ext cx="3352800" cy="2590800"/>
          </a:xfrm>
          <a:prstGeom prst="rect">
            <a:avLst/>
          </a:prstGeom>
          <a:solidFill>
            <a:schemeClr val="bg1"/>
          </a:solidFill>
          <a:ln w="0">
            <a:solidFill>
              <a:schemeClr val="bg1">
                <a:lumMod val="85000"/>
              </a:schemeClr>
            </a:solidFill>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latin typeface="Century Gothic" pitchFamily="34" charset="0"/>
              </a:rPr>
              <a:t>Once we have </a:t>
            </a:r>
            <a:br>
              <a:rPr lang="en-US" sz="1200" dirty="0">
                <a:solidFill>
                  <a:schemeClr val="tx1"/>
                </a:solidFill>
                <a:latin typeface="Century Gothic" pitchFamily="34" charset="0"/>
              </a:rPr>
            </a:br>
            <a:r>
              <a:rPr lang="en-US" sz="1200" dirty="0">
                <a:solidFill>
                  <a:schemeClr val="tx1"/>
                </a:solidFill>
                <a:latin typeface="Century Gothic" pitchFamily="34" charset="0"/>
              </a:rPr>
              <a:t>learned to read, </a:t>
            </a:r>
            <a:br>
              <a:rPr lang="en-US" sz="1200" dirty="0">
                <a:solidFill>
                  <a:schemeClr val="tx1"/>
                </a:solidFill>
                <a:latin typeface="Century Gothic" pitchFamily="34" charset="0"/>
              </a:rPr>
            </a:br>
            <a:r>
              <a:rPr lang="en-US" sz="1200" dirty="0">
                <a:solidFill>
                  <a:schemeClr val="tx1"/>
                </a:solidFill>
                <a:latin typeface="Century Gothic" pitchFamily="34" charset="0"/>
              </a:rPr>
              <a:t>we can do so </a:t>
            </a:r>
            <a:br>
              <a:rPr lang="en-US" sz="1200" dirty="0">
                <a:solidFill>
                  <a:schemeClr val="tx1"/>
                </a:solidFill>
                <a:latin typeface="Century Gothic" pitchFamily="34" charset="0"/>
              </a:rPr>
            </a:br>
            <a:r>
              <a:rPr lang="en-US" sz="1200" dirty="0">
                <a:solidFill>
                  <a:schemeClr val="tx1"/>
                </a:solidFill>
                <a:latin typeface="Century Gothic" pitchFamily="34" charset="0"/>
              </a:rPr>
              <a:t>simply by</a:t>
            </a:r>
            <a:br>
              <a:rPr lang="en-US" sz="1200" dirty="0">
                <a:solidFill>
                  <a:schemeClr val="tx1"/>
                </a:solidFill>
                <a:latin typeface="Century Gothic" pitchFamily="34" charset="0"/>
              </a:rPr>
            </a:br>
            <a:r>
              <a:rPr lang="en-US" sz="1200" dirty="0">
                <a:solidFill>
                  <a:schemeClr val="tx1"/>
                </a:solidFill>
                <a:latin typeface="Century Gothic" pitchFamily="34" charset="0"/>
              </a:rPr>
              <a:t>glancing over </a:t>
            </a:r>
            <a:br>
              <a:rPr lang="en-US" sz="1200" dirty="0">
                <a:solidFill>
                  <a:schemeClr val="tx1"/>
                </a:solidFill>
                <a:latin typeface="Century Gothic" pitchFamily="34" charset="0"/>
              </a:rPr>
            </a:br>
            <a:r>
              <a:rPr lang="en-US" sz="1200" dirty="0">
                <a:solidFill>
                  <a:schemeClr val="tx1"/>
                </a:solidFill>
                <a:latin typeface="Century Gothic" pitchFamily="34" charset="0"/>
              </a:rPr>
              <a:t>the first couple</a:t>
            </a:r>
            <a:br>
              <a:rPr lang="en-US" sz="1200" dirty="0">
                <a:solidFill>
                  <a:schemeClr val="tx1"/>
                </a:solidFill>
                <a:latin typeface="Century Gothic" pitchFamily="34" charset="0"/>
              </a:rPr>
            </a:br>
            <a:r>
              <a:rPr lang="en-US" sz="1200" dirty="0">
                <a:solidFill>
                  <a:schemeClr val="tx1"/>
                </a:solidFill>
                <a:latin typeface="Century Gothic" pitchFamily="34" charset="0"/>
              </a:rPr>
              <a:t>of letters or the</a:t>
            </a:r>
            <a:br>
              <a:rPr lang="en-US" sz="1200" dirty="0">
                <a:solidFill>
                  <a:schemeClr val="tx1"/>
                </a:solidFill>
                <a:latin typeface="Century Gothic" pitchFamily="34" charset="0"/>
              </a:rPr>
            </a:br>
            <a:r>
              <a:rPr lang="en-US" sz="1200" dirty="0">
                <a:solidFill>
                  <a:schemeClr val="tx1"/>
                </a:solidFill>
                <a:latin typeface="Century Gothic" pitchFamily="34" charset="0"/>
              </a:rPr>
              <a:t>“shape” of the</a:t>
            </a:r>
            <a:br>
              <a:rPr lang="en-US" sz="1200" dirty="0">
                <a:solidFill>
                  <a:schemeClr val="tx1"/>
                </a:solidFill>
                <a:latin typeface="Century Gothic" pitchFamily="34" charset="0"/>
              </a:rPr>
            </a:br>
            <a:r>
              <a:rPr lang="en-US" sz="1200" dirty="0">
                <a:solidFill>
                  <a:schemeClr val="tx1"/>
                </a:solidFill>
                <a:latin typeface="Century Gothic" pitchFamily="34" charset="0"/>
              </a:rPr>
              <a:t>word—the brain</a:t>
            </a:r>
            <a:br>
              <a:rPr lang="en-US" sz="1200" dirty="0">
                <a:solidFill>
                  <a:schemeClr val="tx1"/>
                </a:solidFill>
                <a:latin typeface="Century Gothic" pitchFamily="34" charset="0"/>
              </a:rPr>
            </a:br>
            <a:r>
              <a:rPr lang="en-US" sz="1200" dirty="0">
                <a:solidFill>
                  <a:schemeClr val="tx1"/>
                </a:solidFill>
                <a:latin typeface="Century Gothic" pitchFamily="34" charset="0"/>
              </a:rPr>
              <a:t>fills in the rest.</a:t>
            </a:r>
            <a:br>
              <a:rPr lang="en-US" sz="1200" dirty="0">
                <a:solidFill>
                  <a:schemeClr val="tx1"/>
                </a:solidFill>
                <a:latin typeface="Century Gothic" pitchFamily="34" charset="0"/>
              </a:rPr>
            </a:br>
            <a:endParaRPr lang="en-US" sz="1200" dirty="0">
              <a:solidFill>
                <a:schemeClr val="tx1"/>
              </a:solidFill>
              <a:latin typeface="Century Gothic" pitchFamily="34" charset="0"/>
            </a:endParaRPr>
          </a:p>
        </p:txBody>
      </p:sp>
      <p:pic>
        <p:nvPicPr>
          <p:cNvPr id="1027" name="Picture 3"/>
          <p:cNvPicPr>
            <a:picLocks noChangeAspect="1" noChangeArrowheads="1"/>
          </p:cNvPicPr>
          <p:nvPr/>
        </p:nvPicPr>
        <p:blipFill>
          <a:blip r:embed="rId3" cstate="print"/>
          <a:srcRect/>
          <a:stretch>
            <a:fillRect/>
          </a:stretch>
        </p:blipFill>
        <p:spPr bwMode="auto">
          <a:xfrm>
            <a:off x="3733800" y="3124200"/>
            <a:ext cx="1163638" cy="1552575"/>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6934200" y="1349375"/>
            <a:ext cx="1844040" cy="2192908"/>
          </a:xfrm>
          <a:prstGeom prst="rect">
            <a:avLst/>
          </a:prstGeom>
          <a:blipFill>
            <a:blip r:embed="rId4" cstate="print"/>
            <a:tile tx="0" ty="0" sx="100000" sy="100000" flip="none" algn="tl"/>
          </a:blipFill>
          <a:effectLst>
            <a:outerShdw blurRad="165100" dist="139700" dir="2700000" algn="tl" rotWithShape="0">
              <a:prstClr val="black">
                <a:alpha val="40000"/>
              </a:prstClr>
            </a:outerShdw>
          </a:effectLst>
        </p:spPr>
        <p:txBody>
          <a:bodyPr wrap="square">
            <a:spAutoFit/>
          </a:bodyPr>
          <a:lstStyle/>
          <a:p>
            <a:pPr>
              <a:defRPr/>
            </a:pPr>
            <a:r>
              <a:rPr lang="en-US" sz="1050" dirty="0" err="1">
                <a:latin typeface="Times New Roman" pitchFamily="18" charset="0"/>
                <a:cs typeface="Times New Roman" pitchFamily="18" charset="0"/>
              </a:rPr>
              <a:t>Arocdnicg</a:t>
            </a:r>
            <a:r>
              <a:rPr lang="en-US" sz="1050" dirty="0">
                <a:latin typeface="Times New Roman" pitchFamily="18" charset="0"/>
                <a:cs typeface="Times New Roman" pitchFamily="18" charset="0"/>
              </a:rPr>
              <a:t> to </a:t>
            </a:r>
            <a:r>
              <a:rPr lang="en-US" sz="1050" dirty="0" err="1">
                <a:latin typeface="Times New Roman" pitchFamily="18" charset="0"/>
                <a:cs typeface="Times New Roman" pitchFamily="18" charset="0"/>
              </a:rPr>
              <a:t>rsceaceh</a:t>
            </a:r>
            <a:r>
              <a:rPr lang="en-US" sz="1050" dirty="0">
                <a:latin typeface="Times New Roman" pitchFamily="18" charset="0"/>
                <a:cs typeface="Times New Roman" pitchFamily="18" charset="0"/>
              </a:rPr>
              <a:t> at </a:t>
            </a:r>
            <a:r>
              <a:rPr lang="en-US" sz="1050" dirty="0" err="1">
                <a:latin typeface="Times New Roman" pitchFamily="18" charset="0"/>
                <a:cs typeface="Times New Roman" pitchFamily="18" charset="0"/>
              </a:rPr>
              <a:t>Cmbairgde</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Uinervrtisy</a:t>
            </a:r>
            <a:r>
              <a:rPr lang="en-US" sz="1050" dirty="0">
                <a:latin typeface="Times New Roman" pitchFamily="18" charset="0"/>
                <a:cs typeface="Times New Roman" pitchFamily="18" charset="0"/>
              </a:rPr>
              <a:t>, it </a:t>
            </a:r>
            <a:r>
              <a:rPr lang="en-US" sz="1050" dirty="0" err="1">
                <a:latin typeface="Times New Roman" pitchFamily="18" charset="0"/>
                <a:cs typeface="Times New Roman" pitchFamily="18" charset="0"/>
              </a:rPr>
              <a:t>denos’t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mtater</a:t>
            </a:r>
            <a:r>
              <a:rPr lang="en-US" sz="1050" dirty="0">
                <a:latin typeface="Times New Roman" pitchFamily="18" charset="0"/>
                <a:cs typeface="Times New Roman" pitchFamily="18" charset="0"/>
              </a:rPr>
              <a:t> in </a:t>
            </a:r>
            <a:r>
              <a:rPr lang="en-US" sz="1050" dirty="0" err="1">
                <a:latin typeface="Times New Roman" pitchFamily="18" charset="0"/>
                <a:cs typeface="Times New Roman" pitchFamily="18" charset="0"/>
              </a:rPr>
              <a:t>waht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oredr</a:t>
            </a:r>
            <a:r>
              <a:rPr lang="en-US" sz="1050" dirty="0">
                <a:latin typeface="Times New Roman" pitchFamily="18" charset="0"/>
                <a:cs typeface="Times New Roman" pitchFamily="18" charset="0"/>
              </a:rPr>
              <a:t> the </a:t>
            </a:r>
            <a:r>
              <a:rPr lang="en-US" sz="1050" dirty="0" err="1">
                <a:latin typeface="Times New Roman" pitchFamily="18" charset="0"/>
                <a:cs typeface="Times New Roman" pitchFamily="18" charset="0"/>
              </a:rPr>
              <a:t>ltteers</a:t>
            </a:r>
            <a:r>
              <a:rPr lang="en-US" sz="1050" dirty="0">
                <a:latin typeface="Times New Roman" pitchFamily="18" charset="0"/>
                <a:cs typeface="Times New Roman" pitchFamily="18" charset="0"/>
              </a:rPr>
              <a:t> in a </a:t>
            </a:r>
            <a:r>
              <a:rPr lang="en-US" sz="1050" dirty="0" err="1">
                <a:latin typeface="Times New Roman" pitchFamily="18" charset="0"/>
                <a:cs typeface="Times New Roman" pitchFamily="18" charset="0"/>
              </a:rPr>
              <a:t>wrod</a:t>
            </a:r>
            <a:r>
              <a:rPr lang="en-US" sz="1050" dirty="0">
                <a:latin typeface="Times New Roman" pitchFamily="18" charset="0"/>
                <a:cs typeface="Times New Roman" pitchFamily="18" charset="0"/>
              </a:rPr>
              <a:t> are, the </a:t>
            </a:r>
            <a:r>
              <a:rPr lang="en-US" sz="1050" dirty="0" err="1">
                <a:latin typeface="Times New Roman" pitchFamily="18" charset="0"/>
                <a:cs typeface="Times New Roman" pitchFamily="18" charset="0"/>
              </a:rPr>
              <a:t>msot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iprmoatnt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tihng</a:t>
            </a:r>
            <a:r>
              <a:rPr lang="en-US" sz="1050" dirty="0">
                <a:latin typeface="Times New Roman" pitchFamily="18" charset="0"/>
                <a:cs typeface="Times New Roman" pitchFamily="18" charset="0"/>
              </a:rPr>
              <a:t> is </a:t>
            </a:r>
            <a:r>
              <a:rPr lang="en-US" sz="1050" dirty="0" err="1">
                <a:latin typeface="Times New Roman" pitchFamily="18" charset="0"/>
                <a:cs typeface="Times New Roman" pitchFamily="18" charset="0"/>
              </a:rPr>
              <a:t>taht</a:t>
            </a:r>
            <a:r>
              <a:rPr lang="en-US" sz="1050" dirty="0">
                <a:latin typeface="Times New Roman" pitchFamily="18" charset="0"/>
                <a:cs typeface="Times New Roman" pitchFamily="18" charset="0"/>
              </a:rPr>
              <a:t> the </a:t>
            </a:r>
            <a:r>
              <a:rPr lang="en-US" sz="1050" dirty="0" err="1">
                <a:latin typeface="Times New Roman" pitchFamily="18" charset="0"/>
                <a:cs typeface="Times New Roman" pitchFamily="18" charset="0"/>
              </a:rPr>
              <a:t>frist</a:t>
            </a:r>
            <a:r>
              <a:rPr lang="en-US" sz="1050" dirty="0">
                <a:latin typeface="Times New Roman" pitchFamily="18" charset="0"/>
                <a:cs typeface="Times New Roman" pitchFamily="18" charset="0"/>
              </a:rPr>
              <a:t> and </a:t>
            </a:r>
            <a:r>
              <a:rPr lang="en-US" sz="1050" dirty="0" err="1">
                <a:latin typeface="Times New Roman" pitchFamily="18" charset="0"/>
                <a:cs typeface="Times New Roman" pitchFamily="18" charset="0"/>
              </a:rPr>
              <a:t>lsat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ltteer</a:t>
            </a:r>
            <a:r>
              <a:rPr lang="en-US" sz="1050" dirty="0">
                <a:latin typeface="Times New Roman" pitchFamily="18" charset="0"/>
                <a:cs typeface="Times New Roman" pitchFamily="18" charset="0"/>
              </a:rPr>
              <a:t> are in the </a:t>
            </a:r>
            <a:r>
              <a:rPr lang="en-US" sz="1050" dirty="0" err="1">
                <a:latin typeface="Times New Roman" pitchFamily="18" charset="0"/>
                <a:cs typeface="Times New Roman" pitchFamily="18" charset="0"/>
              </a:rPr>
              <a:t>rghit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pcale</a:t>
            </a:r>
            <a:r>
              <a:rPr lang="en-US" sz="1050" dirty="0">
                <a:latin typeface="Times New Roman" pitchFamily="18" charset="0"/>
                <a:cs typeface="Times New Roman" pitchFamily="18" charset="0"/>
              </a:rPr>
              <a:t>. The </a:t>
            </a:r>
            <a:r>
              <a:rPr lang="en-US" sz="1050" dirty="0" err="1">
                <a:latin typeface="Times New Roman" pitchFamily="18" charset="0"/>
                <a:cs typeface="Times New Roman" pitchFamily="18" charset="0"/>
              </a:rPr>
              <a:t>rset</a:t>
            </a:r>
            <a:r>
              <a:rPr lang="en-US" sz="1050" dirty="0">
                <a:latin typeface="Times New Roman" pitchFamily="18" charset="0"/>
                <a:cs typeface="Times New Roman" pitchFamily="18" charset="0"/>
              </a:rPr>
              <a:t> can be a </a:t>
            </a:r>
            <a:r>
              <a:rPr lang="en-US" sz="1050" dirty="0" err="1">
                <a:latin typeface="Times New Roman" pitchFamily="18" charset="0"/>
                <a:cs typeface="Times New Roman" pitchFamily="18" charset="0"/>
              </a:rPr>
              <a:t>toatl</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mses</a:t>
            </a:r>
            <a:r>
              <a:rPr lang="en-US" sz="1050" dirty="0">
                <a:latin typeface="Times New Roman" pitchFamily="18" charset="0"/>
                <a:cs typeface="Times New Roman" pitchFamily="18" charset="0"/>
              </a:rPr>
              <a:t> and you can </a:t>
            </a:r>
            <a:r>
              <a:rPr lang="en-US" sz="1050" dirty="0" err="1">
                <a:latin typeface="Times New Roman" pitchFamily="18" charset="0"/>
                <a:cs typeface="Times New Roman" pitchFamily="18" charset="0"/>
              </a:rPr>
              <a:t>sitll</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raed</a:t>
            </a:r>
            <a:r>
              <a:rPr lang="en-US" sz="1050" dirty="0">
                <a:latin typeface="Times New Roman" pitchFamily="18" charset="0"/>
                <a:cs typeface="Times New Roman" pitchFamily="18" charset="0"/>
              </a:rPr>
              <a:t> it </a:t>
            </a:r>
            <a:r>
              <a:rPr lang="en-US" sz="1050" dirty="0" err="1">
                <a:latin typeface="Times New Roman" pitchFamily="18" charset="0"/>
                <a:cs typeface="Times New Roman" pitchFamily="18" charset="0"/>
              </a:rPr>
              <a:t>wouthit</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pbeolrm</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Tihs</a:t>
            </a:r>
            <a:r>
              <a:rPr lang="en-US" sz="1050" dirty="0">
                <a:latin typeface="Times New Roman" pitchFamily="18" charset="0"/>
                <a:cs typeface="Times New Roman" pitchFamily="18" charset="0"/>
              </a:rPr>
              <a:t> is </a:t>
            </a:r>
            <a:r>
              <a:rPr lang="en-US" sz="1050" dirty="0" err="1">
                <a:latin typeface="Times New Roman" pitchFamily="18" charset="0"/>
                <a:cs typeface="Times New Roman" pitchFamily="18" charset="0"/>
              </a:rPr>
              <a:t>buseace</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teh</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barin</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deos</a:t>
            </a:r>
            <a:r>
              <a:rPr lang="en-US" sz="1050" dirty="0">
                <a:latin typeface="Times New Roman" pitchFamily="18" charset="0"/>
                <a:cs typeface="Times New Roman" pitchFamily="18" charset="0"/>
              </a:rPr>
              <a:t> not </a:t>
            </a:r>
            <a:r>
              <a:rPr lang="en-US" sz="1050" dirty="0" err="1">
                <a:latin typeface="Times New Roman" pitchFamily="18" charset="0"/>
                <a:cs typeface="Times New Roman" pitchFamily="18" charset="0"/>
              </a:rPr>
              <a:t>raed</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ervey</a:t>
            </a:r>
            <a:r>
              <a:rPr lang="en-US" sz="1050" dirty="0">
                <a:latin typeface="Times New Roman" pitchFamily="18" charset="0"/>
                <a:cs typeface="Times New Roman" pitchFamily="18" charset="0"/>
              </a:rPr>
              <a:t> </a:t>
            </a:r>
            <a:r>
              <a:rPr lang="en-US" sz="1050" dirty="0" err="1">
                <a:latin typeface="Times New Roman" pitchFamily="18" charset="0"/>
                <a:cs typeface="Times New Roman" pitchFamily="18" charset="0"/>
              </a:rPr>
              <a:t>lteter</a:t>
            </a:r>
            <a:r>
              <a:rPr lang="en-US" sz="1050" dirty="0">
                <a:latin typeface="Times New Roman" pitchFamily="18" charset="0"/>
                <a:cs typeface="Times New Roman" pitchFamily="18" charset="0"/>
              </a:rPr>
              <a:t> by </a:t>
            </a:r>
            <a:r>
              <a:rPr lang="en-US" sz="1050" dirty="0" err="1">
                <a:latin typeface="Times New Roman" pitchFamily="18" charset="0"/>
                <a:cs typeface="Times New Roman" pitchFamily="18" charset="0"/>
              </a:rPr>
              <a:t>istlef</a:t>
            </a:r>
            <a:r>
              <a:rPr lang="en-US" sz="1050" dirty="0">
                <a:latin typeface="Times New Roman" pitchFamily="18" charset="0"/>
                <a:cs typeface="Times New Roman" pitchFamily="18" charset="0"/>
              </a:rPr>
              <a:t>, </a:t>
            </a:r>
            <a:r>
              <a:rPr lang="en-US" sz="1050" dirty="0" err="1" smtClean="0">
                <a:latin typeface="Times New Roman" pitchFamily="18" charset="0"/>
                <a:cs typeface="Times New Roman" pitchFamily="18" charset="0"/>
              </a:rPr>
              <a:t>byt</a:t>
            </a:r>
            <a:r>
              <a:rPr lang="en-US" sz="1050" dirty="0" smtClean="0">
                <a:latin typeface="Times New Roman" pitchFamily="18" charset="0"/>
                <a:cs typeface="Times New Roman" pitchFamily="18" charset="0"/>
              </a:rPr>
              <a:t> </a:t>
            </a:r>
            <a:r>
              <a:rPr lang="en-US" sz="1050" dirty="0" err="1" smtClean="0">
                <a:latin typeface="Times New Roman" pitchFamily="18" charset="0"/>
                <a:cs typeface="Times New Roman" pitchFamily="18" charset="0"/>
              </a:rPr>
              <a:t>tle</a:t>
            </a:r>
            <a:r>
              <a:rPr lang="en-US" sz="1050" dirty="0" smtClean="0">
                <a:latin typeface="Times New Roman" pitchFamily="18" charset="0"/>
                <a:cs typeface="Times New Roman" pitchFamily="18" charset="0"/>
              </a:rPr>
              <a:t> </a:t>
            </a:r>
            <a:r>
              <a:rPr lang="en-US" sz="1050" dirty="0" err="1">
                <a:latin typeface="Times New Roman" pitchFamily="18" charset="0"/>
                <a:cs typeface="Times New Roman" pitchFamily="18" charset="0"/>
              </a:rPr>
              <a:t>wrod</a:t>
            </a:r>
            <a:r>
              <a:rPr lang="en-US" sz="1050" dirty="0">
                <a:latin typeface="Times New Roman" pitchFamily="18" charset="0"/>
                <a:cs typeface="Times New Roman" pitchFamily="18" charset="0"/>
              </a:rPr>
              <a:t> as a </a:t>
            </a:r>
            <a:r>
              <a:rPr lang="en-US" sz="1050" dirty="0" err="1">
                <a:latin typeface="Times New Roman" pitchFamily="18" charset="0"/>
                <a:cs typeface="Times New Roman" pitchFamily="18" charset="0"/>
              </a:rPr>
              <a:t>wlohe</a:t>
            </a:r>
            <a:r>
              <a:rPr lang="en-US" sz="1050" dirty="0">
                <a:latin typeface="Times New Roman" pitchFamily="18" charset="0"/>
                <a:cs typeface="Times New Roman" pitchFamily="18" charset="0"/>
              </a:rPr>
              <a:t>.</a:t>
            </a:r>
          </a:p>
        </p:txBody>
      </p:sp>
      <p:grpSp>
        <p:nvGrpSpPr>
          <p:cNvPr id="2" name="Group 53"/>
          <p:cNvGrpSpPr>
            <a:grpSpLocks/>
          </p:cNvGrpSpPr>
          <p:nvPr/>
        </p:nvGrpSpPr>
        <p:grpSpPr bwMode="auto">
          <a:xfrm>
            <a:off x="-152400" y="1665288"/>
            <a:ext cx="3184525" cy="2525712"/>
            <a:chOff x="-152400" y="1665025"/>
            <a:chExt cx="3184397" cy="2525975"/>
          </a:xfrm>
        </p:grpSpPr>
        <p:grpSp>
          <p:nvGrpSpPr>
            <p:cNvPr id="3" name="Group 34"/>
            <p:cNvGrpSpPr>
              <a:grpSpLocks/>
            </p:cNvGrpSpPr>
            <p:nvPr/>
          </p:nvGrpSpPr>
          <p:grpSpPr bwMode="auto">
            <a:xfrm>
              <a:off x="-152400" y="1665025"/>
              <a:ext cx="2233857" cy="1678631"/>
              <a:chOff x="4953000" y="4648200"/>
              <a:chExt cx="2409359" cy="1810512"/>
            </a:xfrm>
          </p:grpSpPr>
          <p:sp>
            <p:nvSpPr>
              <p:cNvPr id="36" name="Rectangle 35"/>
              <p:cNvSpPr/>
              <p:nvPr/>
            </p:nvSpPr>
            <p:spPr>
              <a:xfrm rot="21246039">
                <a:off x="4953000" y="4648200"/>
                <a:ext cx="2287435" cy="167643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Rectangle 36"/>
              <p:cNvSpPr/>
              <p:nvPr/>
            </p:nvSpPr>
            <p:spPr>
              <a:xfrm rot="21246039">
                <a:off x="5000940" y="4726970"/>
                <a:ext cx="2287435" cy="1674727"/>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rot="21246039">
                <a:off x="5074562" y="4781767"/>
                <a:ext cx="2287437" cy="167643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4" name="Group 30"/>
            <p:cNvGrpSpPr>
              <a:grpSpLocks/>
            </p:cNvGrpSpPr>
            <p:nvPr/>
          </p:nvGrpSpPr>
          <p:grpSpPr bwMode="auto">
            <a:xfrm>
              <a:off x="68767" y="1837944"/>
              <a:ext cx="2195897" cy="1650106"/>
              <a:chOff x="4953000" y="4648200"/>
              <a:chExt cx="2409359" cy="1810512"/>
            </a:xfrm>
          </p:grpSpPr>
          <p:sp>
            <p:nvSpPr>
              <p:cNvPr id="32" name="Rectangle 31"/>
              <p:cNvSpPr/>
              <p:nvPr/>
            </p:nvSpPr>
            <p:spPr>
              <a:xfrm rot="21246039">
                <a:off x="4952437" y="4648349"/>
                <a:ext cx="2288660" cy="1675806"/>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rot="21246039">
                <a:off x="5001206" y="4726740"/>
                <a:ext cx="2288660" cy="1675806"/>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rot="21246039">
                <a:off x="5074360" y="4782484"/>
                <a:ext cx="2288660" cy="1675806"/>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5" name="Group 26"/>
            <p:cNvGrpSpPr>
              <a:grpSpLocks/>
            </p:cNvGrpSpPr>
            <p:nvPr/>
          </p:nvGrpSpPr>
          <p:grpSpPr bwMode="auto">
            <a:xfrm>
              <a:off x="246888" y="2026920"/>
              <a:ext cx="2236459" cy="1680586"/>
              <a:chOff x="4953000" y="4648200"/>
              <a:chExt cx="2409359" cy="1810512"/>
            </a:xfrm>
          </p:grpSpPr>
          <p:sp>
            <p:nvSpPr>
              <p:cNvPr id="28" name="Rectangle 27"/>
              <p:cNvSpPr/>
              <p:nvPr/>
            </p:nvSpPr>
            <p:spPr>
              <a:xfrm rot="21246039">
                <a:off x="4953804" y="4648300"/>
                <a:ext cx="2286485" cy="167619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rot="21246039">
                <a:off x="5001688" y="4706454"/>
                <a:ext cx="2286485" cy="167448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rot="21246039">
                <a:off x="5075226" y="4781712"/>
                <a:ext cx="2286484" cy="167619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6" name="Group 25"/>
            <p:cNvGrpSpPr>
              <a:grpSpLocks/>
            </p:cNvGrpSpPr>
            <p:nvPr/>
          </p:nvGrpSpPr>
          <p:grpSpPr bwMode="auto">
            <a:xfrm>
              <a:off x="448056" y="2191512"/>
              <a:ext cx="2362200" cy="1775074"/>
              <a:chOff x="4953000" y="4648200"/>
              <a:chExt cx="2409359" cy="1810512"/>
            </a:xfrm>
          </p:grpSpPr>
          <p:sp>
            <p:nvSpPr>
              <p:cNvPr id="22" name="Rectangle 21"/>
              <p:cNvSpPr/>
              <p:nvPr/>
            </p:nvSpPr>
            <p:spPr>
              <a:xfrm rot="21246039">
                <a:off x="4952587" y="4648830"/>
                <a:ext cx="2287828" cy="167603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rot="21246039">
                <a:off x="5001161" y="4707127"/>
                <a:ext cx="2287828" cy="1676039"/>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rot="21246039">
                <a:off x="5074022" y="4783237"/>
                <a:ext cx="2287827" cy="1676040"/>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19"/>
            <p:cNvGrpSpPr>
              <a:grpSpLocks/>
            </p:cNvGrpSpPr>
            <p:nvPr/>
          </p:nvGrpSpPr>
          <p:grpSpPr bwMode="auto">
            <a:xfrm>
              <a:off x="622638" y="2359490"/>
              <a:ext cx="2409359" cy="1831510"/>
              <a:chOff x="622638" y="2359490"/>
              <a:chExt cx="2409359" cy="1831510"/>
            </a:xfrm>
          </p:grpSpPr>
          <p:sp>
            <p:nvSpPr>
              <p:cNvPr id="19" name="Rectangle 18"/>
              <p:cNvSpPr/>
              <p:nvPr/>
            </p:nvSpPr>
            <p:spPr>
              <a:xfrm rot="21246039">
                <a:off x="622269" y="2358834"/>
                <a:ext cx="2287496" cy="1676575"/>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rot="21246039">
                <a:off x="671480" y="2415990"/>
                <a:ext cx="2287495" cy="1678163"/>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rot="21246039">
                <a:off x="744502" y="2493786"/>
                <a:ext cx="2287495" cy="1676575"/>
              </a:xfrm>
              <a:prstGeom prst="rect">
                <a:avLst/>
              </a:prstGeom>
              <a:solidFill>
                <a:schemeClr val="bg1"/>
              </a:solidFill>
              <a:ln w="0"/>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 name="Picture 2" descr="C:\Data\My Pictures\Microsoft Clip Organizer\j0438727.jpg"/>
              <p:cNvPicPr>
                <a:picLocks noChangeAspect="1" noChangeArrowheads="1"/>
              </p:cNvPicPr>
              <p:nvPr/>
            </p:nvPicPr>
            <p:blipFill>
              <a:blip r:embed="rId5" cstate="print"/>
              <a:srcRect/>
              <a:stretch>
                <a:fillRect/>
              </a:stretch>
            </p:blipFill>
            <p:spPr bwMode="auto">
              <a:xfrm>
                <a:off x="941832" y="2647950"/>
                <a:ext cx="2057400" cy="1543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grpSp>
      <p:pic>
        <p:nvPicPr>
          <p:cNvPr id="1030" name="Picture 6" descr="C:\Data\My Pictures\Microsoft Clip Organizer\j0400441.jpg"/>
          <p:cNvPicPr>
            <a:picLocks noChangeAspect="1" noChangeArrowheads="1"/>
          </p:cNvPicPr>
          <p:nvPr/>
        </p:nvPicPr>
        <p:blipFill>
          <a:blip r:embed="rId6" cstate="print"/>
          <a:srcRect/>
          <a:stretch>
            <a:fillRect/>
          </a:stretch>
        </p:blipFill>
        <p:spPr bwMode="auto">
          <a:xfrm>
            <a:off x="7124700" y="4067175"/>
            <a:ext cx="1628775" cy="1114425"/>
          </a:xfrm>
          <a:prstGeom prst="rect">
            <a:avLst/>
          </a:prstGeom>
          <a:ln>
            <a:noFill/>
          </a:ln>
          <a:effectLst>
            <a:outerShdw blurRad="292100" dist="139700" dir="2700000" algn="tl" rotWithShape="0">
              <a:srgbClr val="333333">
                <a:alpha val="65000"/>
              </a:srgbClr>
            </a:outerShdw>
          </a:effectLst>
        </p:spPr>
      </p:pic>
      <p:pic>
        <p:nvPicPr>
          <p:cNvPr id="1034" name="Picture 10" descr="C:\Data\My Pictures\Microsoft Clip Organizer\j0427670.jpg"/>
          <p:cNvPicPr>
            <a:picLocks noChangeAspect="1" noChangeArrowheads="1"/>
          </p:cNvPicPr>
          <p:nvPr/>
        </p:nvPicPr>
        <p:blipFill>
          <a:blip r:embed="rId7" cstate="print"/>
          <a:srcRect/>
          <a:stretch>
            <a:fillRect/>
          </a:stretch>
        </p:blipFill>
        <p:spPr bwMode="auto">
          <a:xfrm>
            <a:off x="7124700" y="5308600"/>
            <a:ext cx="1638300" cy="1092200"/>
          </a:xfrm>
          <a:prstGeom prst="rect">
            <a:avLst/>
          </a:prstGeom>
          <a:ln>
            <a:noFill/>
          </a:ln>
          <a:effectLst>
            <a:outerShdw blurRad="292100" dist="139700" dir="2700000" algn="tl" rotWithShape="0">
              <a:srgbClr val="333333">
                <a:alpha val="65000"/>
              </a:srgbClr>
            </a:outerShdw>
          </a:effectLst>
        </p:spPr>
      </p:pic>
      <p:sp>
        <p:nvSpPr>
          <p:cNvPr id="45" name="Up Arrow 44"/>
          <p:cNvSpPr/>
          <p:nvPr/>
        </p:nvSpPr>
        <p:spPr>
          <a:xfrm rot="2518183">
            <a:off x="4849813" y="2295525"/>
            <a:ext cx="609600" cy="1066800"/>
          </a:xfrm>
          <a:prstGeom prst="upArrow">
            <a:avLst/>
          </a:prstGeom>
          <a:solidFill>
            <a:schemeClr val="bg1"/>
          </a:solidFill>
          <a:ln w="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Up Arrow 46"/>
          <p:cNvSpPr/>
          <p:nvPr/>
        </p:nvSpPr>
        <p:spPr>
          <a:xfrm rot="7260637">
            <a:off x="3052763" y="2895600"/>
            <a:ext cx="609600" cy="1066800"/>
          </a:xfrm>
          <a:prstGeom prst="upArrow">
            <a:avLst/>
          </a:prstGeom>
          <a:solidFill>
            <a:schemeClr val="bg1"/>
          </a:solidFill>
          <a:ln w="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Up Arrow 47"/>
          <p:cNvSpPr/>
          <p:nvPr/>
        </p:nvSpPr>
        <p:spPr>
          <a:xfrm rot="7593917">
            <a:off x="4876800" y="4219575"/>
            <a:ext cx="609600" cy="1066800"/>
          </a:xfrm>
          <a:prstGeom prst="upArrow">
            <a:avLst/>
          </a:prstGeom>
          <a:solidFill>
            <a:schemeClr val="bg1"/>
          </a:solidFill>
          <a:ln w="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Line Callout 2 51"/>
          <p:cNvSpPr/>
          <p:nvPr/>
        </p:nvSpPr>
        <p:spPr>
          <a:xfrm>
            <a:off x="2971800" y="1143000"/>
            <a:ext cx="2057400" cy="1295400"/>
          </a:xfrm>
          <a:prstGeom prst="borderCallout2">
            <a:avLst>
              <a:gd name="adj1" fmla="val 18750"/>
              <a:gd name="adj2" fmla="val -8333"/>
              <a:gd name="adj3" fmla="val 18750"/>
              <a:gd name="adj4" fmla="val -16667"/>
              <a:gd name="adj5" fmla="val 146671"/>
              <a:gd name="adj6" fmla="val -41334"/>
            </a:avLst>
          </a:prstGeom>
          <a:solidFill>
            <a:schemeClr val="bg1"/>
          </a:solidFill>
          <a:ln w="0">
            <a:solidFill>
              <a:schemeClr val="bg1">
                <a:lumMod val="85000"/>
              </a:schemeClr>
            </a:solidFill>
            <a:headEnd type="oval" w="lg" len="lg"/>
            <a:tailEnd type="triangle" w="lg" len="lg"/>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9063" indent="-119063">
              <a:buFont typeface="Arial" pitchFamily="34" charset="0"/>
              <a:buChar char="•"/>
              <a:defRPr/>
            </a:pPr>
            <a:r>
              <a:rPr lang="en-US" sz="1200" dirty="0">
                <a:solidFill>
                  <a:schemeClr val="tx1"/>
                </a:solidFill>
                <a:latin typeface="Century Gothic" pitchFamily="34" charset="0"/>
              </a:rPr>
              <a:t>The human brain has 100 billion neurons.</a:t>
            </a:r>
          </a:p>
          <a:p>
            <a:pPr marL="119063" indent="-119063">
              <a:buFont typeface="Arial" pitchFamily="34" charset="0"/>
              <a:buChar char="•"/>
              <a:defRPr/>
            </a:pPr>
            <a:r>
              <a:rPr lang="en-US" sz="1200" dirty="0">
                <a:solidFill>
                  <a:schemeClr val="tx1"/>
                </a:solidFill>
                <a:latin typeface="Century Gothic" pitchFamily="34" charset="0"/>
              </a:rPr>
              <a:t>Each  may have 100,000 dendrites.</a:t>
            </a:r>
          </a:p>
          <a:p>
            <a:pPr marL="119063" indent="-119063">
              <a:buFont typeface="Arial" pitchFamily="34" charset="0"/>
              <a:buChar char="•"/>
              <a:defRPr/>
            </a:pPr>
            <a:r>
              <a:rPr lang="en-US" sz="1200" dirty="0">
                <a:solidFill>
                  <a:schemeClr val="tx1"/>
                </a:solidFill>
                <a:latin typeface="Century Gothic" pitchFamily="34" charset="0"/>
              </a:rPr>
              <a:t>= 300 trillion constantly changing connections</a:t>
            </a:r>
          </a:p>
        </p:txBody>
      </p:sp>
      <p:sp>
        <p:nvSpPr>
          <p:cNvPr id="53" name="Line Callout 2 52"/>
          <p:cNvSpPr/>
          <p:nvPr/>
        </p:nvSpPr>
        <p:spPr>
          <a:xfrm flipH="1">
            <a:off x="914400" y="4876800"/>
            <a:ext cx="2057400" cy="1295400"/>
          </a:xfrm>
          <a:prstGeom prst="borderCallout2">
            <a:avLst>
              <a:gd name="adj1" fmla="val 18750"/>
              <a:gd name="adj2" fmla="val -8333"/>
              <a:gd name="adj3" fmla="val 18750"/>
              <a:gd name="adj4" fmla="val -16667"/>
              <a:gd name="adj5" fmla="val -91500"/>
              <a:gd name="adj6" fmla="val -48001"/>
            </a:avLst>
          </a:prstGeom>
          <a:solidFill>
            <a:schemeClr val="bg1"/>
          </a:solidFill>
          <a:ln w="0">
            <a:solidFill>
              <a:schemeClr val="bg1">
                <a:lumMod val="85000"/>
              </a:schemeClr>
            </a:solidFill>
            <a:headEnd type="oval" w="lg" len="lg"/>
            <a:tailEnd type="triangle" w="lg" len="lg"/>
          </a:ln>
          <a:effectLst>
            <a:outerShdw blurRad="139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19063" indent="-119063">
              <a:buFont typeface="Arial" pitchFamily="34" charset="0"/>
              <a:buChar char="•"/>
              <a:defRPr/>
            </a:pPr>
            <a:r>
              <a:rPr lang="en-US" sz="1200" dirty="0">
                <a:solidFill>
                  <a:schemeClr val="tx1"/>
                </a:solidFill>
                <a:latin typeface="Century Gothic" pitchFamily="34" charset="0"/>
              </a:rPr>
              <a:t>We develop mental maps to handle the information</a:t>
            </a:r>
          </a:p>
        </p:txBody>
      </p:sp>
      <p:sp>
        <p:nvSpPr>
          <p:cNvPr id="35" name="Title 7"/>
          <p:cNvSpPr txBox="1">
            <a:spLocks/>
          </p:cNvSpPr>
          <p:nvPr/>
        </p:nvSpPr>
        <p:spPr>
          <a:xfrm>
            <a:off x="152400" y="67375"/>
            <a:ext cx="6172200" cy="442762"/>
          </a:xfrm>
          <a:prstGeom prst="rect">
            <a:avLst/>
          </a:prstGeom>
          <a:effectLst/>
        </p:spPr>
        <p:txBody>
          <a:bodyPr/>
          <a:lstStyle/>
          <a:p>
            <a:pPr eaLnBrk="0" hangingPunct="0">
              <a:defRPr/>
            </a:pPr>
            <a:r>
              <a:rPr lang="en-US" sz="3200" b="1" kern="0" dirty="0">
                <a:latin typeface="Century Gothic" pitchFamily="34" charset="0"/>
                <a:ea typeface="+mj-ea"/>
                <a:cs typeface="+mj-cs"/>
              </a:rPr>
              <a:t>The Brain and Mental Maps</a:t>
            </a:r>
          </a:p>
        </p:txBody>
      </p:sp>
      <p:sp>
        <p:nvSpPr>
          <p:cNvPr id="41" name="TextBox 40"/>
          <p:cNvSpPr txBox="1"/>
          <p:nvPr/>
        </p:nvSpPr>
        <p:spPr>
          <a:xfrm>
            <a:off x="3124200" y="5715000"/>
            <a:ext cx="1930337" cy="553998"/>
          </a:xfrm>
          <a:prstGeom prst="rect">
            <a:avLst/>
          </a:prstGeom>
          <a:noFill/>
        </p:spPr>
        <p:txBody>
          <a:bodyPr wrap="none" rtlCol="0">
            <a:spAutoFit/>
          </a:bodyPr>
          <a:lstStyle/>
          <a:p>
            <a:r>
              <a:rPr lang="en-US" sz="1000" dirty="0" smtClean="0">
                <a:latin typeface="Century Gothic" pitchFamily="34" charset="0"/>
              </a:rPr>
              <a:t>Adapted from: Rock, David </a:t>
            </a:r>
            <a:br>
              <a:rPr lang="en-US" sz="1000" dirty="0" smtClean="0">
                <a:latin typeface="Century Gothic" pitchFamily="34" charset="0"/>
              </a:rPr>
            </a:br>
            <a:r>
              <a:rPr lang="en-US" sz="1000" b="1" i="1" dirty="0" smtClean="0">
                <a:latin typeface="Century Gothic" pitchFamily="34" charset="0"/>
              </a:rPr>
              <a:t>Your Brain at Work</a:t>
            </a:r>
            <a:r>
              <a:rPr lang="en-US" sz="1000" dirty="0" smtClean="0">
                <a:latin typeface="Century Gothic" pitchFamily="34" charset="0"/>
              </a:rPr>
              <a:t>, </a:t>
            </a:r>
            <a:br>
              <a:rPr lang="en-US" sz="1000" dirty="0" smtClean="0">
                <a:latin typeface="Century Gothic" pitchFamily="34" charset="0"/>
              </a:rPr>
            </a:br>
            <a:r>
              <a:rPr lang="en-US" sz="1000" dirty="0" err="1" smtClean="0">
                <a:latin typeface="Century Gothic" pitchFamily="34" charset="0"/>
              </a:rPr>
              <a:t>HarperBusiness</a:t>
            </a:r>
            <a:r>
              <a:rPr lang="en-US" sz="1000" dirty="0" smtClean="0">
                <a:latin typeface="Century Gothic" pitchFamily="34" charset="0"/>
              </a:rPr>
              <a:t> 2009</a:t>
            </a:r>
            <a:endParaRPr lang="en-US" sz="1000" dirty="0">
              <a:latin typeface="Century Gothic" pitchFamily="34" charset="0"/>
            </a:endParaRPr>
          </a:p>
        </p:txBody>
      </p:sp>
      <p:sp>
        <p:nvSpPr>
          <p:cNvPr id="39" name="Slide Number Placeholder 38"/>
          <p:cNvSpPr>
            <a:spLocks noGrp="1"/>
          </p:cNvSpPr>
          <p:nvPr>
            <p:ph type="sldNum" sz="quarter" idx="4"/>
          </p:nvPr>
        </p:nvSpPr>
        <p:spPr/>
        <p:txBody>
          <a:bodyPr/>
          <a:lstStyle/>
          <a:p>
            <a:pPr>
              <a:defRPr/>
            </a:pPr>
            <a:fld id="{7F48B885-CE76-4B52-B2E3-BAE3E6D2D91F}"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03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0" grpId="0" animBg="1"/>
      <p:bldP spid="16" grpId="0" animBg="1"/>
      <p:bldP spid="45" grpId="0" animBg="1"/>
      <p:bldP spid="47" grpId="0" animBg="1"/>
      <p:bldP spid="48" grpId="0" animBg="1"/>
      <p:bldP spid="52" grpId="0" animBg="1"/>
      <p:bldP spid="53" grpId="0" animBg="1"/>
    </p:bldLst>
  </p:timing>
</p:sld>
</file>

<file path=ppt/theme/theme1.xml><?xml version="1.0" encoding="utf-8"?>
<a:theme xmlns:a="http://schemas.openxmlformats.org/drawingml/2006/main" name="SSATemp">
  <a:themeElements>
    <a:clrScheme name="">
      <a:dk1>
        <a:srgbClr val="000000"/>
      </a:dk1>
      <a:lt1>
        <a:srgbClr val="FFFFFF"/>
      </a:lt1>
      <a:dk2>
        <a:srgbClr val="000000"/>
      </a:dk2>
      <a:lt2>
        <a:srgbClr val="FFFFFF"/>
      </a:lt2>
      <a:accent1>
        <a:srgbClr val="DADADA"/>
      </a:accent1>
      <a:accent2>
        <a:srgbClr val="AAAAAA"/>
      </a:accent2>
      <a:accent3>
        <a:srgbClr val="FFFFFF"/>
      </a:accent3>
      <a:accent4>
        <a:srgbClr val="000000"/>
      </a:accent4>
      <a:accent5>
        <a:srgbClr val="EAEAEA"/>
      </a:accent5>
      <a:accent6>
        <a:srgbClr val="9A9A9A"/>
      </a:accent6>
      <a:hlink>
        <a:srgbClr val="DADADA"/>
      </a:hlink>
      <a:folHlink>
        <a:srgbClr val="AAAAAA"/>
      </a:folHlink>
    </a:clrScheme>
    <a:fontScheme name="SSATemp.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SSATemp.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SATemp.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SATemp.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SATemp.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SATemp.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SATemp.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SATemp.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C:\WINDOWS\Desktop\Standards\SSATemp.pot</Template>
  <TotalTime>287</TotalTime>
  <Words>1711</Words>
  <Application>Microsoft Office PowerPoint</Application>
  <PresentationFormat>On-screen Show (4:3)</PresentationFormat>
  <Paragraphs>359</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SSATemp</vt:lpstr>
      <vt:lpstr>Worksheet</vt:lpstr>
      <vt:lpstr>Leading Change From the inside out </vt:lpstr>
      <vt:lpstr>Presenters </vt:lpstr>
      <vt:lpstr>Overview</vt:lpstr>
      <vt:lpstr>American Eagle Airlines</vt:lpstr>
      <vt:lpstr>Why Is It Necessary to ‘Manage’ Change?</vt:lpstr>
      <vt:lpstr>Change Event vs. Personal Transition</vt:lpstr>
      <vt:lpstr>…It’s hardwired…..</vt:lpstr>
      <vt:lpstr>Adaptability Levels</vt:lpstr>
      <vt:lpstr>PowerPoint Presentation</vt:lpstr>
      <vt:lpstr>Building New Mental Maps</vt:lpstr>
      <vt:lpstr>Overall Guiding Principle</vt:lpstr>
      <vt:lpstr>Overall Guiding Principle</vt:lpstr>
      <vt:lpstr>The SCARF Model</vt:lpstr>
      <vt:lpstr>PowerPoint Presentation</vt:lpstr>
      <vt:lpstr>Why Change Efforts Fail</vt:lpstr>
      <vt:lpstr>Why Change Efforts Fail</vt:lpstr>
      <vt:lpstr>PowerPoint Presentation</vt:lpstr>
      <vt:lpstr>Early Adopter Profile</vt:lpstr>
      <vt:lpstr>PowerPoint Presentation</vt:lpstr>
      <vt:lpstr>Change Leadership Core Team  and Task Forces</vt:lpstr>
      <vt:lpstr>Change Leadership Core Team</vt:lpstr>
      <vt:lpstr>A New Approach</vt:lpstr>
      <vt:lpstr>Change Leadership Core Team:  Key Tasks</vt:lpstr>
      <vt:lpstr>Change Leadership Core Team: Key Tasks</vt:lpstr>
      <vt:lpstr>Change Leadership Core Team: Key Tasks</vt:lpstr>
      <vt:lpstr>Change Leadership Core Team: Key Tasks</vt:lpstr>
      <vt:lpstr>Change Leadership Core Team: Key Tasks</vt:lpstr>
      <vt:lpstr>Change Leadership Core Team: Key Tasks</vt:lpstr>
      <vt:lpstr>PowerPoint Presentation</vt:lpstr>
    </vt:vector>
  </TitlesOfParts>
  <Manager>Dan Garton</Manager>
  <Company>American Eagle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 Leadership Presentation</dc:title>
  <dc:creator>S2insight Inc.</dc:creator>
  <cp:lastModifiedBy>Susan L. Slater</cp:lastModifiedBy>
  <cp:revision>825</cp:revision>
  <cp:lastPrinted>2012-04-12T20:02:42Z</cp:lastPrinted>
  <dcterms:created xsi:type="dcterms:W3CDTF">2004-04-27T16:21:54Z</dcterms:created>
  <dcterms:modified xsi:type="dcterms:W3CDTF">2012-10-26T13:50:16Z</dcterms:modified>
</cp:coreProperties>
</file>